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Default Extension="fntdata" ContentType="application/x-fontdata"/>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0" r:id="rId1"/>
  </p:sldMasterIdLst>
  <p:notesMasterIdLst>
    <p:notesMasterId r:id="rId54"/>
  </p:notesMasterIdLst>
  <p:sldIdLst>
    <p:sldId id="256" r:id="rId2"/>
    <p:sldId id="283" r:id="rId3"/>
    <p:sldId id="284" r:id="rId4"/>
    <p:sldId id="288" r:id="rId5"/>
    <p:sldId id="287" r:id="rId6"/>
    <p:sldId id="285" r:id="rId7"/>
    <p:sldId id="286" r:id="rId8"/>
    <p:sldId id="258" r:id="rId9"/>
    <p:sldId id="260" r:id="rId10"/>
    <p:sldId id="261" r:id="rId11"/>
    <p:sldId id="289" r:id="rId12"/>
    <p:sldId id="262" r:id="rId13"/>
    <p:sldId id="264" r:id="rId14"/>
    <p:sldId id="266" r:id="rId15"/>
    <p:sldId id="322" r:id="rId16"/>
    <p:sldId id="311" r:id="rId17"/>
    <p:sldId id="312" r:id="rId18"/>
    <p:sldId id="313" r:id="rId19"/>
    <p:sldId id="314" r:id="rId20"/>
    <p:sldId id="315" r:id="rId21"/>
    <p:sldId id="316" r:id="rId22"/>
    <p:sldId id="317" r:id="rId23"/>
    <p:sldId id="318" r:id="rId24"/>
    <p:sldId id="320" r:id="rId25"/>
    <p:sldId id="319" r:id="rId26"/>
    <p:sldId id="321" r:id="rId27"/>
    <p:sldId id="268" r:id="rId28"/>
    <p:sldId id="290" r:id="rId29"/>
    <p:sldId id="292" r:id="rId30"/>
    <p:sldId id="293" r:id="rId31"/>
    <p:sldId id="291" r:id="rId32"/>
    <p:sldId id="294" r:id="rId33"/>
    <p:sldId id="295" r:id="rId34"/>
    <p:sldId id="271" r:id="rId35"/>
    <p:sldId id="296" r:id="rId36"/>
    <p:sldId id="273" r:id="rId37"/>
    <p:sldId id="298" r:id="rId38"/>
    <p:sldId id="274" r:id="rId39"/>
    <p:sldId id="299" r:id="rId40"/>
    <p:sldId id="275" r:id="rId41"/>
    <p:sldId id="301" r:id="rId42"/>
    <p:sldId id="302" r:id="rId43"/>
    <p:sldId id="278" r:id="rId44"/>
    <p:sldId id="303" r:id="rId45"/>
    <p:sldId id="304" r:id="rId46"/>
    <p:sldId id="280" r:id="rId47"/>
    <p:sldId id="306" r:id="rId48"/>
    <p:sldId id="305" r:id="rId49"/>
    <p:sldId id="307" r:id="rId50"/>
    <p:sldId id="308" r:id="rId51"/>
    <p:sldId id="309" r:id="rId52"/>
    <p:sldId id="310" r:id="rId53"/>
  </p:sldIdLst>
  <p:sldSz cx="9144000" cy="6858000" type="screen4x3"/>
  <p:notesSz cx="6858000" cy="9144000"/>
  <p:embeddedFontLst>
    <p:embeddedFont>
      <p:font typeface="Quattrocento"/>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3B495593-1BD5-4F0B-8501-7C906A381211}">
  <a:tblStyle styleId="{3B495593-1BD5-4F0B-8501-7C906A38121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2564" autoAdjust="0"/>
    <p:restoredTop sz="94660"/>
  </p:normalViewPr>
  <p:slideViewPr>
    <p:cSldViewPr snapToObjects="1">
      <p:cViewPr varScale="1">
        <p:scale>
          <a:sx n="121" d="100"/>
          <a:sy n="121" d="100"/>
        </p:scale>
        <p:origin x="-760"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font" Target="fonts/font1.fntdata"/><Relationship Id="rId56" Type="http://schemas.openxmlformats.org/officeDocument/2006/relationships/font" Target="fonts/font2.fntdata"/><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3" name="Shape 53"/>
          <p:cNvSpPr txBox="1">
            <a:spLocks noGrp="1"/>
          </p:cNvSpPr>
          <p:nvPr>
            <p:ph type="hdr" idx="3"/>
          </p:nvPr>
        </p:nvSpPr>
        <p:spPr>
          <a:xfrm>
            <a:off x="0" y="0"/>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 name="Shape 54"/>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a:solidFill>
                  <a:schemeClr val="dk1"/>
                </a:solidFill>
                <a:latin typeface="Calibri"/>
                <a:ea typeface="Calibri"/>
                <a:cs typeface="Calibri"/>
                <a:sym typeface="Calibri"/>
              </a:rPr>
              <a:t>9/8/2008 1:48 PM</a:t>
            </a:r>
          </a:p>
        </p:txBody>
      </p:sp>
      <p:sp>
        <p:nvSpPr>
          <p:cNvPr id="55" name="Shape 55"/>
          <p:cNvSpPr txBox="1">
            <a:spLocks noGrp="1"/>
          </p:cNvSpPr>
          <p:nvPr>
            <p:ph type="ftr" idx="11"/>
          </p:nvPr>
        </p:nvSpPr>
        <p:spPr>
          <a:xfrm>
            <a:off x="0" y="8685213"/>
            <a:ext cx="61721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 2007 Microsoft Corporation. All rights reserved. Microsoft, Windows, Windows Vista and other product names are or may be registered trademarks and/or trademarks in the U.S. and/or other countries.</a:t>
            </a:r>
          </a:p>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b="0" i="0" u="none" strike="noStrike" cap="none">
                <a:solidFill>
                  <a:srgbClr val="000000"/>
                </a:solidFill>
                <a:latin typeface="Calibri"/>
                <a:ea typeface="Calibri"/>
                <a:cs typeface="Calibri"/>
                <a:sym typeface="Calibri"/>
              </a:rPr>
            </a:br>
            <a:r>
              <a:rPr lang="en-US" sz="500" b="0" i="0" u="none" strike="noStrike" cap="none">
                <a:solidFill>
                  <a:srgbClr val="000000"/>
                </a:solidFill>
                <a:latin typeface="Calibri"/>
                <a:ea typeface="Calibri"/>
                <a:cs typeface="Calibri"/>
                <a:sym typeface="Calibri"/>
              </a:rPr>
              <a:t>MICROSOFT MAKES NO WARRANTIES, EXPRESS, IMPLIED OR STATUTORY, AS TO THE INFORMATION IN THIS PRESENTATION.</a:t>
            </a:r>
          </a:p>
          <a:p>
            <a:pPr marL="0" marR="0" lvl="0" indent="0" algn="l" rtl="0">
              <a:spcBef>
                <a:spcPts val="0"/>
              </a:spcBef>
              <a:buSzPct val="25000"/>
              <a:buNone/>
            </a:pPr>
            <a:endParaRPr sz="500" b="0" i="0" u="none" strike="noStrike" cap="none">
              <a:solidFill>
                <a:schemeClr val="dk1"/>
              </a:solidFill>
              <a:latin typeface="Calibri"/>
              <a:ea typeface="Calibri"/>
              <a:cs typeface="Calibri"/>
              <a:sym typeface="Calibri"/>
            </a:endParaRPr>
          </a:p>
        </p:txBody>
      </p:sp>
      <p:sp>
        <p:nvSpPr>
          <p:cNvPr id="56" name="Shape 56"/>
          <p:cNvSpPr txBox="1">
            <a:spLocks noGrp="1"/>
          </p:cNvSpPr>
          <p:nvPr>
            <p:ph type="sldNum" idx="12"/>
          </p:nvPr>
        </p:nvSpPr>
        <p:spPr>
          <a:xfrm>
            <a:off x="6172198" y="8685213"/>
            <a:ext cx="684213"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72" name="Shape 172"/>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9" name="Shape 17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5" name="Shape 18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5" name="Shape 20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9" name="Shape 21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 name="Shape 6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 name="Shape 8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0" name="Shape 9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 name="Shape 9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 name="Shape 11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 name="Shape 12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730250" y="1905000"/>
            <a:ext cx="7681913" cy="1523495"/>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4" name="Shape 14"/>
          <p:cNvSpPr txBox="1">
            <a:spLocks noGrp="1"/>
          </p:cNvSpPr>
          <p:nvPr>
            <p:ph type="subTitle" idx="1"/>
          </p:nvPr>
        </p:nvSpPr>
        <p:spPr>
          <a:xfrm>
            <a:off x="730249" y="4344987"/>
            <a:ext cx="7681913"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Title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1" name="Shape 41"/>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ans Symbols"/>
              <a:buChar char="●"/>
              <a:defRPr/>
            </a:lvl1pPr>
            <a:lvl2pPr lvl="1" rtl="0">
              <a:spcBef>
                <a:spcPts val="0"/>
              </a:spcBef>
              <a:buClr>
                <a:schemeClr val="lt1"/>
              </a:buClr>
              <a:buFont typeface="Noto Sans Symbols"/>
              <a:buChar char="●"/>
              <a:defRPr/>
            </a:lvl2pPr>
            <a:lvl3pPr lvl="2" rtl="0">
              <a:spcBef>
                <a:spcPts val="0"/>
              </a:spcBef>
              <a:buClr>
                <a:schemeClr val="lt1"/>
              </a:buClr>
              <a:buFont typeface="Noto Sans Symbols"/>
              <a:buChar char="●"/>
              <a:defRPr/>
            </a:lvl3pPr>
            <a:lvl4pPr lvl="3" rtl="0">
              <a:spcBef>
                <a:spcPts val="0"/>
              </a:spcBef>
              <a:buClr>
                <a:schemeClr val="lt1"/>
              </a:buClr>
              <a:buFont typeface="Noto Sans Symbols"/>
              <a:buChar char="●"/>
              <a:defRPr/>
            </a:lvl4pPr>
            <a:lvl5pPr lvl="4" rtl="0">
              <a:spcBef>
                <a:spcPts val="0"/>
              </a:spcBef>
              <a:buClr>
                <a:schemeClr val="lt1"/>
              </a:buClr>
              <a:buFont typeface="Noto Sans Symbols"/>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ans Symbols"/>
              <a:buChar char="●"/>
              <a:defRPr/>
            </a:lvl1pPr>
            <a:lvl2pPr lvl="1" rtl="0">
              <a:spcBef>
                <a:spcPts val="0"/>
              </a:spcBef>
              <a:buClr>
                <a:schemeClr val="lt1"/>
              </a:buClr>
              <a:buFont typeface="Noto Sans Symbols"/>
              <a:buChar char="●"/>
              <a:defRPr/>
            </a:lvl2pPr>
            <a:lvl3pPr lvl="2" rtl="0">
              <a:spcBef>
                <a:spcPts val="0"/>
              </a:spcBef>
              <a:buClr>
                <a:schemeClr val="lt1"/>
              </a:buClr>
              <a:buFont typeface="Noto Sans Symbols"/>
              <a:buChar char="●"/>
              <a:defRPr/>
            </a:lvl3pPr>
            <a:lvl4pPr lvl="3" rtl="0">
              <a:spcBef>
                <a:spcPts val="0"/>
              </a:spcBef>
              <a:buClr>
                <a:schemeClr val="lt1"/>
              </a:buClr>
              <a:buFont typeface="Noto Sans Symbols"/>
              <a:buChar char="●"/>
              <a:defRPr/>
            </a:lvl4pPr>
            <a:lvl5pPr lvl="4" rtl="0">
              <a:spcBef>
                <a:spcPts val="0"/>
              </a:spcBef>
              <a:buClr>
                <a:schemeClr val="lt1"/>
              </a:buClr>
              <a:buFont typeface="Noto Sans Symbols"/>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0" y="6238875"/>
            <a:ext cx="9144001" cy="619125"/>
          </a:xfrm>
          <a:prstGeom prst="rect">
            <a:avLst/>
          </a:prstGeom>
          <a:solidFill>
            <a:srgbClr val="FFFF99"/>
          </a:solidFill>
          <a:ln>
            <a:noFill/>
          </a:ln>
        </p:spPr>
        <p:txBody>
          <a:bodyPr lIns="91425" tIns="91425" rIns="91425" bIns="91425" anchor="b" anchorCtr="0"/>
          <a:lstStyle>
            <a:lvl1pPr lvl="0" algn="r" rtl="0">
              <a:spcBef>
                <a:spcPts val="0"/>
              </a:spcBef>
              <a:buClr>
                <a:srgbClr val="000000"/>
              </a:buClr>
              <a:buFont typeface="Arial"/>
              <a:buNone/>
              <a:defRPr>
                <a:solidFill>
                  <a:srgbClr val="000000"/>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Demo, Video etc. &quot;special&quot; slides">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8" name="Shape 48"/>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 name="Shape 17"/>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Demo, Video etc. &quot;special&quot; slides">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2" name="Shape 22"/>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381000" y="1412875"/>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body" idx="1"/>
          </p:nvPr>
        </p:nvSpPr>
        <p:spPr>
          <a:xfrm>
            <a:off x="381000" y="1411553"/>
            <a:ext cx="4114800" cy="2129813"/>
          </a:xfrm>
          <a:prstGeom prst="rect">
            <a:avLst/>
          </a:prstGeom>
          <a:noFill/>
          <a:ln>
            <a:noFill/>
          </a:ln>
        </p:spPr>
        <p:txBody>
          <a:bodyPr lIns="91425" tIns="91425" rIns="91425" bIns="91425" anchor="t" anchorCtr="0"/>
          <a:lstStyle>
            <a:lvl1pPr marL="339976" lvl="0" indent="-339976" rtl="0">
              <a:lnSpc>
                <a:spcPct val="90000"/>
              </a:lnSpc>
              <a:spcBef>
                <a:spcPts val="0"/>
              </a:spcBef>
              <a:defRPr sz="2800"/>
            </a:lvl1pPr>
            <a:lvl2pPr marL="673338" lvl="1" indent="-330438" rtl="0">
              <a:lnSpc>
                <a:spcPct val="90000"/>
              </a:lnSpc>
              <a:spcBef>
                <a:spcPts val="0"/>
              </a:spcBef>
              <a:defRPr sz="2400"/>
            </a:lvl2pPr>
            <a:lvl3pPr marL="953785" lvl="2" indent="-293385"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30" name="Shape 30"/>
          <p:cNvSpPr txBox="1">
            <a:spLocks noGrp="1"/>
          </p:cNvSpPr>
          <p:nvPr>
            <p:ph type="body" idx="2"/>
          </p:nvPr>
        </p:nvSpPr>
        <p:spPr>
          <a:xfrm>
            <a:off x="4648200" y="1411553"/>
            <a:ext cx="4114800" cy="2129813"/>
          </a:xfrm>
          <a:prstGeom prst="rect">
            <a:avLst/>
          </a:prstGeom>
          <a:noFill/>
          <a:ln>
            <a:noFill/>
          </a:ln>
        </p:spPr>
        <p:txBody>
          <a:bodyPr lIns="91425" tIns="91425" rIns="91425" bIns="91425" anchor="t" anchorCtr="0"/>
          <a:lstStyle>
            <a:lvl1pPr marL="347914" lvl="0" indent="-347914" rtl="0">
              <a:lnSpc>
                <a:spcPct val="90000"/>
              </a:lnSpc>
              <a:spcBef>
                <a:spcPts val="0"/>
              </a:spcBef>
              <a:defRPr sz="2800"/>
            </a:lvl1pPr>
            <a:lvl2pPr marL="673338" lvl="1" indent="-343138" rtl="0">
              <a:lnSpc>
                <a:spcPct val="90000"/>
              </a:lnSpc>
              <a:spcBef>
                <a:spcPts val="0"/>
              </a:spcBef>
              <a:defRPr sz="2400"/>
            </a:lvl2pPr>
            <a:lvl3pPr marL="961722" lvl="2" indent="-314022"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381000" y="1411553"/>
            <a:ext cx="4114800"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4" name="Shape 34"/>
          <p:cNvSpPr txBox="1">
            <a:spLocks noGrp="1"/>
          </p:cNvSpPr>
          <p:nvPr>
            <p:ph type="body" idx="2"/>
          </p:nvPr>
        </p:nvSpPr>
        <p:spPr>
          <a:xfrm>
            <a:off x="380998" y="2174875"/>
            <a:ext cx="4114800" cy="1537344"/>
          </a:xfrm>
          <a:prstGeom prst="rect">
            <a:avLst/>
          </a:prstGeom>
          <a:noFill/>
          <a:ln>
            <a:noFill/>
          </a:ln>
        </p:spPr>
        <p:txBody>
          <a:bodyPr lIns="91425" tIns="91425" rIns="91425" bIns="91425" anchor="t" anchorCtr="0"/>
          <a:lstStyle>
            <a:lvl1pPr marL="281770" lvl="0" indent="-281770" rtl="0">
              <a:spcBef>
                <a:spcPts val="0"/>
              </a:spcBef>
              <a:defRPr sz="2300"/>
            </a:lvl1pPr>
            <a:lvl2pPr marL="562218" lvl="1" indent="-270118" rtl="0">
              <a:spcBef>
                <a:spcPts val="0"/>
              </a:spcBef>
              <a:defRPr sz="2000"/>
            </a:lvl2pPr>
            <a:lvl3pPr marL="813562" lvl="2" indent="-254761" rtl="0">
              <a:spcBef>
                <a:spcPts val="0"/>
              </a:spcBef>
              <a:defRPr sz="1800"/>
            </a:lvl3pPr>
            <a:lvl4pPr marL="1050354" lvl="3" indent="-237554" rtl="0">
              <a:spcBef>
                <a:spcPts val="0"/>
              </a:spcBef>
              <a:defRPr sz="1700"/>
            </a:lvl4pPr>
            <a:lvl5pPr marL="1279210" lvl="4" indent="-2124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5" name="Shape 35"/>
          <p:cNvSpPr txBox="1">
            <a:spLocks noGrp="1"/>
          </p:cNvSpPr>
          <p:nvPr>
            <p:ph type="body" idx="3"/>
          </p:nvPr>
        </p:nvSpPr>
        <p:spPr>
          <a:xfrm>
            <a:off x="4645980" y="1411553"/>
            <a:ext cx="4117019"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6" name="Shape 36"/>
          <p:cNvSpPr txBox="1">
            <a:spLocks noGrp="1"/>
          </p:cNvSpPr>
          <p:nvPr>
            <p:ph type="body" idx="4"/>
          </p:nvPr>
        </p:nvSpPr>
        <p:spPr>
          <a:xfrm>
            <a:off x="4645026" y="2174875"/>
            <a:ext cx="4117974" cy="1537344"/>
          </a:xfrm>
          <a:prstGeom prst="rect">
            <a:avLst/>
          </a:prstGeom>
          <a:noFill/>
          <a:ln>
            <a:noFill/>
          </a:ln>
        </p:spPr>
        <p:txBody>
          <a:bodyPr lIns="91425" tIns="91425" rIns="91425" bIns="91425" anchor="t" anchorCtr="0"/>
          <a:lstStyle>
            <a:lvl1pPr marL="296321" lvl="0" indent="-296321" rtl="0">
              <a:spcBef>
                <a:spcPts val="0"/>
              </a:spcBef>
              <a:defRPr sz="2300"/>
            </a:lvl1pPr>
            <a:lvl2pPr marL="570155" lvl="1" indent="-278055" rtl="0">
              <a:spcBef>
                <a:spcPts val="0"/>
              </a:spcBef>
              <a:defRPr sz="2000"/>
            </a:lvl2pPr>
            <a:lvl3pPr marL="821499" lvl="2" indent="-249998" rtl="0">
              <a:spcBef>
                <a:spcPts val="0"/>
              </a:spcBef>
              <a:defRPr sz="1800"/>
            </a:lvl3pPr>
            <a:lvl4pPr marL="1050354" lvl="3" indent="-237554" rtl="0">
              <a:spcBef>
                <a:spcPts val="0"/>
              </a:spcBef>
              <a:defRPr sz="1700"/>
            </a:lvl4pPr>
            <a:lvl5pPr marL="1279210" lvl="4" indent="-2251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WALKIN - Prints in GRAYSCALE">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alphaModFix amt="25000"/>
          </a:blip>
          <a:srcRect/>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nMa-Sm9H4k" TargetMode="External"/><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eg"/><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1.jpe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1.jpe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hyperlink" Target="http://youtube.com/v/H9Dd3hZVqMU" TargetMode="External"/><Relationship Id="rId4" Type="http://schemas.openxmlformats.org/officeDocument/2006/relationships/image" Target="../media/image46.jpeg"/><Relationship Id="rId5" Type="http://schemas.openxmlformats.org/officeDocument/2006/relationships/hyperlink" Target="https://www.youtube.com/watch?v=H9Dd3hZVqMU" TargetMode="External"/><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Zk9J5xnTVMA" TargetMode="Externa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jpeg"/><Relationship Id="rId3"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7.jpeg"/><Relationship Id="rId3"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7"/>
        <p:cNvGrpSpPr/>
        <p:nvPr/>
      </p:nvGrpSpPr>
      <p:grpSpPr>
        <a:xfrm>
          <a:off x="0" y="0"/>
          <a:ext cx="0" cy="0"/>
          <a:chOff x="0" y="0"/>
          <a:chExt cx="0" cy="0"/>
        </a:xfrm>
      </p:grpSpPr>
      <p:pic>
        <p:nvPicPr>
          <p:cNvPr id="4" name="Picture 3" descr="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
        <p:cNvGrpSpPr/>
        <p:nvPr/>
      </p:nvGrpSpPr>
      <p:grpSpPr>
        <a:xfrm>
          <a:off x="0" y="0"/>
          <a:ext cx="0" cy="0"/>
          <a:chOff x="0" y="0"/>
          <a:chExt cx="0" cy="0"/>
        </a:xfrm>
      </p:grpSpPr>
      <p:pic>
        <p:nvPicPr>
          <p:cNvPr id="92" name="Shape 92"/>
          <p:cNvPicPr preferRelativeResize="0"/>
          <p:nvPr/>
        </p:nvPicPr>
        <p:blipFill>
          <a:blip r:embed="rId3">
            <a:alphaModFix/>
          </a:blip>
          <a:stretch>
            <a:fillRect/>
          </a:stretch>
        </p:blipFill>
        <p:spPr>
          <a:xfrm>
            <a:off x="4572000" y="45525"/>
            <a:ext cx="4572000" cy="6858000"/>
          </a:xfrm>
          <a:prstGeom prst="rect">
            <a:avLst/>
          </a:prstGeom>
          <a:noFill/>
          <a:ln>
            <a:noFill/>
          </a:ln>
        </p:spPr>
      </p:pic>
      <p:pic>
        <p:nvPicPr>
          <p:cNvPr id="93" name="Shape 93"/>
          <p:cNvPicPr preferRelativeResize="0"/>
          <p:nvPr/>
        </p:nvPicPr>
        <p:blipFill>
          <a:blip r:embed="rId4">
            <a:alphaModFix/>
          </a:blip>
          <a:stretch>
            <a:fillRect/>
          </a:stretch>
        </p:blipFill>
        <p:spPr>
          <a:xfrm>
            <a:off x="91075" y="176800"/>
            <a:ext cx="3970900" cy="2647275"/>
          </a:xfrm>
          <a:prstGeom prst="rect">
            <a:avLst/>
          </a:prstGeom>
          <a:noFill/>
          <a:ln>
            <a:noFill/>
          </a:ln>
        </p:spPr>
      </p:pic>
      <p:pic>
        <p:nvPicPr>
          <p:cNvPr id="94" name="Shape 94"/>
          <p:cNvPicPr preferRelativeResize="0"/>
          <p:nvPr/>
        </p:nvPicPr>
        <p:blipFill>
          <a:blip r:embed="rId5">
            <a:alphaModFix/>
          </a:blip>
          <a:stretch>
            <a:fillRect/>
          </a:stretch>
        </p:blipFill>
        <p:spPr>
          <a:xfrm>
            <a:off x="760599" y="3005500"/>
            <a:ext cx="2483300" cy="372497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3400" y="762000"/>
            <a:ext cx="4267200" cy="4770536"/>
          </a:xfrm>
          <a:prstGeom prst="rect">
            <a:avLst/>
          </a:prstGeom>
          <a:noFill/>
        </p:spPr>
        <p:txBody>
          <a:bodyPr wrap="square" rtlCol="0">
            <a:spAutoFit/>
          </a:bodyPr>
          <a:lstStyle/>
          <a:p>
            <a:r>
              <a:rPr lang="en-US" sz="1900" b="1" i="1" dirty="0" smtClean="0">
                <a:latin typeface="Times New Roman"/>
                <a:cs typeface="Times New Roman"/>
              </a:rPr>
              <a:t>Built as a Royal Estate for the first </a:t>
            </a:r>
            <a:r>
              <a:rPr lang="en-US" sz="1900" b="1" i="1" dirty="0" err="1" smtClean="0">
                <a:latin typeface="Times New Roman"/>
                <a:cs typeface="Times New Roman"/>
              </a:rPr>
              <a:t>Inka</a:t>
            </a:r>
            <a:r>
              <a:rPr lang="en-US" sz="1900" b="1" i="1" dirty="0" smtClean="0">
                <a:latin typeface="Times New Roman"/>
                <a:cs typeface="Times New Roman"/>
              </a:rPr>
              <a:t> </a:t>
            </a:r>
          </a:p>
          <a:p>
            <a:r>
              <a:rPr lang="en-US" sz="1900" b="1" i="1" dirty="0" smtClean="0">
                <a:latin typeface="Times New Roman"/>
                <a:cs typeface="Times New Roman"/>
              </a:rPr>
              <a:t>Emperor </a:t>
            </a:r>
            <a:r>
              <a:rPr lang="en-US" sz="1900" b="1" i="1" dirty="0" err="1" smtClean="0">
                <a:latin typeface="Times New Roman"/>
                <a:cs typeface="Times New Roman"/>
              </a:rPr>
              <a:t>Pachacuti</a:t>
            </a:r>
            <a:r>
              <a:rPr lang="en-US" sz="1900" b="1" i="1" dirty="0" smtClean="0">
                <a:latin typeface="Times New Roman"/>
                <a:cs typeface="Times New Roman"/>
              </a:rPr>
              <a:t> </a:t>
            </a:r>
            <a:r>
              <a:rPr lang="en-US" sz="1900" b="1" i="1" dirty="0" err="1" smtClean="0">
                <a:latin typeface="Times New Roman"/>
                <a:cs typeface="Times New Roman"/>
              </a:rPr>
              <a:t>Inka</a:t>
            </a:r>
            <a:r>
              <a:rPr lang="en-US" sz="1900" b="1" i="1" dirty="0" smtClean="0">
                <a:latin typeface="Times New Roman"/>
                <a:cs typeface="Times New Roman"/>
              </a:rPr>
              <a:t> </a:t>
            </a:r>
            <a:r>
              <a:rPr lang="en-US" sz="1900" b="1" i="1" dirty="0" err="1" smtClean="0">
                <a:latin typeface="Times New Roman"/>
                <a:cs typeface="Times New Roman"/>
              </a:rPr>
              <a:t>Yupanqui</a:t>
            </a:r>
            <a:endParaRPr lang="en-US" sz="1900" b="1" i="1" dirty="0" smtClean="0">
              <a:latin typeface="Times New Roman"/>
              <a:cs typeface="Times New Roman"/>
            </a:endParaRPr>
          </a:p>
          <a:p>
            <a:endParaRPr lang="en-US" sz="1900" b="1" i="1" dirty="0" smtClean="0">
              <a:latin typeface="Times New Roman"/>
              <a:cs typeface="Times New Roman"/>
            </a:endParaRPr>
          </a:p>
          <a:p>
            <a:r>
              <a:rPr lang="en-US" sz="1900" b="1" i="1" dirty="0" smtClean="0">
                <a:latin typeface="Times New Roman"/>
                <a:cs typeface="Times New Roman"/>
              </a:rPr>
              <a:t>Overlooks the Urubamba River</a:t>
            </a:r>
          </a:p>
          <a:p>
            <a:endParaRPr lang="en-US" sz="1900" b="1" i="1" dirty="0" smtClean="0">
              <a:latin typeface="Times New Roman"/>
              <a:cs typeface="Times New Roman"/>
            </a:endParaRPr>
          </a:p>
          <a:p>
            <a:r>
              <a:rPr lang="en-US" sz="1900" b="1" i="1" dirty="0" smtClean="0">
                <a:latin typeface="Times New Roman"/>
                <a:cs typeface="Times New Roman"/>
              </a:rPr>
              <a:t>Sits approximately a three days walk from the </a:t>
            </a:r>
            <a:r>
              <a:rPr lang="en-US" sz="1900" b="1" i="1" dirty="0" err="1" smtClean="0">
                <a:latin typeface="Times New Roman"/>
                <a:cs typeface="Times New Roman"/>
              </a:rPr>
              <a:t>Inka</a:t>
            </a:r>
            <a:r>
              <a:rPr lang="en-US" sz="1900" b="1" i="1" dirty="0" smtClean="0">
                <a:latin typeface="Times New Roman"/>
                <a:cs typeface="Times New Roman"/>
              </a:rPr>
              <a:t> Capital of Cusco</a:t>
            </a:r>
          </a:p>
          <a:p>
            <a:endParaRPr lang="en-US" sz="1900" b="1" i="1" dirty="0" smtClean="0">
              <a:latin typeface="Times New Roman"/>
              <a:cs typeface="Times New Roman"/>
            </a:endParaRPr>
          </a:p>
          <a:p>
            <a:r>
              <a:rPr lang="en-US" sz="1900" b="1" i="1" dirty="0" smtClean="0">
                <a:latin typeface="Times New Roman"/>
                <a:cs typeface="Times New Roman"/>
              </a:rPr>
              <a:t>At the Location the </a:t>
            </a:r>
            <a:r>
              <a:rPr lang="en-US" sz="1900" b="1" i="1" dirty="0" err="1" smtClean="0">
                <a:latin typeface="Times New Roman"/>
                <a:cs typeface="Times New Roman"/>
              </a:rPr>
              <a:t>Inka</a:t>
            </a:r>
            <a:r>
              <a:rPr lang="en-US" sz="1900" b="1" i="1" dirty="0" smtClean="0">
                <a:latin typeface="Times New Roman"/>
                <a:cs typeface="Times New Roman"/>
              </a:rPr>
              <a:t> Emperor would host feats, perform religious ceremonies, and administer the affairs of the empire</a:t>
            </a:r>
          </a:p>
          <a:p>
            <a:endParaRPr lang="en-US" sz="1900" b="1" i="1" dirty="0" smtClean="0">
              <a:latin typeface="Times New Roman"/>
              <a:cs typeface="Times New Roman"/>
            </a:endParaRPr>
          </a:p>
          <a:p>
            <a:r>
              <a:rPr lang="en-US" sz="1900" b="1" i="1" dirty="0" smtClean="0">
                <a:latin typeface="Times New Roman"/>
                <a:cs typeface="Times New Roman"/>
              </a:rPr>
              <a:t>Unique stone masonry – little to no “mortar” used</a:t>
            </a:r>
          </a:p>
          <a:p>
            <a:endParaRPr lang="en-US" sz="1900" b="1" i="1" dirty="0" smtClean="0">
              <a:latin typeface="Times New Roman"/>
              <a:cs typeface="Times New Roman"/>
            </a:endParaRPr>
          </a:p>
          <a:p>
            <a:r>
              <a:rPr lang="en-US" sz="1900" b="1" i="1" dirty="0" smtClean="0">
                <a:latin typeface="Times New Roman"/>
                <a:cs typeface="Times New Roman"/>
              </a:rPr>
              <a:t>Unique </a:t>
            </a:r>
            <a:r>
              <a:rPr lang="en-US" sz="1900" b="1" i="1" dirty="0" err="1" smtClean="0">
                <a:latin typeface="Times New Roman"/>
                <a:cs typeface="Times New Roman"/>
              </a:rPr>
              <a:t>Inka</a:t>
            </a:r>
            <a:r>
              <a:rPr lang="en-US" sz="1900" b="1" i="1" dirty="0" smtClean="0">
                <a:latin typeface="Times New Roman"/>
                <a:cs typeface="Times New Roman"/>
              </a:rPr>
              <a:t> style door ways Trapezoid</a:t>
            </a:r>
            <a:endParaRPr lang="en-US" sz="1900" b="1" i="1" dirty="0">
              <a:latin typeface="Times New Roman"/>
              <a:cs typeface="Times New Roman"/>
            </a:endParaRPr>
          </a:p>
        </p:txBody>
      </p:sp>
      <p:pic>
        <p:nvPicPr>
          <p:cNvPr id="4" name="Picture 3" descr="bf96f6baceca2d9c211f13fc101058c6e20b6e53.jpg"/>
          <p:cNvPicPr>
            <a:picLocks noChangeAspect="1"/>
          </p:cNvPicPr>
          <p:nvPr/>
        </p:nvPicPr>
        <p:blipFill>
          <a:blip r:embed="rId3"/>
          <a:stretch>
            <a:fillRect/>
          </a:stretch>
        </p:blipFill>
        <p:spPr>
          <a:xfrm>
            <a:off x="5181600" y="990600"/>
            <a:ext cx="3599468" cy="441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9"/>
        <p:cNvGrpSpPr/>
        <p:nvPr/>
      </p:nvGrpSpPr>
      <p:grpSpPr>
        <a:xfrm>
          <a:off x="0" y="0"/>
          <a:ext cx="0" cy="0"/>
          <a:chOff x="0" y="0"/>
          <a:chExt cx="0" cy="0"/>
        </a:xfrm>
      </p:grpSpPr>
      <p:sp>
        <p:nvSpPr>
          <p:cNvPr id="3" name="TextBox 2"/>
          <p:cNvSpPr txBox="1"/>
          <p:nvPr/>
        </p:nvSpPr>
        <p:spPr>
          <a:xfrm>
            <a:off x="228600" y="6324600"/>
            <a:ext cx="8382000" cy="304800"/>
          </a:xfrm>
          <a:prstGeom prst="rect">
            <a:avLst/>
          </a:prstGeom>
          <a:noFill/>
        </p:spPr>
        <p:txBody>
          <a:bodyPr wrap="square" rtlCol="0">
            <a:spAutoFit/>
          </a:bodyPr>
          <a:lstStyle/>
          <a:p>
            <a:r>
              <a:rPr lang="en-US" dirty="0" smtClean="0">
                <a:hlinkClick r:id="rId3"/>
              </a:rPr>
              <a:t>https://www.youtube.com/watch?v=cnMa-Sm9H4k</a:t>
            </a:r>
            <a:r>
              <a:rPr lang="en-US" dirty="0" smtClean="0"/>
              <a:t>				3:30</a:t>
            </a:r>
            <a:endParaRPr lang="en-US" dirty="0"/>
          </a:p>
        </p:txBody>
      </p:sp>
      <p:pic>
        <p:nvPicPr>
          <p:cNvPr id="5" name="Picture 4" descr="Screen Shot 2018-07-26 at 3.16.21 PM.png"/>
          <p:cNvPicPr>
            <a:picLocks noChangeAspect="1"/>
          </p:cNvPicPr>
          <p:nvPr/>
        </p:nvPicPr>
        <p:blipFill>
          <a:blip r:embed="rId4"/>
          <a:stretch>
            <a:fillRect/>
          </a:stretch>
        </p:blipFill>
        <p:spPr>
          <a:xfrm>
            <a:off x="381000" y="431800"/>
            <a:ext cx="8382000" cy="5359400"/>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1"/>
        <p:cNvGrpSpPr/>
        <p:nvPr/>
      </p:nvGrpSpPr>
      <p:grpSpPr>
        <a:xfrm>
          <a:off x="0" y="0"/>
          <a:ext cx="0" cy="0"/>
          <a:chOff x="0" y="0"/>
          <a:chExt cx="0" cy="0"/>
        </a:xfrm>
      </p:grpSpPr>
      <p:pic>
        <p:nvPicPr>
          <p:cNvPr id="112" name="Shape 112"/>
          <p:cNvPicPr preferRelativeResize="0"/>
          <p:nvPr/>
        </p:nvPicPr>
        <p:blipFill>
          <a:blip r:embed="rId3">
            <a:alphaModFix/>
          </a:blip>
          <a:stretch>
            <a:fillRect/>
          </a:stretch>
        </p:blipFill>
        <p:spPr>
          <a:xfrm>
            <a:off x="4632900" y="151175"/>
            <a:ext cx="4286250" cy="6400800"/>
          </a:xfrm>
          <a:prstGeom prst="rect">
            <a:avLst/>
          </a:prstGeom>
          <a:noFill/>
          <a:ln>
            <a:noFill/>
          </a:ln>
        </p:spPr>
      </p:pic>
      <p:pic>
        <p:nvPicPr>
          <p:cNvPr id="113" name="Shape 113"/>
          <p:cNvPicPr preferRelativeResize="0"/>
          <p:nvPr/>
        </p:nvPicPr>
        <p:blipFill>
          <a:blip r:embed="rId4">
            <a:alphaModFix/>
          </a:blip>
          <a:stretch>
            <a:fillRect/>
          </a:stretch>
        </p:blipFill>
        <p:spPr>
          <a:xfrm>
            <a:off x="304800" y="304800"/>
            <a:ext cx="619125" cy="619125"/>
          </a:xfrm>
          <a:prstGeom prst="rect">
            <a:avLst/>
          </a:prstGeom>
          <a:noFill/>
          <a:ln>
            <a:noFill/>
          </a:ln>
        </p:spPr>
      </p:pic>
      <p:sp>
        <p:nvSpPr>
          <p:cNvPr id="114" name="Shape 114"/>
          <p:cNvSpPr txBox="1"/>
          <p:nvPr/>
        </p:nvSpPr>
        <p:spPr>
          <a:xfrm>
            <a:off x="475400" y="923925"/>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dirty="0" smtClean="0">
                <a:latin typeface="Times New Roman"/>
                <a:ea typeface="Quattrocento"/>
                <a:cs typeface="Times New Roman"/>
                <a:sym typeface="Quattrocento"/>
              </a:rPr>
              <a:t>161. </a:t>
            </a:r>
            <a:r>
              <a:rPr lang="en-US" sz="1800" b="1" dirty="0">
                <a:latin typeface="Times New Roman"/>
                <a:ea typeface="Quattrocento"/>
                <a:cs typeface="Times New Roman"/>
                <a:sym typeface="Quattrocento"/>
              </a:rPr>
              <a:t>Machu Picchu</a:t>
            </a:r>
          </a:p>
          <a:p>
            <a:pPr lvl="0" rtl="0">
              <a:spcBef>
                <a:spcPts val="0"/>
              </a:spcBef>
              <a:buNone/>
            </a:pPr>
            <a:r>
              <a:rPr lang="en-US" sz="1800" dirty="0">
                <a:latin typeface="Times New Roman"/>
                <a:ea typeface="Quattrocento"/>
                <a:cs typeface="Times New Roman"/>
                <a:sym typeface="Quattrocento"/>
              </a:rPr>
              <a:t>Central highlands Peru</a:t>
            </a:r>
          </a:p>
          <a:p>
            <a:pPr lvl="0" rtl="0">
              <a:spcBef>
                <a:spcPts val="0"/>
              </a:spcBef>
              <a:buNone/>
            </a:pPr>
            <a:r>
              <a:rPr lang="en-US" sz="1800" dirty="0" err="1" smtClean="0">
                <a:latin typeface="Times New Roman"/>
                <a:ea typeface="Quattrocento"/>
                <a:cs typeface="Times New Roman"/>
                <a:sym typeface="Quattrocento"/>
              </a:rPr>
              <a:t>Inka</a:t>
            </a:r>
            <a:r>
              <a:rPr lang="en-US" sz="1800" dirty="0" smtClean="0">
                <a:latin typeface="Times New Roman"/>
                <a:ea typeface="Quattrocento"/>
                <a:cs typeface="Times New Roman"/>
                <a:sym typeface="Quattrocento"/>
              </a:rPr>
              <a:t>, 1450 CE, Granite</a:t>
            </a:r>
            <a:endParaRPr lang="en-US" sz="1800" dirty="0">
              <a:latin typeface="Times New Roman"/>
              <a:ea typeface="Quattrocento"/>
              <a:cs typeface="Times New Roman"/>
              <a:sym typeface="Quattrocento"/>
            </a:endParaRPr>
          </a:p>
          <a:p>
            <a:pPr lvl="0" rtl="0">
              <a:spcBef>
                <a:spcPts val="0"/>
              </a:spcBef>
              <a:buNone/>
            </a:pPr>
            <a:endParaRPr sz="1800" dirty="0">
              <a:latin typeface="Times New Roman"/>
              <a:ea typeface="Quattrocento"/>
              <a:cs typeface="Times New Roman"/>
              <a:sym typeface="Quattrocento"/>
            </a:endParaRPr>
          </a:p>
          <a:p>
            <a:pPr lvl="0" rtl="0">
              <a:spcBef>
                <a:spcPts val="0"/>
              </a:spcBef>
              <a:buNone/>
            </a:pPr>
            <a:endParaRPr sz="1800" dirty="0">
              <a:latin typeface="Times New Roman"/>
              <a:ea typeface="Quattrocento"/>
              <a:cs typeface="Times New Roman"/>
              <a:sym typeface="Quattrocento"/>
            </a:endParaRPr>
          </a:p>
          <a:p>
            <a:pPr lvl="0" rtl="0">
              <a:spcBef>
                <a:spcPts val="0"/>
              </a:spcBef>
              <a:buNone/>
            </a:pPr>
            <a:r>
              <a:rPr lang="en-US" sz="1800" dirty="0">
                <a:latin typeface="Times New Roman"/>
                <a:ea typeface="Quattrocento"/>
                <a:cs typeface="Times New Roman"/>
                <a:sym typeface="Quattrocento"/>
              </a:rPr>
              <a:t>Observatory</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5"/>
        <p:cNvGrpSpPr/>
        <p:nvPr/>
      </p:nvGrpSpPr>
      <p:grpSpPr>
        <a:xfrm>
          <a:off x="0" y="0"/>
          <a:ext cx="0" cy="0"/>
          <a:chOff x="0" y="0"/>
          <a:chExt cx="0" cy="0"/>
        </a:xfrm>
      </p:grpSpPr>
      <p:pic>
        <p:nvPicPr>
          <p:cNvPr id="126" name="Shape 126"/>
          <p:cNvPicPr preferRelativeResize="0"/>
          <p:nvPr/>
        </p:nvPicPr>
        <p:blipFill>
          <a:blip r:embed="rId3">
            <a:alphaModFix/>
          </a:blip>
          <a:stretch>
            <a:fillRect/>
          </a:stretch>
        </p:blipFill>
        <p:spPr>
          <a:xfrm>
            <a:off x="2848250" y="364375"/>
            <a:ext cx="6067150" cy="4741025"/>
          </a:xfrm>
          <a:prstGeom prst="rect">
            <a:avLst/>
          </a:prstGeom>
          <a:noFill/>
          <a:ln>
            <a:noFill/>
          </a:ln>
        </p:spPr>
      </p:pic>
      <p:pic>
        <p:nvPicPr>
          <p:cNvPr id="127" name="Shape 127"/>
          <p:cNvPicPr preferRelativeResize="0"/>
          <p:nvPr/>
        </p:nvPicPr>
        <p:blipFill>
          <a:blip r:embed="rId4">
            <a:alphaModFix/>
          </a:blip>
          <a:stretch>
            <a:fillRect/>
          </a:stretch>
        </p:blipFill>
        <p:spPr>
          <a:xfrm>
            <a:off x="152400" y="76200"/>
            <a:ext cx="688265" cy="699449"/>
          </a:xfrm>
          <a:prstGeom prst="rect">
            <a:avLst/>
          </a:prstGeom>
          <a:noFill/>
          <a:ln>
            <a:noFill/>
          </a:ln>
        </p:spPr>
      </p:pic>
      <p:sp>
        <p:nvSpPr>
          <p:cNvPr id="128" name="Shape 128"/>
          <p:cNvSpPr txBox="1"/>
          <p:nvPr/>
        </p:nvSpPr>
        <p:spPr>
          <a:xfrm>
            <a:off x="229525" y="1524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dirty="0">
                <a:latin typeface="Times New Roman"/>
                <a:ea typeface="Quattrocento"/>
                <a:cs typeface="Times New Roman"/>
                <a:sym typeface="Quattrocento"/>
              </a:rPr>
              <a:t>161</a:t>
            </a:r>
            <a:r>
              <a:rPr lang="en-US" sz="1800" dirty="0" smtClean="0">
                <a:latin typeface="Times New Roman"/>
                <a:ea typeface="Quattrocento"/>
                <a:cs typeface="Times New Roman"/>
                <a:sym typeface="Quattrocento"/>
              </a:rPr>
              <a:t>. </a:t>
            </a:r>
            <a:r>
              <a:rPr lang="en-US" sz="1800" b="1" dirty="0" smtClean="0">
                <a:latin typeface="Times New Roman"/>
                <a:ea typeface="Quattrocento"/>
                <a:cs typeface="Times New Roman"/>
                <a:sym typeface="Quattrocento"/>
              </a:rPr>
              <a:t>Machu </a:t>
            </a:r>
            <a:r>
              <a:rPr lang="en-US" sz="1800" b="1" dirty="0">
                <a:latin typeface="Times New Roman"/>
                <a:ea typeface="Quattrocento"/>
                <a:cs typeface="Times New Roman"/>
                <a:sym typeface="Quattrocento"/>
              </a:rPr>
              <a:t>Picchu</a:t>
            </a:r>
          </a:p>
          <a:p>
            <a:pPr lvl="0" rtl="0">
              <a:spcBef>
                <a:spcPts val="0"/>
              </a:spcBef>
              <a:buNone/>
            </a:pPr>
            <a:r>
              <a:rPr lang="en-US" sz="1800" dirty="0">
                <a:latin typeface="Times New Roman"/>
                <a:ea typeface="Quattrocento"/>
                <a:cs typeface="Times New Roman"/>
                <a:sym typeface="Quattrocento"/>
              </a:rPr>
              <a:t>Central highlands Peru</a:t>
            </a:r>
          </a:p>
          <a:p>
            <a:pPr lvl="0" rtl="0">
              <a:spcBef>
                <a:spcPts val="0"/>
              </a:spcBef>
              <a:buNone/>
            </a:pPr>
            <a:r>
              <a:rPr lang="en-US" sz="1800" dirty="0" err="1" smtClean="0">
                <a:latin typeface="Times New Roman"/>
                <a:ea typeface="Quattrocento"/>
                <a:cs typeface="Times New Roman"/>
                <a:sym typeface="Quattrocento"/>
              </a:rPr>
              <a:t>Inka</a:t>
            </a:r>
            <a:r>
              <a:rPr lang="en-US" sz="1800" dirty="0" smtClean="0">
                <a:latin typeface="Times New Roman"/>
                <a:ea typeface="Quattrocento"/>
                <a:cs typeface="Times New Roman"/>
                <a:sym typeface="Quattrocento"/>
              </a:rPr>
              <a:t>, 1450 CE, Granite</a:t>
            </a:r>
            <a:endParaRPr lang="en-US" sz="1800" dirty="0">
              <a:latin typeface="Times New Roman"/>
              <a:ea typeface="Quattrocento"/>
              <a:cs typeface="Times New Roman"/>
              <a:sym typeface="Quattrocento"/>
            </a:endParaRPr>
          </a:p>
          <a:p>
            <a:pPr lvl="0" rtl="0">
              <a:spcBef>
                <a:spcPts val="0"/>
              </a:spcBef>
              <a:buNone/>
            </a:pPr>
            <a:endParaRPr sz="1800" dirty="0">
              <a:latin typeface="Times New Roman"/>
              <a:ea typeface="Quattrocento"/>
              <a:cs typeface="Times New Roman"/>
              <a:sym typeface="Quattrocento"/>
            </a:endParaRPr>
          </a:p>
          <a:p>
            <a:pPr lvl="0" rtl="0">
              <a:spcBef>
                <a:spcPts val="0"/>
              </a:spcBef>
              <a:buNone/>
            </a:pPr>
            <a:endParaRPr sz="1800" dirty="0">
              <a:latin typeface="Times New Roman"/>
              <a:ea typeface="Quattrocento"/>
              <a:cs typeface="Times New Roman"/>
              <a:sym typeface="Quattrocento"/>
            </a:endParaRPr>
          </a:p>
          <a:p>
            <a:pPr lvl="0" rtl="0">
              <a:spcBef>
                <a:spcPts val="0"/>
              </a:spcBef>
              <a:buNone/>
            </a:pPr>
            <a:r>
              <a:rPr lang="en-US" sz="1800" dirty="0" err="1">
                <a:latin typeface="Times New Roman"/>
                <a:ea typeface="Quattrocento"/>
                <a:cs typeface="Times New Roman"/>
                <a:sym typeface="Quattrocento"/>
              </a:rPr>
              <a:t>Intihuatana</a:t>
            </a:r>
            <a:r>
              <a:rPr lang="en-US" sz="1800" dirty="0">
                <a:latin typeface="Times New Roman"/>
                <a:ea typeface="Quattrocento"/>
                <a:cs typeface="Times New Roman"/>
                <a:sym typeface="Quattrocento"/>
              </a:rPr>
              <a:t> Stone</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833024970_45137d042f_b.jpg"/>
          <p:cNvPicPr>
            <a:picLocks noChangeAspect="1"/>
          </p:cNvPicPr>
          <p:nvPr/>
        </p:nvPicPr>
        <p:blipFill>
          <a:blip r:embed="rId2"/>
          <a:stretch>
            <a:fillRect/>
          </a:stretch>
        </p:blipFill>
        <p:spPr>
          <a:xfrm>
            <a:off x="4000500" y="0"/>
            <a:ext cx="5143500" cy="6858000"/>
          </a:xfrm>
          <a:prstGeom prst="rect">
            <a:avLst/>
          </a:prstGeom>
        </p:spPr>
      </p:pic>
      <p:sp>
        <p:nvSpPr>
          <p:cNvPr id="3" name="TextBox 2"/>
          <p:cNvSpPr txBox="1"/>
          <p:nvPr/>
        </p:nvSpPr>
        <p:spPr>
          <a:xfrm>
            <a:off x="533400" y="990600"/>
            <a:ext cx="3048000" cy="4524316"/>
          </a:xfrm>
          <a:prstGeom prst="rect">
            <a:avLst/>
          </a:prstGeom>
          <a:noFill/>
        </p:spPr>
        <p:txBody>
          <a:bodyPr wrap="square" rtlCol="0">
            <a:spAutoFit/>
          </a:bodyPr>
          <a:lstStyle/>
          <a:p>
            <a:r>
              <a:rPr lang="en-US" sz="1800" dirty="0" smtClean="0">
                <a:solidFill>
                  <a:schemeClr val="bg1"/>
                </a:solidFill>
                <a:latin typeface="Times New Roman"/>
                <a:cs typeface="Times New Roman"/>
              </a:rPr>
              <a:t>The </a:t>
            </a:r>
            <a:r>
              <a:rPr lang="en-US" sz="1800" dirty="0" err="1" smtClean="0">
                <a:solidFill>
                  <a:schemeClr val="bg1"/>
                </a:solidFill>
                <a:latin typeface="Times New Roman"/>
                <a:cs typeface="Times New Roman"/>
              </a:rPr>
              <a:t>Inka</a:t>
            </a:r>
            <a:r>
              <a:rPr lang="en-US" sz="1800" dirty="0" smtClean="0">
                <a:solidFill>
                  <a:schemeClr val="bg1"/>
                </a:solidFill>
                <a:latin typeface="Times New Roman"/>
                <a:cs typeface="Times New Roman"/>
              </a:rPr>
              <a:t> were abstract thinkers and were connected to stone in a very unique way.</a:t>
            </a:r>
          </a:p>
          <a:p>
            <a:endParaRPr lang="en-US" sz="1800" dirty="0" smtClean="0">
              <a:solidFill>
                <a:schemeClr val="bg1"/>
              </a:solidFill>
              <a:latin typeface="Times New Roman"/>
              <a:cs typeface="Times New Roman"/>
            </a:endParaRPr>
          </a:p>
          <a:p>
            <a:endParaRPr lang="en-US" sz="1800" dirty="0" smtClean="0">
              <a:solidFill>
                <a:schemeClr val="bg1"/>
              </a:solidFill>
              <a:latin typeface="Times New Roman"/>
              <a:cs typeface="Times New Roman"/>
            </a:endParaRPr>
          </a:p>
          <a:p>
            <a:r>
              <a:rPr lang="en-US" sz="1800" dirty="0" smtClean="0">
                <a:solidFill>
                  <a:schemeClr val="bg1"/>
                </a:solidFill>
                <a:latin typeface="Times New Roman"/>
                <a:cs typeface="Times New Roman"/>
              </a:rPr>
              <a:t>As part of their architectural tradition the </a:t>
            </a:r>
            <a:r>
              <a:rPr lang="en-US" sz="1800" dirty="0" err="1" smtClean="0">
                <a:solidFill>
                  <a:schemeClr val="bg1"/>
                </a:solidFill>
                <a:latin typeface="Times New Roman"/>
                <a:cs typeface="Times New Roman"/>
              </a:rPr>
              <a:t>Inka</a:t>
            </a:r>
            <a:r>
              <a:rPr lang="en-US" sz="1800" dirty="0" smtClean="0">
                <a:solidFill>
                  <a:schemeClr val="bg1"/>
                </a:solidFill>
                <a:latin typeface="Times New Roman"/>
                <a:cs typeface="Times New Roman"/>
              </a:rPr>
              <a:t> would leave areas of unfinished stone as part of the overall finished design</a:t>
            </a:r>
          </a:p>
          <a:p>
            <a:endParaRPr lang="en-US" sz="1800" dirty="0" smtClean="0">
              <a:solidFill>
                <a:schemeClr val="bg1"/>
              </a:solidFill>
              <a:latin typeface="Times New Roman"/>
              <a:cs typeface="Times New Roman"/>
            </a:endParaRPr>
          </a:p>
          <a:p>
            <a:r>
              <a:rPr lang="en-US" sz="1800" dirty="0" smtClean="0">
                <a:solidFill>
                  <a:schemeClr val="bg1"/>
                </a:solidFill>
                <a:latin typeface="Times New Roman"/>
                <a:cs typeface="Times New Roman"/>
              </a:rPr>
              <a:t>Many areas contained a very unique harmonization of finished and unfinished stone work to create of unified design.</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01 Train to Machu Picchu from Cusco.JPG"/>
          <p:cNvPicPr>
            <a:picLocks noChangeAspect="1"/>
          </p:cNvPicPr>
          <p:nvPr/>
        </p:nvPicPr>
        <p:blipFill>
          <a:blip r:embed="rId2"/>
          <a:stretch>
            <a:fillRect/>
          </a:stretch>
        </p:blipFill>
        <p:spPr>
          <a:xfrm>
            <a:off x="825500" y="600075"/>
            <a:ext cx="7632700" cy="5724525"/>
          </a:xfrm>
          <a:prstGeom prst="rect">
            <a:avLst/>
          </a:prstGeom>
        </p:spPr>
      </p:pic>
      <p:sp>
        <p:nvSpPr>
          <p:cNvPr id="3" name="TextBox 2"/>
          <p:cNvSpPr txBox="1"/>
          <p:nvPr/>
        </p:nvSpPr>
        <p:spPr>
          <a:xfrm>
            <a:off x="825500" y="228600"/>
            <a:ext cx="6108700" cy="307777"/>
          </a:xfrm>
          <a:prstGeom prst="rect">
            <a:avLst/>
          </a:prstGeom>
          <a:noFill/>
        </p:spPr>
        <p:txBody>
          <a:bodyPr wrap="square" rtlCol="0">
            <a:spAutoFit/>
          </a:bodyPr>
          <a:lstStyle/>
          <a:p>
            <a:r>
              <a:rPr lang="en-US" dirty="0" smtClean="0">
                <a:latin typeface="MufferawRg-Regular"/>
                <a:cs typeface="MufferawRg-Regular"/>
              </a:rPr>
              <a:t>My Brother and His wife Travel to Machu Picchu</a:t>
            </a:r>
            <a:endParaRPr lang="en-US" dirty="0">
              <a:latin typeface="MufferawRg-Regular"/>
              <a:cs typeface="MufferawRg-Regul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02 High Plains to Machu Picchu.JPG"/>
          <p:cNvPicPr>
            <a:picLocks noChangeAspect="1"/>
          </p:cNvPicPr>
          <p:nvPr/>
        </p:nvPicPr>
        <p:blipFill>
          <a:blip r:embed="rId2"/>
          <a:stretch>
            <a:fillRect/>
          </a:stretch>
        </p:blipFill>
        <p:spPr>
          <a:xfrm>
            <a:off x="723900" y="457200"/>
            <a:ext cx="7734300" cy="5800725"/>
          </a:xfrm>
          <a:prstGeom prst="rect">
            <a:avLst/>
          </a:prstGeom>
        </p:spPr>
      </p:pic>
      <p:sp>
        <p:nvSpPr>
          <p:cNvPr id="3" name="TextBox 2"/>
          <p:cNvSpPr txBox="1"/>
          <p:nvPr/>
        </p:nvSpPr>
        <p:spPr>
          <a:xfrm>
            <a:off x="723900" y="152400"/>
            <a:ext cx="5295900" cy="304800"/>
          </a:xfrm>
          <a:prstGeom prst="rect">
            <a:avLst/>
          </a:prstGeom>
          <a:noFill/>
        </p:spPr>
        <p:txBody>
          <a:bodyPr wrap="square" rtlCol="0">
            <a:spAutoFit/>
          </a:bodyPr>
          <a:lstStyle/>
          <a:p>
            <a:r>
              <a:rPr lang="en-US" dirty="0" smtClean="0">
                <a:latin typeface="MufferawRg-Regular"/>
                <a:cs typeface="MufferawRg-Regular"/>
              </a:rPr>
              <a:t>The high plains of </a:t>
            </a:r>
            <a:r>
              <a:rPr lang="en-US" dirty="0" err="1" smtClean="0">
                <a:latin typeface="MufferawRg-Regular"/>
                <a:cs typeface="MufferawRg-Regular"/>
              </a:rPr>
              <a:t>peru</a:t>
            </a:r>
            <a:r>
              <a:rPr lang="en-US" dirty="0" smtClean="0">
                <a:latin typeface="MufferawRg-Regular"/>
                <a:cs typeface="MufferawRg-Regular"/>
              </a:rPr>
              <a:t>, on route to </a:t>
            </a:r>
            <a:r>
              <a:rPr lang="en-US" dirty="0" err="1" smtClean="0">
                <a:latin typeface="MufferawRg-Regular"/>
                <a:cs typeface="MufferawRg-Regular"/>
              </a:rPr>
              <a:t>machu</a:t>
            </a:r>
            <a:r>
              <a:rPr lang="en-US" dirty="0" smtClean="0">
                <a:latin typeface="MufferawRg-Regular"/>
                <a:cs typeface="MufferawRg-Regular"/>
              </a:rPr>
              <a:t> </a:t>
            </a:r>
            <a:r>
              <a:rPr lang="en-US" dirty="0" err="1" smtClean="0">
                <a:latin typeface="MufferawRg-Regular"/>
                <a:cs typeface="MufferawRg-Regular"/>
              </a:rPr>
              <a:t>picchu</a:t>
            </a:r>
            <a:endParaRPr lang="en-US" dirty="0">
              <a:latin typeface="MufferawRg-Regular"/>
              <a:cs typeface="MufferawRg-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03 Railroad to Machu Picchu.JPG"/>
          <p:cNvPicPr>
            <a:picLocks noChangeAspect="1"/>
          </p:cNvPicPr>
          <p:nvPr/>
        </p:nvPicPr>
        <p:blipFill>
          <a:blip r:embed="rId2"/>
          <a:stretch>
            <a:fillRect/>
          </a:stretch>
        </p:blipFill>
        <p:spPr>
          <a:xfrm>
            <a:off x="228600" y="533400"/>
            <a:ext cx="4219575" cy="5626100"/>
          </a:xfrm>
          <a:prstGeom prst="rect">
            <a:avLst/>
          </a:prstGeom>
        </p:spPr>
      </p:pic>
      <p:pic>
        <p:nvPicPr>
          <p:cNvPr id="3" name="Picture 2" descr="04 Railroad to Machu Picchu.JPG"/>
          <p:cNvPicPr>
            <a:picLocks noChangeAspect="1"/>
          </p:cNvPicPr>
          <p:nvPr/>
        </p:nvPicPr>
        <p:blipFill>
          <a:blip r:embed="rId3"/>
          <a:stretch>
            <a:fillRect/>
          </a:stretch>
        </p:blipFill>
        <p:spPr>
          <a:xfrm>
            <a:off x="4695825" y="533400"/>
            <a:ext cx="4219575" cy="5626100"/>
          </a:xfrm>
          <a:prstGeom prst="rect">
            <a:avLst/>
          </a:prstGeom>
        </p:spPr>
      </p:pic>
      <p:sp>
        <p:nvSpPr>
          <p:cNvPr id="4" name="TextBox 3"/>
          <p:cNvSpPr txBox="1"/>
          <p:nvPr/>
        </p:nvSpPr>
        <p:spPr>
          <a:xfrm>
            <a:off x="723900" y="152400"/>
            <a:ext cx="5295900" cy="304800"/>
          </a:xfrm>
          <a:prstGeom prst="rect">
            <a:avLst/>
          </a:prstGeom>
          <a:noFill/>
        </p:spPr>
        <p:txBody>
          <a:bodyPr wrap="square" rtlCol="0">
            <a:spAutoFit/>
          </a:bodyPr>
          <a:lstStyle/>
          <a:p>
            <a:r>
              <a:rPr lang="en-US" dirty="0" smtClean="0">
                <a:latin typeface="MufferawRg-Regular"/>
                <a:cs typeface="MufferawRg-Regular"/>
              </a:rPr>
              <a:t>Pictures taken from their train!</a:t>
            </a:r>
            <a:endParaRPr lang="en-US" dirty="0">
              <a:latin typeface="MufferawRg-Regular"/>
              <a:cs typeface="MufferawRg-Regul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06 Base of Trail to Machu Picchu.JPG"/>
          <p:cNvPicPr>
            <a:picLocks noChangeAspect="1"/>
          </p:cNvPicPr>
          <p:nvPr/>
        </p:nvPicPr>
        <p:blipFill>
          <a:blip r:embed="rId2"/>
          <a:stretch>
            <a:fillRect/>
          </a:stretch>
        </p:blipFill>
        <p:spPr>
          <a:xfrm>
            <a:off x="381001" y="457200"/>
            <a:ext cx="3962400" cy="2971800"/>
          </a:xfrm>
          <a:prstGeom prst="rect">
            <a:avLst/>
          </a:prstGeom>
        </p:spPr>
      </p:pic>
      <p:pic>
        <p:nvPicPr>
          <p:cNvPr id="6" name="Picture 5"/>
          <p:cNvPicPr>
            <a:picLocks noChangeAspect="1"/>
          </p:cNvPicPr>
          <p:nvPr/>
        </p:nvPicPr>
        <p:blipFill>
          <a:blip r:embed="rId3"/>
          <a:stretch>
            <a:fillRect/>
          </a:stretch>
        </p:blipFill>
        <p:spPr>
          <a:xfrm>
            <a:off x="381000" y="3809999"/>
            <a:ext cx="4009295" cy="2590801"/>
          </a:xfrm>
          <a:prstGeom prst="rect">
            <a:avLst/>
          </a:prstGeom>
        </p:spPr>
      </p:pic>
      <p:pic>
        <p:nvPicPr>
          <p:cNvPr id="7" name="Picture 6" descr="peru-machu-picchu-wayna-picchu-66-e1446611150988.jpg"/>
          <p:cNvPicPr>
            <a:picLocks noChangeAspect="1"/>
          </p:cNvPicPr>
          <p:nvPr/>
        </p:nvPicPr>
        <p:blipFill>
          <a:blip r:embed="rId4"/>
          <a:stretch>
            <a:fillRect/>
          </a:stretch>
        </p:blipFill>
        <p:spPr>
          <a:xfrm>
            <a:off x="4724401" y="457200"/>
            <a:ext cx="3962400" cy="5943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apa-mayas-aztecas-incas4.jpg"/>
          <p:cNvPicPr>
            <a:picLocks noChangeAspect="1"/>
          </p:cNvPicPr>
          <p:nvPr/>
        </p:nvPicPr>
        <p:blipFill>
          <a:blip r:embed="rId2"/>
          <a:stretch>
            <a:fillRect/>
          </a:stretch>
        </p:blipFill>
        <p:spPr>
          <a:xfrm>
            <a:off x="4138044" y="533401"/>
            <a:ext cx="4624955" cy="5638800"/>
          </a:xfrm>
          <a:prstGeom prst="rect">
            <a:avLst/>
          </a:prstGeom>
        </p:spPr>
      </p:pic>
      <p:sp>
        <p:nvSpPr>
          <p:cNvPr id="7" name="TextBox 6"/>
          <p:cNvSpPr txBox="1"/>
          <p:nvPr/>
        </p:nvSpPr>
        <p:spPr>
          <a:xfrm>
            <a:off x="381000" y="685800"/>
            <a:ext cx="3276600" cy="3693318"/>
          </a:xfrm>
          <a:prstGeom prst="rect">
            <a:avLst/>
          </a:prstGeom>
          <a:noFill/>
        </p:spPr>
        <p:txBody>
          <a:bodyPr wrap="square" rtlCol="0">
            <a:spAutoFit/>
          </a:bodyPr>
          <a:lstStyle/>
          <a:p>
            <a:r>
              <a:rPr lang="en-US" sz="2600" b="1" i="1" dirty="0" smtClean="0">
                <a:latin typeface="Times New Roman"/>
                <a:cs typeface="Times New Roman"/>
              </a:rPr>
              <a:t>The Empires of Central and Southern Americas</a:t>
            </a:r>
          </a:p>
          <a:p>
            <a:endParaRPr lang="en-US" sz="2600" b="1" i="1" dirty="0" smtClean="0">
              <a:latin typeface="Times New Roman"/>
              <a:cs typeface="Times New Roman"/>
            </a:endParaRPr>
          </a:p>
          <a:p>
            <a:r>
              <a:rPr lang="en-US" sz="2600" b="1" i="1" dirty="0" smtClean="0">
                <a:latin typeface="Times New Roman"/>
                <a:cs typeface="Times New Roman"/>
              </a:rPr>
              <a:t>Aztec: </a:t>
            </a:r>
            <a:r>
              <a:rPr lang="en-US" sz="2000" b="1" i="1" dirty="0" smtClean="0">
                <a:latin typeface="Times New Roman"/>
                <a:cs typeface="Times New Roman"/>
              </a:rPr>
              <a:t>1200 CE -1520 CE</a:t>
            </a:r>
          </a:p>
          <a:p>
            <a:endParaRPr lang="en-US" sz="2600" b="1" i="1" dirty="0" smtClean="0">
              <a:latin typeface="Times New Roman"/>
              <a:cs typeface="Times New Roman"/>
            </a:endParaRPr>
          </a:p>
          <a:p>
            <a:r>
              <a:rPr lang="en-US" sz="2600" b="1" i="1" dirty="0" smtClean="0">
                <a:latin typeface="Times New Roman"/>
                <a:cs typeface="Times New Roman"/>
              </a:rPr>
              <a:t>Mayan: </a:t>
            </a:r>
            <a:r>
              <a:rPr lang="en-US" sz="2000" b="1" i="1" dirty="0" smtClean="0">
                <a:latin typeface="Times New Roman"/>
                <a:cs typeface="Times New Roman"/>
              </a:rPr>
              <a:t>400 BC - 1515 CE</a:t>
            </a:r>
          </a:p>
          <a:p>
            <a:endParaRPr lang="en-US" sz="2600" b="1" i="1" dirty="0" smtClean="0">
              <a:latin typeface="Times New Roman"/>
              <a:cs typeface="Times New Roman"/>
            </a:endParaRPr>
          </a:p>
          <a:p>
            <a:r>
              <a:rPr lang="en-US" sz="2600" b="1" i="1" dirty="0" smtClean="0">
                <a:latin typeface="Times New Roman"/>
                <a:cs typeface="Times New Roman"/>
              </a:rPr>
              <a:t>Inca: </a:t>
            </a:r>
            <a:r>
              <a:rPr lang="en-US" sz="2000" b="1" i="1" dirty="0" smtClean="0">
                <a:latin typeface="Times New Roman"/>
                <a:cs typeface="Times New Roman"/>
              </a:rPr>
              <a:t>1200 CE – 1570 CE</a:t>
            </a:r>
            <a:endParaRPr lang="en-US" sz="2000" b="1" i="1"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08 Machu Picchu.JPG"/>
          <p:cNvPicPr>
            <a:picLocks noChangeAspect="1"/>
          </p:cNvPicPr>
          <p:nvPr/>
        </p:nvPicPr>
        <p:blipFill>
          <a:blip r:embed="rId2"/>
          <a:stretch>
            <a:fillRect/>
          </a:stretch>
        </p:blipFill>
        <p:spPr>
          <a:xfrm>
            <a:off x="4676775" y="533400"/>
            <a:ext cx="4162425" cy="5549900"/>
          </a:xfrm>
          <a:prstGeom prst="rect">
            <a:avLst/>
          </a:prstGeom>
        </p:spPr>
      </p:pic>
      <p:pic>
        <p:nvPicPr>
          <p:cNvPr id="3" name="Picture 2" descr="09 Machu Picchu.JPG"/>
          <p:cNvPicPr>
            <a:picLocks noChangeAspect="1"/>
          </p:cNvPicPr>
          <p:nvPr/>
        </p:nvPicPr>
        <p:blipFill>
          <a:blip r:embed="rId3"/>
          <a:stretch>
            <a:fillRect/>
          </a:stretch>
        </p:blipFill>
        <p:spPr>
          <a:xfrm>
            <a:off x="333375" y="533400"/>
            <a:ext cx="4162425" cy="5549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10 Machu Picchu.JPG"/>
          <p:cNvPicPr>
            <a:picLocks noChangeAspect="1"/>
          </p:cNvPicPr>
          <p:nvPr/>
        </p:nvPicPr>
        <p:blipFill>
          <a:blip r:embed="rId2"/>
          <a:stretch>
            <a:fillRect/>
          </a:stretch>
        </p:blipFill>
        <p:spPr>
          <a:xfrm>
            <a:off x="4676775" y="546100"/>
            <a:ext cx="4162425" cy="5549900"/>
          </a:xfrm>
          <a:prstGeom prst="rect">
            <a:avLst/>
          </a:prstGeom>
        </p:spPr>
      </p:pic>
      <p:pic>
        <p:nvPicPr>
          <p:cNvPr id="6" name="Picture 5" descr="12 Machu Picchu.JPG"/>
          <p:cNvPicPr>
            <a:picLocks noChangeAspect="1"/>
          </p:cNvPicPr>
          <p:nvPr/>
        </p:nvPicPr>
        <p:blipFill>
          <a:blip r:embed="rId3"/>
          <a:stretch>
            <a:fillRect/>
          </a:stretch>
        </p:blipFill>
        <p:spPr>
          <a:xfrm>
            <a:off x="304800" y="546100"/>
            <a:ext cx="4162425" cy="5549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1 Machu Picchu Water System.JPG"/>
          <p:cNvPicPr>
            <a:picLocks noChangeAspect="1"/>
          </p:cNvPicPr>
          <p:nvPr/>
        </p:nvPicPr>
        <p:blipFill>
          <a:blip r:embed="rId2"/>
          <a:stretch>
            <a:fillRect/>
          </a:stretch>
        </p:blipFill>
        <p:spPr>
          <a:xfrm>
            <a:off x="685800" y="457200"/>
            <a:ext cx="7734300" cy="58007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nca Stonework.JPG"/>
          <p:cNvPicPr>
            <a:picLocks noChangeAspect="1"/>
          </p:cNvPicPr>
          <p:nvPr/>
        </p:nvPicPr>
        <p:blipFill>
          <a:blip r:embed="rId2"/>
          <a:stretch>
            <a:fillRect/>
          </a:stretch>
        </p:blipFill>
        <p:spPr>
          <a:xfrm>
            <a:off x="812800" y="533400"/>
            <a:ext cx="7721600" cy="5791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erraces_machu_picchu.jpg"/>
          <p:cNvPicPr>
            <a:picLocks noChangeAspect="1"/>
          </p:cNvPicPr>
          <p:nvPr/>
        </p:nvPicPr>
        <p:blipFill>
          <a:blip r:embed="rId2"/>
          <a:stretch>
            <a:fillRect/>
          </a:stretch>
        </p:blipFill>
        <p:spPr>
          <a:xfrm>
            <a:off x="586496" y="695325"/>
            <a:ext cx="7947904" cy="5324475"/>
          </a:xfrm>
          <a:prstGeom prst="rect">
            <a:avLst/>
          </a:prstGeom>
        </p:spPr>
      </p:pic>
      <p:sp>
        <p:nvSpPr>
          <p:cNvPr id="4" name="TextBox 3"/>
          <p:cNvSpPr txBox="1"/>
          <p:nvPr/>
        </p:nvSpPr>
        <p:spPr>
          <a:xfrm>
            <a:off x="586496" y="228600"/>
            <a:ext cx="5204704" cy="304800"/>
          </a:xfrm>
          <a:prstGeom prst="rect">
            <a:avLst/>
          </a:prstGeom>
          <a:noFill/>
        </p:spPr>
        <p:txBody>
          <a:bodyPr wrap="square" rtlCol="0">
            <a:spAutoFit/>
          </a:bodyPr>
          <a:lstStyle/>
          <a:p>
            <a:r>
              <a:rPr lang="en-US" dirty="0" smtClean="0">
                <a:latin typeface="MufferawRg-Regular"/>
                <a:cs typeface="MufferawRg-Regular"/>
              </a:rPr>
              <a:t>Terrace farming made life at Machu Picchu sustainable</a:t>
            </a:r>
            <a:endParaRPr lang="en-US" dirty="0">
              <a:latin typeface="MufferawRg-Regular"/>
              <a:cs typeface="MufferawRg-Regul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4 Machu Picchu.JPG"/>
          <p:cNvPicPr>
            <a:picLocks noChangeAspect="1"/>
          </p:cNvPicPr>
          <p:nvPr/>
        </p:nvPicPr>
        <p:blipFill>
          <a:blip r:embed="rId2"/>
          <a:stretch>
            <a:fillRect/>
          </a:stretch>
        </p:blipFill>
        <p:spPr>
          <a:xfrm>
            <a:off x="2209800" y="228600"/>
            <a:ext cx="4752975" cy="63309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stretch>
            <a:fillRect/>
          </a:stretch>
        </p:blipFill>
        <p:spPr>
          <a:xfrm>
            <a:off x="152400" y="1295400"/>
            <a:ext cx="3391709" cy="4528106"/>
          </a:xfrm>
          <a:prstGeom prst="rect">
            <a:avLst/>
          </a:prstGeom>
        </p:spPr>
      </p:pic>
      <p:pic>
        <p:nvPicPr>
          <p:cNvPr id="4" name="Picture 3" descr="Screen Shot 2018-07-26 at 4.57.09 PM.png"/>
          <p:cNvPicPr>
            <a:picLocks noChangeAspect="1"/>
          </p:cNvPicPr>
          <p:nvPr/>
        </p:nvPicPr>
        <p:blipFill>
          <a:blip r:embed="rId3"/>
          <a:stretch>
            <a:fillRect/>
          </a:stretch>
        </p:blipFill>
        <p:spPr>
          <a:xfrm>
            <a:off x="3871882" y="1295400"/>
            <a:ext cx="5119718" cy="4528106"/>
          </a:xfrm>
          <a:prstGeom prst="rect">
            <a:avLst/>
          </a:prstGeom>
        </p:spPr>
      </p:pic>
      <p:sp>
        <p:nvSpPr>
          <p:cNvPr id="5" name="TextBox 4"/>
          <p:cNvSpPr txBox="1"/>
          <p:nvPr/>
        </p:nvSpPr>
        <p:spPr>
          <a:xfrm>
            <a:off x="914400" y="603647"/>
            <a:ext cx="7924800" cy="615553"/>
          </a:xfrm>
          <a:prstGeom prst="rect">
            <a:avLst/>
          </a:prstGeom>
          <a:noFill/>
        </p:spPr>
        <p:txBody>
          <a:bodyPr wrap="square" rtlCol="0">
            <a:spAutoFit/>
          </a:bodyPr>
          <a:lstStyle/>
          <a:p>
            <a:r>
              <a:rPr lang="en-US" sz="1700" dirty="0" smtClean="0">
                <a:latin typeface="MufferawRg-Regular"/>
                <a:cs typeface="MufferawRg-Regular"/>
              </a:rPr>
              <a:t>Historical Context: Machu Picchu was flourishing around the time of the Italian Renaissance, which spanned from the 14</a:t>
            </a:r>
            <a:r>
              <a:rPr lang="en-US" sz="1700" baseline="30000" dirty="0" smtClean="0">
                <a:latin typeface="MufferawRg-Regular"/>
                <a:cs typeface="MufferawRg-Regular"/>
              </a:rPr>
              <a:t>th</a:t>
            </a:r>
            <a:r>
              <a:rPr lang="en-US" sz="1700" dirty="0" smtClean="0">
                <a:latin typeface="MufferawRg-Regular"/>
                <a:cs typeface="MufferawRg-Regular"/>
              </a:rPr>
              <a:t> to 17</a:t>
            </a:r>
            <a:r>
              <a:rPr lang="en-US" sz="1700" baseline="30000" dirty="0" smtClean="0">
                <a:latin typeface="MufferawRg-Regular"/>
                <a:cs typeface="MufferawRg-Regular"/>
              </a:rPr>
              <a:t>th</a:t>
            </a:r>
            <a:r>
              <a:rPr lang="en-US" sz="1700" dirty="0" smtClean="0">
                <a:latin typeface="MufferawRg-Regular"/>
                <a:cs typeface="MufferawRg-Regular"/>
              </a:rPr>
              <a:t> century</a:t>
            </a:r>
            <a:endParaRPr lang="en-US" sz="1700" dirty="0">
              <a:latin typeface="MufferawRg-Regular"/>
              <a:cs typeface="MufferawRg-Regul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4847675" y="166212"/>
            <a:ext cx="4086850" cy="6525576"/>
          </a:xfrm>
          <a:prstGeom prst="rect">
            <a:avLst/>
          </a:prstGeom>
          <a:noFill/>
          <a:ln>
            <a:noFill/>
          </a:ln>
        </p:spPr>
      </p:pic>
      <p:pic>
        <p:nvPicPr>
          <p:cNvPr id="141" name="Shape 141"/>
          <p:cNvPicPr preferRelativeResize="0"/>
          <p:nvPr/>
        </p:nvPicPr>
        <p:blipFill>
          <a:blip r:embed="rId4">
            <a:alphaModFix/>
          </a:blip>
          <a:stretch>
            <a:fillRect/>
          </a:stretch>
        </p:blipFill>
        <p:spPr>
          <a:xfrm>
            <a:off x="304800" y="371475"/>
            <a:ext cx="619125" cy="619125"/>
          </a:xfrm>
          <a:prstGeom prst="rect">
            <a:avLst/>
          </a:prstGeom>
          <a:noFill/>
          <a:ln>
            <a:noFill/>
          </a:ln>
        </p:spPr>
      </p:pic>
      <p:sp>
        <p:nvSpPr>
          <p:cNvPr id="5" name="TextBox 4"/>
          <p:cNvSpPr txBox="1"/>
          <p:nvPr/>
        </p:nvSpPr>
        <p:spPr>
          <a:xfrm>
            <a:off x="990600" y="232827"/>
            <a:ext cx="3505200" cy="1138773"/>
          </a:xfrm>
          <a:prstGeom prst="rect">
            <a:avLst/>
          </a:prstGeom>
          <a:noFill/>
        </p:spPr>
        <p:txBody>
          <a:bodyPr wrap="square" rtlCol="0">
            <a:spAutoFit/>
          </a:bodyPr>
          <a:lstStyle/>
          <a:p>
            <a:pPr lvl="0"/>
            <a:r>
              <a:rPr lang="en-US" sz="1800" i="1" dirty="0" smtClean="0">
                <a:latin typeface="Times New Roman"/>
                <a:ea typeface="Quattrocento"/>
                <a:cs typeface="Times New Roman"/>
                <a:sym typeface="Quattrocento"/>
              </a:rPr>
              <a:t>160.  </a:t>
            </a:r>
            <a:r>
              <a:rPr lang="en-US" sz="1800" b="1" i="1" dirty="0" smtClean="0">
                <a:latin typeface="Times New Roman"/>
                <a:ea typeface="Quattrocento"/>
                <a:cs typeface="Times New Roman"/>
                <a:sym typeface="Quattrocento"/>
              </a:rPr>
              <a:t>Maize Cobs.</a:t>
            </a:r>
            <a:r>
              <a:rPr lang="en-US" sz="1800" i="1" dirty="0" smtClean="0">
                <a:latin typeface="Times New Roman"/>
                <a:ea typeface="Quattrocento"/>
                <a:cs typeface="Times New Roman"/>
                <a:sym typeface="Quattrocento"/>
              </a:rPr>
              <a:t> </a:t>
            </a:r>
          </a:p>
          <a:p>
            <a:pPr lvl="0"/>
            <a:r>
              <a:rPr lang="en-US" sz="1800" i="1" dirty="0" err="1" smtClean="0">
                <a:latin typeface="Times New Roman"/>
                <a:ea typeface="Quattrocento"/>
                <a:cs typeface="Times New Roman"/>
                <a:sym typeface="Quattrocento"/>
              </a:rPr>
              <a:t>Inka</a:t>
            </a:r>
            <a:r>
              <a:rPr lang="en-US" sz="1800" i="1" dirty="0" smtClean="0">
                <a:latin typeface="Times New Roman"/>
                <a:ea typeface="Quattrocento"/>
                <a:cs typeface="Times New Roman"/>
                <a:sym typeface="Quattrocento"/>
              </a:rPr>
              <a:t>, 1440 CE</a:t>
            </a:r>
          </a:p>
          <a:p>
            <a:pPr lvl="0"/>
            <a:r>
              <a:rPr lang="en-US" sz="1800" i="1" dirty="0" smtClean="0">
                <a:latin typeface="Times New Roman"/>
                <a:ea typeface="Quattrocento"/>
                <a:cs typeface="Times New Roman"/>
                <a:sym typeface="Quattrocento"/>
              </a:rPr>
              <a:t>Sheet metal/</a:t>
            </a:r>
            <a:r>
              <a:rPr lang="en-US" sz="1800" i="1" dirty="0" err="1" smtClean="0">
                <a:latin typeface="Times New Roman"/>
                <a:ea typeface="Quattrocento"/>
                <a:cs typeface="Times New Roman"/>
                <a:sym typeface="Quattrocento"/>
              </a:rPr>
              <a:t>repousse</a:t>
            </a:r>
            <a:r>
              <a:rPr lang="en-US" sz="1800" i="1" dirty="0" smtClean="0">
                <a:latin typeface="Times New Roman"/>
                <a:ea typeface="Quattrocento"/>
                <a:cs typeface="Times New Roman"/>
                <a:sym typeface="Quattrocento"/>
              </a:rPr>
              <a:t>, metal alloys</a:t>
            </a:r>
          </a:p>
          <a:p>
            <a:endParaRPr lang="en-US" dirty="0"/>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4847675" y="166212"/>
            <a:ext cx="4086850" cy="6525576"/>
          </a:xfrm>
          <a:prstGeom prst="rect">
            <a:avLst/>
          </a:prstGeom>
          <a:noFill/>
          <a:ln>
            <a:noFill/>
          </a:ln>
        </p:spPr>
      </p:pic>
      <p:pic>
        <p:nvPicPr>
          <p:cNvPr id="141" name="Shape 141"/>
          <p:cNvPicPr preferRelativeResize="0"/>
          <p:nvPr/>
        </p:nvPicPr>
        <p:blipFill>
          <a:blip r:embed="rId4">
            <a:alphaModFix/>
          </a:blip>
          <a:stretch>
            <a:fillRect/>
          </a:stretch>
        </p:blipFill>
        <p:spPr>
          <a:xfrm>
            <a:off x="304800" y="371475"/>
            <a:ext cx="619125" cy="619125"/>
          </a:xfrm>
          <a:prstGeom prst="rect">
            <a:avLst/>
          </a:prstGeom>
          <a:noFill/>
          <a:ln>
            <a:noFill/>
          </a:ln>
        </p:spPr>
      </p:pic>
      <p:sp>
        <p:nvSpPr>
          <p:cNvPr id="5" name="TextBox 4"/>
          <p:cNvSpPr txBox="1"/>
          <p:nvPr/>
        </p:nvSpPr>
        <p:spPr>
          <a:xfrm>
            <a:off x="990600" y="232827"/>
            <a:ext cx="3505200" cy="1138773"/>
          </a:xfrm>
          <a:prstGeom prst="rect">
            <a:avLst/>
          </a:prstGeom>
          <a:noFill/>
        </p:spPr>
        <p:txBody>
          <a:bodyPr wrap="square" rtlCol="0">
            <a:spAutoFit/>
          </a:bodyPr>
          <a:lstStyle/>
          <a:p>
            <a:pPr lvl="0"/>
            <a:r>
              <a:rPr lang="en-US" sz="1800" i="1" dirty="0" smtClean="0">
                <a:latin typeface="Times New Roman"/>
                <a:ea typeface="Quattrocento"/>
                <a:cs typeface="Times New Roman"/>
                <a:sym typeface="Quattrocento"/>
              </a:rPr>
              <a:t>160.  </a:t>
            </a:r>
            <a:r>
              <a:rPr lang="en-US" sz="1800" b="1" i="1" dirty="0" smtClean="0">
                <a:latin typeface="Times New Roman"/>
                <a:ea typeface="Quattrocento"/>
                <a:cs typeface="Times New Roman"/>
                <a:sym typeface="Quattrocento"/>
              </a:rPr>
              <a:t>Maize Cobs.</a:t>
            </a:r>
            <a:r>
              <a:rPr lang="en-US" sz="1800" i="1" dirty="0" smtClean="0">
                <a:latin typeface="Times New Roman"/>
                <a:ea typeface="Quattrocento"/>
                <a:cs typeface="Times New Roman"/>
                <a:sym typeface="Quattrocento"/>
              </a:rPr>
              <a:t> </a:t>
            </a:r>
          </a:p>
          <a:p>
            <a:pPr lvl="0"/>
            <a:r>
              <a:rPr lang="en-US" sz="1800" i="1" dirty="0" err="1" smtClean="0">
                <a:latin typeface="Times New Roman"/>
                <a:ea typeface="Quattrocento"/>
                <a:cs typeface="Times New Roman"/>
                <a:sym typeface="Quattrocento"/>
              </a:rPr>
              <a:t>Inka</a:t>
            </a:r>
            <a:r>
              <a:rPr lang="en-US" sz="1800" i="1" dirty="0" smtClean="0">
                <a:latin typeface="Times New Roman"/>
                <a:ea typeface="Quattrocento"/>
                <a:cs typeface="Times New Roman"/>
                <a:sym typeface="Quattrocento"/>
              </a:rPr>
              <a:t>, 1440 CE</a:t>
            </a:r>
          </a:p>
          <a:p>
            <a:pPr lvl="0"/>
            <a:r>
              <a:rPr lang="en-US" sz="1800" i="1" dirty="0" smtClean="0">
                <a:latin typeface="Times New Roman"/>
                <a:ea typeface="Quattrocento"/>
                <a:cs typeface="Times New Roman"/>
                <a:sym typeface="Quattrocento"/>
              </a:rPr>
              <a:t>Sheet metal/</a:t>
            </a:r>
            <a:r>
              <a:rPr lang="en-US" sz="1800" i="1" dirty="0" err="1" smtClean="0">
                <a:latin typeface="Times New Roman"/>
                <a:ea typeface="Quattrocento"/>
                <a:cs typeface="Times New Roman"/>
                <a:sym typeface="Quattrocento"/>
              </a:rPr>
              <a:t>repousse</a:t>
            </a:r>
            <a:r>
              <a:rPr lang="en-US" sz="1800" i="1" dirty="0" smtClean="0">
                <a:latin typeface="Times New Roman"/>
                <a:ea typeface="Quattrocento"/>
                <a:cs typeface="Times New Roman"/>
                <a:sym typeface="Quattrocento"/>
              </a:rPr>
              <a:t>, metal alloys</a:t>
            </a:r>
          </a:p>
          <a:p>
            <a:endParaRPr lang="en-US" dirty="0"/>
          </a:p>
        </p:txBody>
      </p:sp>
      <p:sp>
        <p:nvSpPr>
          <p:cNvPr id="6" name="TextBox 5"/>
          <p:cNvSpPr txBox="1"/>
          <p:nvPr/>
        </p:nvSpPr>
        <p:spPr>
          <a:xfrm>
            <a:off x="457200" y="1371600"/>
            <a:ext cx="4038600" cy="4416594"/>
          </a:xfrm>
          <a:prstGeom prst="rect">
            <a:avLst/>
          </a:prstGeom>
          <a:noFill/>
        </p:spPr>
        <p:txBody>
          <a:bodyPr wrap="square" rtlCol="0">
            <a:spAutoFit/>
          </a:bodyPr>
          <a:lstStyle/>
          <a:p>
            <a:r>
              <a:rPr lang="en-US" sz="2300" b="1" i="1" dirty="0" smtClean="0">
                <a:latin typeface="Times New Roman"/>
                <a:cs typeface="Times New Roman"/>
              </a:rPr>
              <a:t>The Incas Created a life size garden in the </a:t>
            </a:r>
          </a:p>
          <a:p>
            <a:r>
              <a:rPr lang="en-US" sz="2300" b="1" i="1" dirty="0" err="1" smtClean="0">
                <a:latin typeface="Times New Roman"/>
                <a:cs typeface="Times New Roman"/>
              </a:rPr>
              <a:t>Qorikancha</a:t>
            </a:r>
            <a:r>
              <a:rPr lang="en-US" sz="2300" b="1" i="1" dirty="0" smtClean="0">
                <a:latin typeface="Times New Roman"/>
                <a:cs typeface="Times New Roman"/>
              </a:rPr>
              <a:t>, a significant temple of the </a:t>
            </a:r>
            <a:r>
              <a:rPr lang="en-US" sz="2300" b="1" i="1" dirty="0" err="1" smtClean="0">
                <a:latin typeface="Times New Roman"/>
                <a:cs typeface="Times New Roman"/>
              </a:rPr>
              <a:t>inca</a:t>
            </a:r>
            <a:endParaRPr lang="en-US" sz="2300" b="1" i="1" dirty="0" smtClean="0">
              <a:latin typeface="Times New Roman"/>
              <a:cs typeface="Times New Roman"/>
            </a:endParaRPr>
          </a:p>
          <a:p>
            <a:endParaRPr lang="en-US" sz="2300" b="1" i="1" dirty="0" smtClean="0">
              <a:latin typeface="Times New Roman"/>
              <a:cs typeface="Times New Roman"/>
            </a:endParaRPr>
          </a:p>
          <a:p>
            <a:r>
              <a:rPr lang="en-US" sz="2300" b="1" i="1" dirty="0" smtClean="0">
                <a:latin typeface="Times New Roman"/>
                <a:cs typeface="Times New Roman"/>
              </a:rPr>
              <a:t>This life sized garden was made of Gold &amp; Silver</a:t>
            </a:r>
          </a:p>
          <a:p>
            <a:endParaRPr lang="en-US" sz="2300" b="1" i="1" dirty="0" smtClean="0">
              <a:latin typeface="Times New Roman"/>
              <a:cs typeface="Times New Roman"/>
            </a:endParaRPr>
          </a:p>
          <a:p>
            <a:r>
              <a:rPr lang="en-US" sz="2300" b="1" i="1" dirty="0" smtClean="0">
                <a:latin typeface="Times New Roman"/>
                <a:cs typeface="Times New Roman"/>
              </a:rPr>
              <a:t>Within the garden golden sculptures of corn, flowers, animals, and people</a:t>
            </a:r>
          </a:p>
          <a:p>
            <a:endParaRPr lang="en-US" dirty="0" smtClean="0"/>
          </a:p>
          <a:p>
            <a:endParaRPr lang="en-US" dirty="0"/>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eru-Cuzco-Coricancha-Templo_del_Sol.jpg"/>
          <p:cNvPicPr>
            <a:picLocks noChangeAspect="1"/>
          </p:cNvPicPr>
          <p:nvPr/>
        </p:nvPicPr>
        <p:blipFill>
          <a:blip r:embed="rId2"/>
          <a:stretch>
            <a:fillRect/>
          </a:stretch>
        </p:blipFill>
        <p:spPr>
          <a:xfrm>
            <a:off x="-821207" y="0"/>
            <a:ext cx="9965207" cy="6858000"/>
          </a:xfrm>
          <a:prstGeom prst="rect">
            <a:avLst/>
          </a:prstGeom>
        </p:spPr>
      </p:pic>
      <p:sp>
        <p:nvSpPr>
          <p:cNvPr id="3" name="TextBox 2"/>
          <p:cNvSpPr txBox="1"/>
          <p:nvPr/>
        </p:nvSpPr>
        <p:spPr>
          <a:xfrm>
            <a:off x="1143000" y="304800"/>
            <a:ext cx="6477000" cy="1785104"/>
          </a:xfrm>
          <a:prstGeom prst="rect">
            <a:avLst/>
          </a:prstGeom>
          <a:noFill/>
        </p:spPr>
        <p:txBody>
          <a:bodyPr wrap="square" rtlCol="0">
            <a:spAutoFit/>
          </a:bodyPr>
          <a:lstStyle/>
          <a:p>
            <a:r>
              <a:rPr lang="en-US" sz="2200" b="1" i="1" dirty="0" err="1" smtClean="0">
                <a:latin typeface="Times New Roman"/>
                <a:cs typeface="Times New Roman"/>
              </a:rPr>
              <a:t>Coricancha</a:t>
            </a:r>
            <a:r>
              <a:rPr lang="en-US" sz="2200" b="1" i="1" dirty="0" smtClean="0">
                <a:latin typeface="Times New Roman"/>
                <a:cs typeface="Times New Roman"/>
              </a:rPr>
              <a:t>, </a:t>
            </a:r>
            <a:r>
              <a:rPr lang="en-US" sz="2200" b="1" i="1" dirty="0" err="1" smtClean="0">
                <a:latin typeface="Times New Roman"/>
                <a:cs typeface="Times New Roman"/>
              </a:rPr>
              <a:t>Qurikancha</a:t>
            </a:r>
            <a:r>
              <a:rPr lang="en-US" sz="2200" b="1" i="1" dirty="0" smtClean="0">
                <a:latin typeface="Times New Roman"/>
                <a:cs typeface="Times New Roman"/>
              </a:rPr>
              <a:t> or </a:t>
            </a:r>
            <a:r>
              <a:rPr lang="en-US" sz="2200" b="1" i="1" dirty="0" err="1" smtClean="0">
                <a:latin typeface="Times New Roman"/>
                <a:cs typeface="Times New Roman"/>
              </a:rPr>
              <a:t>Quri</a:t>
            </a:r>
            <a:r>
              <a:rPr lang="en-US" sz="2200" b="1" i="1" dirty="0" smtClean="0">
                <a:latin typeface="Times New Roman"/>
                <a:cs typeface="Times New Roman"/>
              </a:rPr>
              <a:t> </a:t>
            </a:r>
            <a:r>
              <a:rPr lang="en-US" sz="2200" b="1" i="1" dirty="0" err="1" smtClean="0">
                <a:latin typeface="Times New Roman"/>
                <a:cs typeface="Times New Roman"/>
              </a:rPr>
              <a:t>Kancha</a:t>
            </a:r>
            <a:r>
              <a:rPr lang="en-US" sz="2200" b="1" i="1" dirty="0" smtClean="0">
                <a:latin typeface="Times New Roman"/>
                <a:cs typeface="Times New Roman"/>
              </a:rPr>
              <a:t>, originally named </a:t>
            </a:r>
            <a:r>
              <a:rPr lang="en-US" sz="2200" b="1" i="1" dirty="0" err="1" smtClean="0">
                <a:latin typeface="Times New Roman"/>
                <a:cs typeface="Times New Roman"/>
              </a:rPr>
              <a:t>Inti</a:t>
            </a:r>
            <a:r>
              <a:rPr lang="en-US" sz="2200" b="1" i="1" dirty="0" smtClean="0">
                <a:latin typeface="Times New Roman"/>
                <a:cs typeface="Times New Roman"/>
              </a:rPr>
              <a:t> </a:t>
            </a:r>
            <a:r>
              <a:rPr lang="en-US" sz="2200" b="1" i="1" dirty="0" err="1" smtClean="0">
                <a:latin typeface="Times New Roman"/>
                <a:cs typeface="Times New Roman"/>
              </a:rPr>
              <a:t>Kancha</a:t>
            </a:r>
            <a:r>
              <a:rPr lang="en-US" sz="2200" b="1" i="1" dirty="0" smtClean="0">
                <a:latin typeface="Times New Roman"/>
                <a:cs typeface="Times New Roman"/>
              </a:rPr>
              <a:t> or </a:t>
            </a:r>
            <a:r>
              <a:rPr lang="en-US" sz="2200" b="1" i="1" dirty="0" err="1" smtClean="0">
                <a:latin typeface="Times New Roman"/>
                <a:cs typeface="Times New Roman"/>
              </a:rPr>
              <a:t>Inti</a:t>
            </a:r>
            <a:r>
              <a:rPr lang="en-US" sz="2200" b="1" i="1" dirty="0" smtClean="0">
                <a:latin typeface="Times New Roman"/>
                <a:cs typeface="Times New Roman"/>
              </a:rPr>
              <a:t> </a:t>
            </a:r>
            <a:r>
              <a:rPr lang="en-US" sz="2200" b="1" i="1" dirty="0" err="1" smtClean="0">
                <a:latin typeface="Times New Roman"/>
                <a:cs typeface="Times New Roman"/>
              </a:rPr>
              <a:t>Wasi</a:t>
            </a:r>
            <a:r>
              <a:rPr lang="en-US" sz="2200" b="1" i="1" dirty="0" smtClean="0">
                <a:latin typeface="Times New Roman"/>
                <a:cs typeface="Times New Roman"/>
              </a:rPr>
              <a:t>, was the most important temple in the Inca Empire, dedicated primarily to </a:t>
            </a:r>
            <a:r>
              <a:rPr lang="en-US" sz="2200" b="1" i="1" dirty="0" err="1" smtClean="0">
                <a:latin typeface="Times New Roman"/>
                <a:cs typeface="Times New Roman"/>
              </a:rPr>
              <a:t>Inti</a:t>
            </a:r>
            <a:r>
              <a:rPr lang="en-US" sz="2200" b="1" i="1" dirty="0" smtClean="0">
                <a:latin typeface="Times New Roman"/>
                <a:cs typeface="Times New Roman"/>
              </a:rPr>
              <a:t>, the Sun God. It was one of the most revered temples of the capital city of </a:t>
            </a:r>
            <a:r>
              <a:rPr lang="en-US" sz="2200" b="1" i="1" dirty="0" err="1" smtClean="0">
                <a:latin typeface="Times New Roman"/>
                <a:cs typeface="Times New Roman"/>
              </a:rPr>
              <a:t>Cuscoa</a:t>
            </a:r>
            <a:endParaRPr lang="en-US" sz="2200" b="1" i="1" dirty="0">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01c29cfc11964d1f2f0a95bc28a04790.jpg"/>
          <p:cNvPicPr>
            <a:picLocks noChangeAspect="1"/>
          </p:cNvPicPr>
          <p:nvPr/>
        </p:nvPicPr>
        <p:blipFill>
          <a:blip r:embed="rId2"/>
          <a:stretch>
            <a:fillRect/>
          </a:stretch>
        </p:blipFill>
        <p:spPr>
          <a:xfrm>
            <a:off x="1111250" y="-1"/>
            <a:ext cx="6813550" cy="68580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85800" y="685800"/>
            <a:ext cx="7924800" cy="5660522"/>
          </a:xfrm>
          <a:prstGeom prst="rect">
            <a:avLst/>
          </a:prstGeom>
          <a:noFill/>
        </p:spPr>
        <p:txBody>
          <a:bodyPr wrap="square" rtlCol="0">
            <a:spAutoFit/>
          </a:bodyPr>
          <a:lstStyle/>
          <a:p>
            <a:pPr>
              <a:lnSpc>
                <a:spcPct val="150000"/>
              </a:lnSpc>
            </a:pPr>
            <a:r>
              <a:rPr lang="en-US" sz="1900" b="1" i="1" dirty="0" smtClean="0">
                <a:latin typeface="Times New Roman"/>
                <a:cs typeface="Times New Roman"/>
              </a:rPr>
              <a:t>“The life-size garden was a significant offering within the </a:t>
            </a:r>
            <a:r>
              <a:rPr lang="en-US" sz="1900" b="1" i="1" dirty="0" err="1" smtClean="0">
                <a:latin typeface="Times New Roman"/>
                <a:cs typeface="Times New Roman"/>
              </a:rPr>
              <a:t>Qorikancha</a:t>
            </a:r>
            <a:r>
              <a:rPr lang="en-US" sz="1900" b="1" i="1" dirty="0" smtClean="0">
                <a:latin typeface="Times New Roman"/>
                <a:cs typeface="Times New Roman"/>
              </a:rPr>
              <a:t> where it became part of a compact version of the cosmos controlled by the </a:t>
            </a:r>
            <a:r>
              <a:rPr lang="en-US" sz="1900" b="1" i="1" dirty="0" err="1" smtClean="0">
                <a:latin typeface="Times New Roman"/>
                <a:cs typeface="Times New Roman"/>
              </a:rPr>
              <a:t>Inka</a:t>
            </a:r>
            <a:r>
              <a:rPr lang="en-US" sz="1900" b="1" i="1" dirty="0" smtClean="0">
                <a:latin typeface="Times New Roman"/>
                <a:cs typeface="Times New Roman"/>
              </a:rPr>
              <a:t> state. It also represented the vast range of ecosystems encompassed by the empire and the most important agricultural products cultivated in them. The empire reached from the desert coasts to over 6000 feet above sea level. Plants and animals represented in the golden garden cannot grow and survive at every point in the empire, but only at specified altitudes. For example maize grows up to a mid-range altitude, and llamas graze at the highest points of the empire. The metallic maize cobs would have represented one of the most important imperial foodstuffs, used for making the </a:t>
            </a:r>
            <a:r>
              <a:rPr lang="en-US" sz="1900" b="1" i="1" dirty="0" err="1" smtClean="0">
                <a:latin typeface="Times New Roman"/>
                <a:cs typeface="Times New Roman"/>
              </a:rPr>
              <a:t>chicha</a:t>
            </a:r>
            <a:r>
              <a:rPr lang="en-US" sz="1900" b="1" i="1" dirty="0" smtClean="0">
                <a:latin typeface="Times New Roman"/>
                <a:cs typeface="Times New Roman"/>
              </a:rPr>
              <a:t> (maize beer) consumed at political feasts, which cemented the obligations of local political leaders to the </a:t>
            </a:r>
            <a:r>
              <a:rPr lang="en-US" sz="1900" b="1" i="1" dirty="0" err="1" smtClean="0">
                <a:latin typeface="Times New Roman"/>
                <a:cs typeface="Times New Roman"/>
              </a:rPr>
              <a:t>Inka</a:t>
            </a:r>
            <a:r>
              <a:rPr lang="en-US" sz="1900" b="1" i="1" dirty="0" smtClean="0">
                <a:latin typeface="Times New Roman"/>
                <a:cs typeface="Times New Roman"/>
              </a:rPr>
              <a:t> state.”</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9"/>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304800" y="371475"/>
            <a:ext cx="619125" cy="619125"/>
          </a:xfrm>
          <a:prstGeom prst="rect">
            <a:avLst/>
          </a:prstGeom>
          <a:noFill/>
          <a:ln>
            <a:noFill/>
          </a:ln>
        </p:spPr>
      </p:pic>
      <p:sp>
        <p:nvSpPr>
          <p:cNvPr id="5" name="TextBox 4"/>
          <p:cNvSpPr txBox="1"/>
          <p:nvPr/>
        </p:nvSpPr>
        <p:spPr>
          <a:xfrm>
            <a:off x="990600" y="232827"/>
            <a:ext cx="3505200" cy="1138773"/>
          </a:xfrm>
          <a:prstGeom prst="rect">
            <a:avLst/>
          </a:prstGeom>
          <a:noFill/>
        </p:spPr>
        <p:txBody>
          <a:bodyPr wrap="square" rtlCol="0">
            <a:spAutoFit/>
          </a:bodyPr>
          <a:lstStyle/>
          <a:p>
            <a:pPr lvl="0"/>
            <a:r>
              <a:rPr lang="en-US" sz="1800" i="1" dirty="0" smtClean="0">
                <a:latin typeface="Times New Roman"/>
                <a:ea typeface="Quattrocento"/>
                <a:cs typeface="Times New Roman"/>
                <a:sym typeface="Quattrocento"/>
              </a:rPr>
              <a:t>160.  </a:t>
            </a:r>
            <a:r>
              <a:rPr lang="en-US" sz="1800" b="1" i="1" dirty="0" smtClean="0">
                <a:latin typeface="Times New Roman"/>
                <a:ea typeface="Quattrocento"/>
                <a:cs typeface="Times New Roman"/>
                <a:sym typeface="Quattrocento"/>
              </a:rPr>
              <a:t>Maize Cobs.</a:t>
            </a:r>
            <a:r>
              <a:rPr lang="en-US" sz="1800" i="1" dirty="0" smtClean="0">
                <a:latin typeface="Times New Roman"/>
                <a:ea typeface="Quattrocento"/>
                <a:cs typeface="Times New Roman"/>
                <a:sym typeface="Quattrocento"/>
              </a:rPr>
              <a:t> </a:t>
            </a:r>
          </a:p>
          <a:p>
            <a:pPr lvl="0"/>
            <a:r>
              <a:rPr lang="en-US" sz="1800" i="1" dirty="0" err="1" smtClean="0">
                <a:latin typeface="Times New Roman"/>
                <a:ea typeface="Quattrocento"/>
                <a:cs typeface="Times New Roman"/>
                <a:sym typeface="Quattrocento"/>
              </a:rPr>
              <a:t>Inka</a:t>
            </a:r>
            <a:r>
              <a:rPr lang="en-US" sz="1800" i="1" dirty="0" smtClean="0">
                <a:latin typeface="Times New Roman"/>
                <a:ea typeface="Quattrocento"/>
                <a:cs typeface="Times New Roman"/>
                <a:sym typeface="Quattrocento"/>
              </a:rPr>
              <a:t>, 1440 CE</a:t>
            </a:r>
          </a:p>
          <a:p>
            <a:pPr lvl="0"/>
            <a:r>
              <a:rPr lang="en-US" sz="1800" i="1" dirty="0" smtClean="0">
                <a:latin typeface="Times New Roman"/>
                <a:ea typeface="Quattrocento"/>
                <a:cs typeface="Times New Roman"/>
                <a:sym typeface="Quattrocento"/>
              </a:rPr>
              <a:t>Sheet metal/</a:t>
            </a:r>
            <a:r>
              <a:rPr lang="en-US" sz="1800" i="1" dirty="0" err="1" smtClean="0">
                <a:latin typeface="Times New Roman"/>
                <a:ea typeface="Quattrocento"/>
                <a:cs typeface="Times New Roman"/>
                <a:sym typeface="Quattrocento"/>
              </a:rPr>
              <a:t>repousse</a:t>
            </a:r>
            <a:r>
              <a:rPr lang="en-US" sz="1800" i="1" dirty="0" smtClean="0">
                <a:latin typeface="Times New Roman"/>
                <a:ea typeface="Quattrocento"/>
                <a:cs typeface="Times New Roman"/>
                <a:sym typeface="Quattrocento"/>
              </a:rPr>
              <a:t>, metal alloys</a:t>
            </a:r>
          </a:p>
          <a:p>
            <a:endParaRPr lang="en-US" dirty="0"/>
          </a:p>
        </p:txBody>
      </p:sp>
      <p:sp>
        <p:nvSpPr>
          <p:cNvPr id="6" name="TextBox 5"/>
          <p:cNvSpPr txBox="1"/>
          <p:nvPr/>
        </p:nvSpPr>
        <p:spPr>
          <a:xfrm>
            <a:off x="457200" y="1371600"/>
            <a:ext cx="4038600" cy="5124480"/>
          </a:xfrm>
          <a:prstGeom prst="rect">
            <a:avLst/>
          </a:prstGeom>
          <a:noFill/>
        </p:spPr>
        <p:txBody>
          <a:bodyPr wrap="square" rtlCol="0">
            <a:spAutoFit/>
          </a:bodyPr>
          <a:lstStyle/>
          <a:p>
            <a:r>
              <a:rPr lang="en-US" sz="2300" b="1" i="1" dirty="0" smtClean="0">
                <a:latin typeface="Times New Roman"/>
                <a:cs typeface="Times New Roman"/>
              </a:rPr>
              <a:t>The use of gold is an indication of the previous resource that maize was to this people</a:t>
            </a:r>
          </a:p>
          <a:p>
            <a:endParaRPr lang="en-US" sz="2300" b="1" i="1" dirty="0" smtClean="0">
              <a:latin typeface="Times New Roman"/>
              <a:cs typeface="Times New Roman"/>
            </a:endParaRPr>
          </a:p>
          <a:p>
            <a:r>
              <a:rPr lang="en-US" sz="2300" b="1" i="1" dirty="0" smtClean="0">
                <a:latin typeface="Times New Roman"/>
                <a:cs typeface="Times New Roman"/>
              </a:rPr>
              <a:t>The cobs are life sized and highly detailed</a:t>
            </a:r>
          </a:p>
          <a:p>
            <a:endParaRPr lang="en-US" sz="2300" b="1" i="1" dirty="0" smtClean="0">
              <a:latin typeface="Times New Roman"/>
              <a:cs typeface="Times New Roman"/>
            </a:endParaRPr>
          </a:p>
          <a:p>
            <a:r>
              <a:rPr lang="en-US" sz="2300" b="1" i="1" dirty="0" smtClean="0">
                <a:latin typeface="Times New Roman"/>
                <a:cs typeface="Times New Roman"/>
              </a:rPr>
              <a:t>They created a cobs using </a:t>
            </a:r>
            <a:r>
              <a:rPr lang="en-US" sz="2300" b="1" i="1" dirty="0" err="1" smtClean="0">
                <a:latin typeface="Times New Roman"/>
                <a:cs typeface="Times New Roman"/>
              </a:rPr>
              <a:t>repousse</a:t>
            </a:r>
            <a:r>
              <a:rPr lang="en-US" sz="2300" b="1" i="1" dirty="0" smtClean="0">
                <a:latin typeface="Times New Roman"/>
                <a:cs typeface="Times New Roman"/>
              </a:rPr>
              <a:t> which is modern French term to describe metal work. Pressing in from the front and pressing out from the back</a:t>
            </a:r>
          </a:p>
          <a:p>
            <a:endParaRPr lang="en-US" dirty="0" smtClean="0"/>
          </a:p>
          <a:p>
            <a:endParaRPr lang="en-US" dirty="0"/>
          </a:p>
        </p:txBody>
      </p:sp>
      <p:pic>
        <p:nvPicPr>
          <p:cNvPr id="7" name="Picture 6" descr="silver-representation-of-a-maize-plant1.jpg"/>
          <p:cNvPicPr>
            <a:picLocks noChangeAspect="1"/>
          </p:cNvPicPr>
          <p:nvPr/>
        </p:nvPicPr>
        <p:blipFill>
          <a:blip r:embed="rId4"/>
          <a:stretch>
            <a:fillRect/>
          </a:stretch>
        </p:blipFill>
        <p:spPr>
          <a:xfrm>
            <a:off x="4953000" y="371475"/>
            <a:ext cx="3965575" cy="5948363"/>
          </a:xfrm>
          <a:prstGeom prst="rect">
            <a:avLst/>
          </a:prstGeom>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9"/>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304800" y="371475"/>
            <a:ext cx="619125" cy="619125"/>
          </a:xfrm>
          <a:prstGeom prst="rect">
            <a:avLst/>
          </a:prstGeom>
          <a:noFill/>
          <a:ln>
            <a:noFill/>
          </a:ln>
        </p:spPr>
      </p:pic>
      <p:sp>
        <p:nvSpPr>
          <p:cNvPr id="5" name="TextBox 4"/>
          <p:cNvSpPr txBox="1"/>
          <p:nvPr/>
        </p:nvSpPr>
        <p:spPr>
          <a:xfrm>
            <a:off x="990600" y="232827"/>
            <a:ext cx="3505200" cy="1138773"/>
          </a:xfrm>
          <a:prstGeom prst="rect">
            <a:avLst/>
          </a:prstGeom>
          <a:noFill/>
        </p:spPr>
        <p:txBody>
          <a:bodyPr wrap="square" rtlCol="0">
            <a:spAutoFit/>
          </a:bodyPr>
          <a:lstStyle/>
          <a:p>
            <a:pPr lvl="0"/>
            <a:r>
              <a:rPr lang="en-US" sz="1800" i="1" dirty="0" smtClean="0">
                <a:latin typeface="Times New Roman"/>
                <a:ea typeface="Quattrocento"/>
                <a:cs typeface="Times New Roman"/>
                <a:sym typeface="Quattrocento"/>
              </a:rPr>
              <a:t>160.  </a:t>
            </a:r>
            <a:r>
              <a:rPr lang="en-US" sz="1800" b="1" i="1" dirty="0" smtClean="0">
                <a:latin typeface="Times New Roman"/>
                <a:ea typeface="Quattrocento"/>
                <a:cs typeface="Times New Roman"/>
                <a:sym typeface="Quattrocento"/>
              </a:rPr>
              <a:t>Maize Cobs.</a:t>
            </a:r>
            <a:r>
              <a:rPr lang="en-US" sz="1800" i="1" dirty="0" smtClean="0">
                <a:latin typeface="Times New Roman"/>
                <a:ea typeface="Quattrocento"/>
                <a:cs typeface="Times New Roman"/>
                <a:sym typeface="Quattrocento"/>
              </a:rPr>
              <a:t> </a:t>
            </a:r>
          </a:p>
          <a:p>
            <a:pPr lvl="0"/>
            <a:r>
              <a:rPr lang="en-US" sz="1800" i="1" dirty="0" err="1" smtClean="0">
                <a:latin typeface="Times New Roman"/>
                <a:ea typeface="Quattrocento"/>
                <a:cs typeface="Times New Roman"/>
                <a:sym typeface="Quattrocento"/>
              </a:rPr>
              <a:t>Inka</a:t>
            </a:r>
            <a:r>
              <a:rPr lang="en-US" sz="1800" i="1" dirty="0" smtClean="0">
                <a:latin typeface="Times New Roman"/>
                <a:ea typeface="Quattrocento"/>
                <a:cs typeface="Times New Roman"/>
                <a:sym typeface="Quattrocento"/>
              </a:rPr>
              <a:t>, 1440 CE</a:t>
            </a:r>
          </a:p>
          <a:p>
            <a:pPr lvl="0"/>
            <a:r>
              <a:rPr lang="en-US" sz="1800" i="1" dirty="0" smtClean="0">
                <a:latin typeface="Times New Roman"/>
                <a:ea typeface="Quattrocento"/>
                <a:cs typeface="Times New Roman"/>
                <a:sym typeface="Quattrocento"/>
              </a:rPr>
              <a:t>Sheet metal/</a:t>
            </a:r>
            <a:r>
              <a:rPr lang="en-US" sz="1800" i="1" dirty="0" err="1" smtClean="0">
                <a:latin typeface="Times New Roman"/>
                <a:ea typeface="Quattrocento"/>
                <a:cs typeface="Times New Roman"/>
                <a:sym typeface="Quattrocento"/>
              </a:rPr>
              <a:t>repousse</a:t>
            </a:r>
            <a:r>
              <a:rPr lang="en-US" sz="1800" i="1" dirty="0" smtClean="0">
                <a:latin typeface="Times New Roman"/>
                <a:ea typeface="Quattrocento"/>
                <a:cs typeface="Times New Roman"/>
                <a:sym typeface="Quattrocento"/>
              </a:rPr>
              <a:t>, metal alloys</a:t>
            </a:r>
          </a:p>
          <a:p>
            <a:endParaRPr lang="en-US" dirty="0"/>
          </a:p>
        </p:txBody>
      </p:sp>
      <p:sp>
        <p:nvSpPr>
          <p:cNvPr id="6" name="TextBox 5"/>
          <p:cNvSpPr txBox="1"/>
          <p:nvPr/>
        </p:nvSpPr>
        <p:spPr>
          <a:xfrm>
            <a:off x="457200" y="1371600"/>
            <a:ext cx="4038600" cy="3123932"/>
          </a:xfrm>
          <a:prstGeom prst="rect">
            <a:avLst/>
          </a:prstGeom>
          <a:noFill/>
        </p:spPr>
        <p:txBody>
          <a:bodyPr wrap="square" rtlCol="0">
            <a:spAutoFit/>
          </a:bodyPr>
          <a:lstStyle/>
          <a:p>
            <a:r>
              <a:rPr lang="en-US" sz="2300" b="1" i="1" dirty="0" smtClean="0">
                <a:latin typeface="Times New Roman"/>
                <a:cs typeface="Times New Roman"/>
              </a:rPr>
              <a:t>At your table…</a:t>
            </a:r>
          </a:p>
          <a:p>
            <a:endParaRPr lang="en-US" sz="2300" b="1" i="1" dirty="0" smtClean="0">
              <a:latin typeface="Times New Roman"/>
              <a:cs typeface="Times New Roman"/>
            </a:endParaRPr>
          </a:p>
          <a:p>
            <a:r>
              <a:rPr lang="en-US" sz="2300" b="1" i="1" dirty="0" smtClean="0">
                <a:latin typeface="Times New Roman"/>
                <a:cs typeface="Times New Roman"/>
              </a:rPr>
              <a:t>1 Minute…</a:t>
            </a:r>
          </a:p>
          <a:p>
            <a:endParaRPr lang="en-US" sz="2300" b="1" i="1" dirty="0" smtClean="0">
              <a:latin typeface="Times New Roman"/>
              <a:cs typeface="Times New Roman"/>
            </a:endParaRPr>
          </a:p>
          <a:p>
            <a:endParaRPr lang="en-US" sz="2300" b="1" i="1" dirty="0" smtClean="0">
              <a:latin typeface="Times New Roman"/>
              <a:cs typeface="Times New Roman"/>
            </a:endParaRPr>
          </a:p>
          <a:p>
            <a:r>
              <a:rPr lang="en-US" sz="2700" b="1" i="1" dirty="0" smtClean="0">
                <a:latin typeface="Times New Roman"/>
                <a:cs typeface="Times New Roman"/>
              </a:rPr>
              <a:t>Why is this one of our </a:t>
            </a:r>
          </a:p>
          <a:p>
            <a:r>
              <a:rPr lang="en-US" sz="2700" b="1" i="1" dirty="0" smtClean="0">
                <a:latin typeface="Times New Roman"/>
                <a:cs typeface="Times New Roman"/>
              </a:rPr>
              <a:t>250 pieces?</a:t>
            </a:r>
          </a:p>
          <a:p>
            <a:endParaRPr lang="en-US" dirty="0" smtClean="0"/>
          </a:p>
          <a:p>
            <a:endParaRPr lang="en-US" dirty="0"/>
          </a:p>
        </p:txBody>
      </p:sp>
      <p:pic>
        <p:nvPicPr>
          <p:cNvPr id="7" name="Picture 6" descr="silver-representation-of-a-maize-plant1.jpg"/>
          <p:cNvPicPr>
            <a:picLocks noChangeAspect="1"/>
          </p:cNvPicPr>
          <p:nvPr/>
        </p:nvPicPr>
        <p:blipFill>
          <a:blip r:embed="rId4"/>
          <a:stretch>
            <a:fillRect/>
          </a:stretch>
        </p:blipFill>
        <p:spPr>
          <a:xfrm>
            <a:off x="4953000" y="371475"/>
            <a:ext cx="3965575" cy="5948363"/>
          </a:xfrm>
          <a:prstGeom prst="rect">
            <a:avLst/>
          </a:prstGeom>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9"/>
        <p:cNvGrpSpPr/>
        <p:nvPr/>
      </p:nvGrpSpPr>
      <p:grpSpPr>
        <a:xfrm>
          <a:off x="0" y="0"/>
          <a:ext cx="0" cy="0"/>
          <a:chOff x="0" y="0"/>
          <a:chExt cx="0" cy="0"/>
        </a:xfrm>
      </p:grpSpPr>
      <p:pic>
        <p:nvPicPr>
          <p:cNvPr id="6" name="Picture 5" descr="cusco-skyline1.png"/>
          <p:cNvPicPr>
            <a:picLocks noChangeAspect="1"/>
          </p:cNvPicPr>
          <p:nvPr/>
        </p:nvPicPr>
        <p:blipFill>
          <a:blip r:embed="rId3"/>
          <a:stretch>
            <a:fillRect/>
          </a:stretch>
        </p:blipFill>
        <p:spPr>
          <a:xfrm>
            <a:off x="0" y="0"/>
            <a:ext cx="9547084" cy="7162800"/>
          </a:xfrm>
          <a:prstGeom prst="rect">
            <a:avLst/>
          </a:prstGeom>
        </p:spPr>
      </p:pic>
      <p:pic>
        <p:nvPicPr>
          <p:cNvPr id="161" name="Shape 161"/>
          <p:cNvPicPr preferRelativeResize="0"/>
          <p:nvPr/>
        </p:nvPicPr>
        <p:blipFill>
          <a:blip r:embed="rId4">
            <a:alphaModFix/>
          </a:blip>
          <a:stretch>
            <a:fillRect/>
          </a:stretch>
        </p:blipFill>
        <p:spPr>
          <a:xfrm>
            <a:off x="152400" y="152400"/>
            <a:ext cx="619125" cy="619125"/>
          </a:xfrm>
          <a:prstGeom prst="rect">
            <a:avLst/>
          </a:prstGeom>
          <a:noFill/>
          <a:ln>
            <a:noFill/>
          </a:ln>
        </p:spPr>
      </p:pic>
      <p:sp>
        <p:nvSpPr>
          <p:cNvPr id="5" name="TextBox 4"/>
          <p:cNvSpPr txBox="1"/>
          <p:nvPr/>
        </p:nvSpPr>
        <p:spPr>
          <a:xfrm>
            <a:off x="923925" y="152400"/>
            <a:ext cx="2556773" cy="923330"/>
          </a:xfrm>
          <a:prstGeom prst="rect">
            <a:avLst/>
          </a:prstGeom>
          <a:noFill/>
        </p:spPr>
        <p:txBody>
          <a:bodyPr wrap="square" rtlCol="0">
            <a:spAutoFit/>
          </a:bodyPr>
          <a:lstStyle/>
          <a:p>
            <a:pPr lvl="0"/>
            <a:r>
              <a:rPr lang="en-US" sz="2000" i="1" dirty="0" smtClean="0">
                <a:latin typeface="Times New Roman"/>
                <a:ea typeface="Quattrocento"/>
                <a:cs typeface="Times New Roman"/>
                <a:sym typeface="Quattrocento"/>
              </a:rPr>
              <a:t>159. </a:t>
            </a:r>
            <a:r>
              <a:rPr lang="en-US" sz="2000" b="1" i="1" dirty="0" smtClean="0">
                <a:latin typeface="Times New Roman"/>
                <a:ea typeface="Quattrocento"/>
                <a:cs typeface="Times New Roman"/>
                <a:sym typeface="Quattrocento"/>
              </a:rPr>
              <a:t>City of Cusco</a:t>
            </a:r>
          </a:p>
          <a:p>
            <a:pPr lvl="0"/>
            <a:r>
              <a:rPr lang="en-US" sz="2000" i="1" dirty="0" smtClean="0">
                <a:latin typeface="Times New Roman"/>
                <a:ea typeface="Quattrocento"/>
                <a:cs typeface="Times New Roman"/>
                <a:sym typeface="Quattrocento"/>
              </a:rPr>
              <a:t>Peru, </a:t>
            </a:r>
            <a:r>
              <a:rPr lang="en-US" sz="2000" i="1" dirty="0" err="1" smtClean="0">
                <a:latin typeface="Times New Roman"/>
                <a:ea typeface="Quattrocento"/>
                <a:cs typeface="Times New Roman"/>
                <a:sym typeface="Quattrocento"/>
              </a:rPr>
              <a:t>Inka</a:t>
            </a:r>
            <a:r>
              <a:rPr lang="en-US" sz="2000" i="1" dirty="0" smtClean="0">
                <a:latin typeface="Times New Roman"/>
                <a:ea typeface="Quattrocento"/>
                <a:cs typeface="Times New Roman"/>
                <a:sym typeface="Quattrocento"/>
              </a:rPr>
              <a:t>, 1440 CE</a:t>
            </a:r>
          </a:p>
          <a:p>
            <a:endParaRPr lang="en-US" dirty="0"/>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3556901" y="797227"/>
            <a:ext cx="5282299" cy="5755973"/>
          </a:xfrm>
          <a:prstGeom prst="rect">
            <a:avLst/>
          </a:prstGeom>
          <a:noFill/>
          <a:ln>
            <a:noFill/>
          </a:ln>
        </p:spPr>
      </p:pic>
      <p:pic>
        <p:nvPicPr>
          <p:cNvPr id="161" name="Shape 161"/>
          <p:cNvPicPr preferRelativeResize="0"/>
          <p:nvPr/>
        </p:nvPicPr>
        <p:blipFill>
          <a:blip r:embed="rId4">
            <a:alphaModFix/>
          </a:blip>
          <a:stretch>
            <a:fillRect/>
          </a:stretch>
        </p:blipFill>
        <p:spPr>
          <a:xfrm>
            <a:off x="152400" y="304800"/>
            <a:ext cx="619125" cy="619125"/>
          </a:xfrm>
          <a:prstGeom prst="rect">
            <a:avLst/>
          </a:prstGeom>
          <a:noFill/>
          <a:ln>
            <a:noFill/>
          </a:ln>
        </p:spPr>
      </p:pic>
      <p:sp>
        <p:nvSpPr>
          <p:cNvPr id="5" name="TextBox 4"/>
          <p:cNvSpPr txBox="1"/>
          <p:nvPr/>
        </p:nvSpPr>
        <p:spPr>
          <a:xfrm>
            <a:off x="923925" y="304800"/>
            <a:ext cx="2556773" cy="923330"/>
          </a:xfrm>
          <a:prstGeom prst="rect">
            <a:avLst/>
          </a:prstGeom>
          <a:noFill/>
        </p:spPr>
        <p:txBody>
          <a:bodyPr wrap="square" rtlCol="0">
            <a:spAutoFit/>
          </a:bodyPr>
          <a:lstStyle/>
          <a:p>
            <a:pPr lvl="0"/>
            <a:r>
              <a:rPr lang="en-US" sz="2000" i="1" dirty="0" smtClean="0">
                <a:latin typeface="Times New Roman"/>
                <a:ea typeface="Quattrocento"/>
                <a:cs typeface="Times New Roman"/>
                <a:sym typeface="Quattrocento"/>
              </a:rPr>
              <a:t>159. </a:t>
            </a:r>
            <a:r>
              <a:rPr lang="en-US" sz="2000" b="1" i="1" dirty="0" smtClean="0">
                <a:latin typeface="Times New Roman"/>
                <a:ea typeface="Quattrocento"/>
                <a:cs typeface="Times New Roman"/>
                <a:sym typeface="Quattrocento"/>
              </a:rPr>
              <a:t>City of Cusco</a:t>
            </a:r>
          </a:p>
          <a:p>
            <a:pPr lvl="0"/>
            <a:r>
              <a:rPr lang="en-US" sz="2000" i="1" dirty="0" smtClean="0">
                <a:latin typeface="Times New Roman"/>
                <a:ea typeface="Quattrocento"/>
                <a:cs typeface="Times New Roman"/>
                <a:sym typeface="Quattrocento"/>
              </a:rPr>
              <a:t>Peru, </a:t>
            </a:r>
            <a:r>
              <a:rPr lang="en-US" sz="2000" i="1" dirty="0" err="1" smtClean="0">
                <a:latin typeface="Times New Roman"/>
                <a:ea typeface="Quattrocento"/>
                <a:cs typeface="Times New Roman"/>
                <a:sym typeface="Quattrocento"/>
              </a:rPr>
              <a:t>Inka</a:t>
            </a:r>
            <a:r>
              <a:rPr lang="en-US" sz="2000" i="1" dirty="0" smtClean="0">
                <a:latin typeface="Times New Roman"/>
                <a:ea typeface="Quattrocento"/>
                <a:cs typeface="Times New Roman"/>
                <a:sym typeface="Quattrocento"/>
              </a:rPr>
              <a:t>, 1440 CE</a:t>
            </a:r>
          </a:p>
          <a:p>
            <a:endParaRPr lang="en-US" dirty="0"/>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3785501" y="797227"/>
            <a:ext cx="5282299" cy="5755973"/>
          </a:xfrm>
          <a:prstGeom prst="rect">
            <a:avLst/>
          </a:prstGeom>
          <a:noFill/>
          <a:ln>
            <a:noFill/>
          </a:ln>
        </p:spPr>
      </p:pic>
      <p:pic>
        <p:nvPicPr>
          <p:cNvPr id="161" name="Shape 161"/>
          <p:cNvPicPr preferRelativeResize="0"/>
          <p:nvPr/>
        </p:nvPicPr>
        <p:blipFill>
          <a:blip r:embed="rId4">
            <a:alphaModFix/>
          </a:blip>
          <a:stretch>
            <a:fillRect/>
          </a:stretch>
        </p:blipFill>
        <p:spPr>
          <a:xfrm>
            <a:off x="152400" y="304800"/>
            <a:ext cx="619125" cy="619125"/>
          </a:xfrm>
          <a:prstGeom prst="rect">
            <a:avLst/>
          </a:prstGeom>
          <a:noFill/>
          <a:ln>
            <a:noFill/>
          </a:ln>
        </p:spPr>
      </p:pic>
      <p:sp>
        <p:nvSpPr>
          <p:cNvPr id="5" name="TextBox 4"/>
          <p:cNvSpPr txBox="1"/>
          <p:nvPr/>
        </p:nvSpPr>
        <p:spPr>
          <a:xfrm>
            <a:off x="923925" y="304800"/>
            <a:ext cx="2556773" cy="923330"/>
          </a:xfrm>
          <a:prstGeom prst="rect">
            <a:avLst/>
          </a:prstGeom>
          <a:noFill/>
        </p:spPr>
        <p:txBody>
          <a:bodyPr wrap="square" rtlCol="0">
            <a:spAutoFit/>
          </a:bodyPr>
          <a:lstStyle/>
          <a:p>
            <a:pPr lvl="0"/>
            <a:r>
              <a:rPr lang="en-US" sz="2000" i="1" dirty="0" smtClean="0">
                <a:latin typeface="Times New Roman"/>
                <a:ea typeface="Quattrocento"/>
                <a:cs typeface="Times New Roman"/>
                <a:sym typeface="Quattrocento"/>
              </a:rPr>
              <a:t>159. </a:t>
            </a:r>
            <a:r>
              <a:rPr lang="en-US" sz="2000" b="1" i="1" dirty="0" smtClean="0">
                <a:latin typeface="Times New Roman"/>
                <a:ea typeface="Quattrocento"/>
                <a:cs typeface="Times New Roman"/>
                <a:sym typeface="Quattrocento"/>
              </a:rPr>
              <a:t>City of Cusco</a:t>
            </a:r>
          </a:p>
          <a:p>
            <a:pPr lvl="0"/>
            <a:r>
              <a:rPr lang="en-US" sz="2000" i="1" dirty="0" smtClean="0">
                <a:latin typeface="Times New Roman"/>
                <a:ea typeface="Quattrocento"/>
                <a:cs typeface="Times New Roman"/>
                <a:sym typeface="Quattrocento"/>
              </a:rPr>
              <a:t>Peru, </a:t>
            </a:r>
            <a:r>
              <a:rPr lang="en-US" sz="2000" i="1" dirty="0" err="1" smtClean="0">
                <a:latin typeface="Times New Roman"/>
                <a:ea typeface="Quattrocento"/>
                <a:cs typeface="Times New Roman"/>
                <a:sym typeface="Quattrocento"/>
              </a:rPr>
              <a:t>Inka</a:t>
            </a:r>
            <a:r>
              <a:rPr lang="en-US" sz="2000" i="1" dirty="0" smtClean="0">
                <a:latin typeface="Times New Roman"/>
                <a:ea typeface="Quattrocento"/>
                <a:cs typeface="Times New Roman"/>
                <a:sym typeface="Quattrocento"/>
              </a:rPr>
              <a:t>, 1440 CE</a:t>
            </a:r>
          </a:p>
          <a:p>
            <a:endParaRPr lang="en-US" dirty="0"/>
          </a:p>
        </p:txBody>
      </p:sp>
      <p:sp>
        <p:nvSpPr>
          <p:cNvPr id="6" name="TextBox 5"/>
          <p:cNvSpPr txBox="1"/>
          <p:nvPr/>
        </p:nvSpPr>
        <p:spPr>
          <a:xfrm>
            <a:off x="304800" y="1981200"/>
            <a:ext cx="3048000" cy="2985433"/>
          </a:xfrm>
          <a:prstGeom prst="rect">
            <a:avLst/>
          </a:prstGeom>
          <a:noFill/>
        </p:spPr>
        <p:txBody>
          <a:bodyPr wrap="square" rtlCol="0">
            <a:spAutoFit/>
          </a:bodyPr>
          <a:lstStyle/>
          <a:p>
            <a:pPr lvl="0"/>
            <a:r>
              <a:rPr lang="en-US" sz="2000" i="1" dirty="0" smtClean="0">
                <a:latin typeface="Times New Roman"/>
                <a:cs typeface="Times New Roman"/>
              </a:rPr>
              <a:t>In the shape of a puma, a royal animal</a:t>
            </a:r>
          </a:p>
          <a:p>
            <a:pPr lvl="0"/>
            <a:endParaRPr lang="en-US" sz="2000" i="1" dirty="0" smtClean="0">
              <a:latin typeface="Times New Roman"/>
              <a:cs typeface="Times New Roman"/>
            </a:endParaRPr>
          </a:p>
          <a:p>
            <a:pPr lvl="0"/>
            <a:r>
              <a:rPr lang="en-US" sz="2000" i="1" dirty="0" smtClean="0">
                <a:latin typeface="Times New Roman"/>
                <a:cs typeface="Times New Roman"/>
              </a:rPr>
              <a:t>head of the puma is a fortress; the heart is the city’s central square</a:t>
            </a:r>
          </a:p>
          <a:p>
            <a:pPr lvl="0"/>
            <a:endParaRPr lang="en-US" sz="2000" i="1" dirty="0" smtClean="0">
              <a:latin typeface="Times New Roman"/>
              <a:cs typeface="Times New Roman"/>
            </a:endParaRPr>
          </a:p>
          <a:p>
            <a:r>
              <a:rPr lang="en-US" sz="2000" i="1" dirty="0" smtClean="0">
                <a:latin typeface="Times New Roman"/>
                <a:cs typeface="Times New Roman"/>
              </a:rPr>
              <a:t>Capital of the </a:t>
            </a:r>
            <a:r>
              <a:rPr lang="en-US" sz="2000" i="1" dirty="0" err="1" smtClean="0">
                <a:latin typeface="Times New Roman"/>
                <a:cs typeface="Times New Roman"/>
              </a:rPr>
              <a:t>Inka</a:t>
            </a:r>
            <a:r>
              <a:rPr lang="en-US" sz="2000" i="1" dirty="0" smtClean="0">
                <a:latin typeface="Times New Roman"/>
                <a:cs typeface="Times New Roman"/>
              </a:rPr>
              <a:t> Empire</a:t>
            </a:r>
          </a:p>
          <a:p>
            <a:pPr lvl="0"/>
            <a:endParaRPr lang="en-US" dirty="0" smtClean="0"/>
          </a:p>
          <a:p>
            <a:endParaRPr lang="en-US" dirty="0"/>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3"/>
        <p:cNvGrpSpPr/>
        <p:nvPr/>
      </p:nvGrpSpPr>
      <p:grpSpPr>
        <a:xfrm>
          <a:off x="0" y="0"/>
          <a:ext cx="0" cy="0"/>
          <a:chOff x="0" y="0"/>
          <a:chExt cx="0" cy="0"/>
        </a:xfrm>
      </p:grpSpPr>
      <p:pic>
        <p:nvPicPr>
          <p:cNvPr id="4" name="Picture 3" descr="site_0273_0007-750-0-20151105151530.jpg"/>
          <p:cNvPicPr>
            <a:picLocks noChangeAspect="1"/>
          </p:cNvPicPr>
          <p:nvPr/>
        </p:nvPicPr>
        <p:blipFill>
          <a:blip r:embed="rId3"/>
          <a:stretch>
            <a:fillRect/>
          </a:stretch>
        </p:blipFill>
        <p:spPr>
          <a:xfrm>
            <a:off x="-1251284" y="1"/>
            <a:ext cx="10395284" cy="6858000"/>
          </a:xfrm>
          <a:prstGeom prst="rect">
            <a:avLst/>
          </a:prstGeom>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1.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0"/>
        <p:cNvGrpSpPr/>
        <p:nvPr/>
      </p:nvGrpSpPr>
      <p:grpSpPr>
        <a:xfrm>
          <a:off x="0" y="0"/>
          <a:ext cx="0" cy="0"/>
          <a:chOff x="0" y="0"/>
          <a:chExt cx="0" cy="0"/>
        </a:xfrm>
      </p:grpSpPr>
      <p:sp>
        <p:nvSpPr>
          <p:cNvPr id="181" name="Shape 181">
            <a:hlinkClick r:id="rId3"/>
          </p:cNvPr>
          <p:cNvSpPr/>
          <p:nvPr/>
        </p:nvSpPr>
        <p:spPr>
          <a:xfrm>
            <a:off x="582875" y="304800"/>
            <a:ext cx="7978250" cy="5983700"/>
          </a:xfrm>
          <a:prstGeom prst="rect">
            <a:avLst/>
          </a:prstGeom>
          <a:blipFill>
            <a:blip r:embed="rId4">
              <a:alphaModFix/>
            </a:blip>
            <a:stretch>
              <a:fillRect/>
            </a:stretch>
          </a:blipFill>
          <a:ln>
            <a:noFill/>
          </a:ln>
        </p:spPr>
      </p:sp>
      <p:sp>
        <p:nvSpPr>
          <p:cNvPr id="4" name="TextBox 3"/>
          <p:cNvSpPr txBox="1"/>
          <p:nvPr/>
        </p:nvSpPr>
        <p:spPr>
          <a:xfrm>
            <a:off x="228600" y="6403777"/>
            <a:ext cx="8610600" cy="307777"/>
          </a:xfrm>
          <a:prstGeom prst="rect">
            <a:avLst/>
          </a:prstGeom>
          <a:noFill/>
        </p:spPr>
        <p:txBody>
          <a:bodyPr wrap="square" rtlCol="0">
            <a:spAutoFit/>
          </a:bodyPr>
          <a:lstStyle/>
          <a:p>
            <a:r>
              <a:rPr lang="en-US" dirty="0" smtClean="0">
                <a:hlinkClick r:id="rId5"/>
              </a:rPr>
              <a:t>https://www.youtube.com/watch?v=H9Dd3hZVqMU</a:t>
            </a:r>
            <a:r>
              <a:rPr lang="en-US" dirty="0" smtClean="0"/>
              <a:t>			3:00</a:t>
            </a:r>
            <a:endParaRPr lang="en-US" dirty="0"/>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0" y="457200"/>
            <a:ext cx="7848600" cy="5616923"/>
          </a:xfrm>
          <a:prstGeom prst="rect">
            <a:avLst/>
          </a:prstGeom>
          <a:noFill/>
        </p:spPr>
        <p:txBody>
          <a:bodyPr wrap="square" rtlCol="0">
            <a:spAutoFit/>
          </a:bodyPr>
          <a:lstStyle/>
          <a:p>
            <a:r>
              <a:rPr lang="en-US" sz="2300" b="1" i="1" dirty="0" smtClean="0">
                <a:latin typeface="Times New Roman"/>
                <a:cs typeface="Times New Roman"/>
              </a:rPr>
              <a:t>“The city of Cusco was not just the capital of </a:t>
            </a:r>
            <a:r>
              <a:rPr lang="en-US" sz="2300" b="1" i="1" dirty="0" err="1" smtClean="0">
                <a:latin typeface="Times New Roman"/>
                <a:cs typeface="Times New Roman"/>
              </a:rPr>
              <a:t>Tawantinsuyu</a:t>
            </a:r>
            <a:r>
              <a:rPr lang="en-US" sz="2300" b="1" i="1" dirty="0" smtClean="0">
                <a:latin typeface="Times New Roman"/>
                <a:cs typeface="Times New Roman"/>
              </a:rPr>
              <a:t> </a:t>
            </a:r>
          </a:p>
          <a:p>
            <a:r>
              <a:rPr lang="en-US" sz="2300" b="1" i="1" dirty="0" smtClean="0">
                <a:latin typeface="Times New Roman"/>
                <a:cs typeface="Times New Roman"/>
              </a:rPr>
              <a:t>(“Land of the Four Quarters,” the </a:t>
            </a:r>
            <a:r>
              <a:rPr lang="en-US" sz="2300" b="1" i="1" dirty="0" err="1" smtClean="0">
                <a:latin typeface="Times New Roman"/>
                <a:cs typeface="Times New Roman"/>
              </a:rPr>
              <a:t>Inka</a:t>
            </a:r>
            <a:r>
              <a:rPr lang="en-US" sz="2300" b="1" i="1" dirty="0" smtClean="0">
                <a:latin typeface="Times New Roman"/>
                <a:cs typeface="Times New Roman"/>
              </a:rPr>
              <a:t> name for their empire in their native language, Quechua). It was an axis mundi—the center of existence—and a reflection of </a:t>
            </a:r>
            <a:r>
              <a:rPr lang="en-US" sz="2300" b="1" i="1" dirty="0" err="1" smtClean="0">
                <a:latin typeface="Times New Roman"/>
                <a:cs typeface="Times New Roman"/>
              </a:rPr>
              <a:t>Inka</a:t>
            </a:r>
            <a:r>
              <a:rPr lang="en-US" sz="2300" b="1" i="1" dirty="0" smtClean="0">
                <a:latin typeface="Times New Roman"/>
                <a:cs typeface="Times New Roman"/>
              </a:rPr>
              <a:t> power.” </a:t>
            </a:r>
          </a:p>
          <a:p>
            <a:endParaRPr lang="en-US" sz="2300" b="1" i="1" dirty="0" smtClean="0">
              <a:latin typeface="Times New Roman"/>
              <a:cs typeface="Times New Roman"/>
            </a:endParaRPr>
          </a:p>
          <a:p>
            <a:r>
              <a:rPr lang="en-US" sz="2300" b="1" i="1" dirty="0" smtClean="0">
                <a:latin typeface="Times New Roman"/>
                <a:cs typeface="Times New Roman"/>
              </a:rPr>
              <a:t>“The city was divided into two sections, </a:t>
            </a:r>
            <a:r>
              <a:rPr lang="en-US" sz="2300" b="1" i="1" dirty="0" err="1" smtClean="0">
                <a:latin typeface="Times New Roman"/>
                <a:cs typeface="Times New Roman"/>
              </a:rPr>
              <a:t>hanan</a:t>
            </a:r>
            <a:r>
              <a:rPr lang="en-US" sz="2300" b="1" i="1" dirty="0" smtClean="0">
                <a:latin typeface="Times New Roman"/>
                <a:cs typeface="Times New Roman"/>
              </a:rPr>
              <a:t> (upper or high) and </a:t>
            </a:r>
            <a:r>
              <a:rPr lang="en-US" sz="2300" b="1" i="1" dirty="0" err="1" smtClean="0">
                <a:latin typeface="Times New Roman"/>
                <a:cs typeface="Times New Roman"/>
              </a:rPr>
              <a:t>hurin</a:t>
            </a:r>
            <a:r>
              <a:rPr lang="en-US" sz="2300" b="1" i="1" dirty="0" smtClean="0">
                <a:latin typeface="Times New Roman"/>
                <a:cs typeface="Times New Roman"/>
              </a:rPr>
              <a:t> (lower), which paralleled the social organization of </a:t>
            </a:r>
            <a:r>
              <a:rPr lang="en-US" sz="2300" b="1" i="1" dirty="0" err="1" smtClean="0">
                <a:latin typeface="Times New Roman"/>
                <a:cs typeface="Times New Roman"/>
              </a:rPr>
              <a:t>Inka</a:t>
            </a:r>
            <a:r>
              <a:rPr lang="en-US" sz="2300" b="1" i="1" dirty="0" smtClean="0">
                <a:latin typeface="Times New Roman"/>
                <a:cs typeface="Times New Roman"/>
              </a:rPr>
              <a:t> society into upper and lower moieties (social divisions).” </a:t>
            </a:r>
          </a:p>
          <a:p>
            <a:endParaRPr lang="en-US" sz="2300" b="1" i="1" dirty="0" smtClean="0">
              <a:latin typeface="Times New Roman"/>
              <a:cs typeface="Times New Roman"/>
            </a:endParaRPr>
          </a:p>
          <a:p>
            <a:r>
              <a:rPr lang="en-US" sz="2300" b="1" i="1" dirty="0" smtClean="0">
                <a:latin typeface="Times New Roman"/>
                <a:cs typeface="Times New Roman"/>
              </a:rPr>
              <a:t>“Cusco was further divided into quarters that reflected the four divisions of the empire, and people from those sections inhabited their respective quarters of the city. In this way, the city was a map in miniature of the entire </a:t>
            </a:r>
            <a:r>
              <a:rPr lang="en-US" sz="2300" b="1" i="1" dirty="0" err="1" smtClean="0">
                <a:latin typeface="Times New Roman"/>
                <a:cs typeface="Times New Roman"/>
              </a:rPr>
              <a:t>Inka</a:t>
            </a:r>
            <a:r>
              <a:rPr lang="en-US" sz="2300" b="1" i="1" dirty="0" smtClean="0">
                <a:latin typeface="Times New Roman"/>
                <a:cs typeface="Times New Roman"/>
              </a:rPr>
              <a:t> empire, and a way for the </a:t>
            </a:r>
            <a:r>
              <a:rPr lang="en-US" sz="2300" b="1" i="1" dirty="0" err="1" smtClean="0">
                <a:latin typeface="Times New Roman"/>
                <a:cs typeface="Times New Roman"/>
              </a:rPr>
              <a:t>Inka</a:t>
            </a:r>
            <a:r>
              <a:rPr lang="en-US" sz="2300" b="1" i="1" dirty="0" smtClean="0">
                <a:latin typeface="Times New Roman"/>
                <a:cs typeface="Times New Roman"/>
              </a:rPr>
              <a:t> rulers to explicitly display their power to shape and order that empire.” </a:t>
            </a:r>
            <a:r>
              <a:rPr lang="en-US" sz="2300" i="1" dirty="0" smtClean="0">
                <a:latin typeface="Times New Roman"/>
                <a:cs typeface="Times New Roman"/>
              </a:rPr>
              <a:t>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Box 4"/>
          <p:cNvSpPr txBox="1"/>
          <p:nvPr/>
        </p:nvSpPr>
        <p:spPr>
          <a:xfrm>
            <a:off x="152400" y="6248400"/>
            <a:ext cx="8610599" cy="307777"/>
          </a:xfrm>
          <a:prstGeom prst="rect">
            <a:avLst/>
          </a:prstGeom>
          <a:noFill/>
        </p:spPr>
        <p:txBody>
          <a:bodyPr wrap="square" rtlCol="0">
            <a:spAutoFit/>
          </a:bodyPr>
          <a:lstStyle/>
          <a:p>
            <a:r>
              <a:rPr lang="en-US" dirty="0" smtClean="0">
                <a:solidFill>
                  <a:schemeClr val="bg2"/>
                </a:solidFill>
                <a:hlinkClick r:id="rId2"/>
              </a:rPr>
              <a:t>https://www.youtube.com/watch?v=Zk9J5xnTVMA</a:t>
            </a:r>
            <a:r>
              <a:rPr lang="en-US" dirty="0" smtClean="0"/>
              <a:t>				4:30</a:t>
            </a:r>
            <a:endParaRPr lang="en-US" dirty="0"/>
          </a:p>
        </p:txBody>
      </p:sp>
      <p:pic>
        <p:nvPicPr>
          <p:cNvPr id="6" name="Picture 5" descr="Screen Shot 2018-07-26 at 3.10.28 PM.png"/>
          <p:cNvPicPr>
            <a:picLocks noChangeAspect="1"/>
          </p:cNvPicPr>
          <p:nvPr/>
        </p:nvPicPr>
        <p:blipFill>
          <a:blip r:embed="rId3"/>
          <a:stretch>
            <a:fillRect/>
          </a:stretch>
        </p:blipFill>
        <p:spPr>
          <a:xfrm>
            <a:off x="304800" y="609600"/>
            <a:ext cx="8458200" cy="5334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2500429" y="111787"/>
            <a:ext cx="6544896" cy="4384013"/>
          </a:xfrm>
          <a:prstGeom prst="rect">
            <a:avLst/>
          </a:prstGeom>
          <a:noFill/>
          <a:ln>
            <a:noFill/>
          </a:ln>
        </p:spPr>
      </p:pic>
      <p:pic>
        <p:nvPicPr>
          <p:cNvPr id="188" name="Shape 188"/>
          <p:cNvPicPr preferRelativeResize="0"/>
          <p:nvPr/>
        </p:nvPicPr>
        <p:blipFill>
          <a:blip r:embed="rId4">
            <a:alphaModFix/>
          </a:blip>
          <a:stretch>
            <a:fillRect/>
          </a:stretch>
        </p:blipFill>
        <p:spPr>
          <a:xfrm>
            <a:off x="304800" y="304800"/>
            <a:ext cx="619125" cy="619125"/>
          </a:xfrm>
          <a:prstGeom prst="rect">
            <a:avLst/>
          </a:prstGeom>
          <a:noFill/>
          <a:ln>
            <a:noFill/>
          </a:ln>
        </p:spPr>
      </p:pic>
      <p:sp>
        <p:nvSpPr>
          <p:cNvPr id="189" name="Shape 189"/>
          <p:cNvSpPr txBox="1"/>
          <p:nvPr/>
        </p:nvSpPr>
        <p:spPr>
          <a:xfrm>
            <a:off x="152400" y="3772350"/>
            <a:ext cx="3559200" cy="3000000"/>
          </a:xfrm>
          <a:prstGeom prst="rect">
            <a:avLst/>
          </a:prstGeom>
          <a:noFill/>
          <a:ln>
            <a:noFill/>
          </a:ln>
        </p:spPr>
        <p:txBody>
          <a:bodyPr lIns="91425" tIns="91425" rIns="91425" bIns="91425" anchor="ctr" anchorCtr="0">
            <a:noAutofit/>
          </a:bodyPr>
          <a:lstStyle/>
          <a:p>
            <a:pPr lvl="0" rtl="0">
              <a:spcBef>
                <a:spcPts val="0"/>
              </a:spcBef>
              <a:buNone/>
            </a:pPr>
            <a:r>
              <a:rPr lang="en-US" sz="1800" dirty="0" smtClean="0">
                <a:latin typeface="Quattrocento"/>
                <a:ea typeface="Quattrocento"/>
                <a:cs typeface="Quattrocento"/>
                <a:sym typeface="Quattrocento"/>
              </a:rPr>
              <a:t>159. </a:t>
            </a:r>
            <a:r>
              <a:rPr lang="en-US" sz="1800" b="1" dirty="0">
                <a:latin typeface="Quattrocento"/>
                <a:ea typeface="Quattrocento"/>
                <a:cs typeface="Quattrocento"/>
                <a:sym typeface="Quattrocento"/>
              </a:rPr>
              <a:t>City of Cusco</a:t>
            </a:r>
          </a:p>
          <a:p>
            <a:pPr lvl="0" rtl="0">
              <a:spcBef>
                <a:spcPts val="0"/>
              </a:spcBef>
              <a:buNone/>
            </a:pPr>
            <a:endParaRPr sz="1800" dirty="0">
              <a:latin typeface="Quattrocento"/>
              <a:ea typeface="Quattrocento"/>
              <a:cs typeface="Quattrocento"/>
              <a:sym typeface="Quattrocento"/>
            </a:endParaRPr>
          </a:p>
          <a:p>
            <a:pPr lvl="0" rtl="0">
              <a:spcBef>
                <a:spcPts val="0"/>
              </a:spcBef>
              <a:buNone/>
            </a:pPr>
            <a:r>
              <a:rPr lang="en-US" sz="1800" b="1" dirty="0">
                <a:latin typeface="Quattrocento"/>
                <a:ea typeface="Quattrocento"/>
                <a:cs typeface="Quattrocento"/>
                <a:sym typeface="Quattrocento"/>
              </a:rPr>
              <a:t>Curved </a:t>
            </a:r>
            <a:r>
              <a:rPr lang="en-US" sz="1800" b="1" dirty="0" err="1">
                <a:latin typeface="Quattrocento"/>
                <a:ea typeface="Quattrocento"/>
                <a:cs typeface="Quattrocento"/>
                <a:sym typeface="Quattrocento"/>
              </a:rPr>
              <a:t>Inka</a:t>
            </a:r>
            <a:r>
              <a:rPr lang="en-US" sz="1800" b="1" dirty="0">
                <a:latin typeface="Quattrocento"/>
                <a:ea typeface="Quattrocento"/>
                <a:cs typeface="Quattrocento"/>
                <a:sym typeface="Quattrocento"/>
              </a:rPr>
              <a:t> wall of </a:t>
            </a:r>
            <a:r>
              <a:rPr lang="en-US" sz="1800" b="1" dirty="0" err="1">
                <a:latin typeface="Quattrocento"/>
                <a:ea typeface="Quattrocento"/>
                <a:cs typeface="Quattrocento"/>
                <a:sym typeface="Quattrocento"/>
              </a:rPr>
              <a:t>Qorinkancha</a:t>
            </a:r>
            <a:r>
              <a:rPr lang="en-US" sz="1800" b="1" dirty="0">
                <a:latin typeface="Quattrocento"/>
                <a:ea typeface="Quattrocento"/>
                <a:cs typeface="Quattrocento"/>
                <a:sym typeface="Quattrocento"/>
              </a:rPr>
              <a:t> with Santo Domingo Convent (Spanish Colonial)</a:t>
            </a:r>
          </a:p>
          <a:p>
            <a:pPr lvl="0" rtl="0">
              <a:spcBef>
                <a:spcPts val="0"/>
              </a:spcBef>
              <a:buNone/>
            </a:pPr>
            <a:r>
              <a:rPr lang="en-US" sz="1800" dirty="0" smtClean="0">
                <a:latin typeface="Quattrocento"/>
                <a:ea typeface="Quattrocento"/>
                <a:cs typeface="Quattrocento"/>
                <a:sym typeface="Quattrocento"/>
              </a:rPr>
              <a:t>Peru, </a:t>
            </a:r>
            <a:r>
              <a:rPr lang="en-US" sz="1800" dirty="0" err="1" smtClean="0">
                <a:latin typeface="Quattrocento"/>
                <a:ea typeface="Quattrocento"/>
                <a:cs typeface="Quattrocento"/>
                <a:sym typeface="Quattrocento"/>
              </a:rPr>
              <a:t>Inka</a:t>
            </a:r>
            <a:r>
              <a:rPr lang="en-US" sz="1800" dirty="0" smtClean="0">
                <a:latin typeface="Quattrocento"/>
                <a:ea typeface="Quattrocento"/>
                <a:cs typeface="Quattrocento"/>
                <a:sym typeface="Quattrocento"/>
              </a:rPr>
              <a:t>, 1440</a:t>
            </a:r>
          </a:p>
          <a:p>
            <a:pPr lvl="0" rtl="0">
              <a:spcBef>
                <a:spcPts val="0"/>
              </a:spcBef>
              <a:buNone/>
            </a:pPr>
            <a:r>
              <a:rPr lang="en-US" sz="1800" dirty="0" smtClean="0">
                <a:latin typeface="Quattrocento"/>
                <a:ea typeface="Quattrocento"/>
                <a:cs typeface="Quattrocento"/>
                <a:sym typeface="Quattrocento"/>
              </a:rPr>
              <a:t>(</a:t>
            </a:r>
            <a:r>
              <a:rPr lang="en-US" sz="1800" dirty="0">
                <a:latin typeface="Quattrocento"/>
                <a:ea typeface="Quattrocento"/>
                <a:cs typeface="Quattrocento"/>
                <a:sym typeface="Quattrocento"/>
              </a:rPr>
              <a:t>Convent Added 1650 CE)</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52b1bb986e8aafebd8acbfb2e18d3515e2b918c.jpg"/>
          <p:cNvPicPr>
            <a:picLocks noChangeAspect="1"/>
          </p:cNvPicPr>
          <p:nvPr/>
        </p:nvPicPr>
        <p:blipFill>
          <a:blip r:embed="rId2"/>
          <a:stretch>
            <a:fillRect/>
          </a:stretch>
        </p:blipFill>
        <p:spPr>
          <a:xfrm>
            <a:off x="21070" y="1"/>
            <a:ext cx="912293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87220" y="1158419"/>
            <a:ext cx="6737580" cy="4708981"/>
          </a:xfrm>
          <a:prstGeom prst="rect">
            <a:avLst/>
          </a:prstGeom>
          <a:noFill/>
        </p:spPr>
        <p:txBody>
          <a:bodyPr wrap="square" rtlCol="0">
            <a:spAutoFit/>
          </a:bodyPr>
          <a:lstStyle/>
          <a:p>
            <a:r>
              <a:rPr lang="en-US" sz="2000" b="1" i="1" dirty="0" smtClean="0">
                <a:latin typeface="Times New Roman"/>
                <a:cs typeface="Times New Roman"/>
              </a:rPr>
              <a:t>“The masonry of Cusco displays an understanding of stones as being like people, in that many different ones may fit together if they are properly organized.”</a:t>
            </a:r>
          </a:p>
          <a:p>
            <a:endParaRPr lang="en-US" sz="2000" b="1" i="1" dirty="0" smtClean="0">
              <a:latin typeface="Times New Roman"/>
              <a:cs typeface="Times New Roman"/>
            </a:endParaRPr>
          </a:p>
          <a:p>
            <a:r>
              <a:rPr lang="en-US" sz="2000" b="1" i="1" dirty="0" smtClean="0">
                <a:latin typeface="Times New Roman"/>
                <a:cs typeface="Times New Roman"/>
              </a:rPr>
              <a:t>“Each individual stone was pecked with tools and fitted to the one next to it, with the result that blocks will have a varied number of sides, such as the famous Twelve-Sided stone in the walls of </a:t>
            </a:r>
            <a:r>
              <a:rPr lang="en-US" sz="2000" b="1" i="1" dirty="0" err="1" smtClean="0">
                <a:latin typeface="Times New Roman"/>
                <a:cs typeface="Times New Roman"/>
              </a:rPr>
              <a:t>Hatun</a:t>
            </a:r>
            <a:r>
              <a:rPr lang="en-US" sz="2000" b="1" i="1" dirty="0" smtClean="0">
                <a:latin typeface="Times New Roman"/>
                <a:cs typeface="Times New Roman"/>
              </a:rPr>
              <a:t> </a:t>
            </a:r>
            <a:r>
              <a:rPr lang="en-US" sz="2000" b="1" i="1" dirty="0" err="1" smtClean="0">
                <a:latin typeface="Times New Roman"/>
                <a:cs typeface="Times New Roman"/>
              </a:rPr>
              <a:t>Rumiyoq</a:t>
            </a:r>
            <a:r>
              <a:rPr lang="en-US" sz="2000" b="1" i="1" dirty="0" smtClean="0">
                <a:latin typeface="Times New Roman"/>
                <a:cs typeface="Times New Roman"/>
              </a:rPr>
              <a:t> Street.” </a:t>
            </a:r>
          </a:p>
          <a:p>
            <a:endParaRPr lang="en-US" sz="2000" b="1" i="1" dirty="0" smtClean="0">
              <a:latin typeface="Times New Roman"/>
              <a:cs typeface="Times New Roman"/>
            </a:endParaRPr>
          </a:p>
          <a:p>
            <a:r>
              <a:rPr lang="en-US" sz="2000" b="1" i="1" dirty="0" smtClean="0">
                <a:latin typeface="Times New Roman"/>
                <a:cs typeface="Times New Roman"/>
              </a:rPr>
              <a:t>“Some sides of each stone were made to curve outward slightly, others to be slightly concave, so that the stones slotted together, while still allowing a small amount of movement.” </a:t>
            </a:r>
          </a:p>
          <a:p>
            <a:endParaRPr lang="en-US" sz="2000" b="1" i="1" dirty="0" smtClean="0">
              <a:latin typeface="Times New Roman"/>
              <a:cs typeface="Times New Roman"/>
            </a:endParaRPr>
          </a:p>
          <a:p>
            <a:r>
              <a:rPr lang="en-US" sz="2000" b="1" i="1" dirty="0" smtClean="0">
                <a:latin typeface="Times New Roman"/>
                <a:cs typeface="Times New Roman"/>
              </a:rPr>
              <a:t>“The ability to move a little was important in an area that is seismically active, protecting the walls from earthquakes.”</a:t>
            </a:r>
            <a:endParaRPr lang="en-US" sz="2000" b="1" i="1" dirty="0">
              <a:latin typeface="Times New Roman"/>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0" y="-305793"/>
            <a:ext cx="9144000" cy="7218293"/>
          </a:xfrm>
          <a:prstGeom prst="rect">
            <a:avLst/>
          </a:prstGeom>
          <a:noFill/>
          <a:ln>
            <a:noFill/>
          </a:ln>
        </p:spPr>
      </p:pic>
      <p:pic>
        <p:nvPicPr>
          <p:cNvPr id="208" name="Shape 208"/>
          <p:cNvPicPr preferRelativeResize="0"/>
          <p:nvPr/>
        </p:nvPicPr>
        <p:blipFill>
          <a:blip r:embed="rId4">
            <a:alphaModFix/>
          </a:blip>
          <a:stretch>
            <a:fillRect/>
          </a:stretch>
        </p:blipFill>
        <p:spPr>
          <a:xfrm>
            <a:off x="304800" y="304800"/>
            <a:ext cx="619125" cy="619125"/>
          </a:xfrm>
          <a:prstGeom prst="rect">
            <a:avLst/>
          </a:prstGeom>
          <a:noFill/>
          <a:ln>
            <a:noFill/>
          </a:ln>
        </p:spPr>
      </p:pic>
      <p:sp>
        <p:nvSpPr>
          <p:cNvPr id="209" name="Shape 209"/>
          <p:cNvSpPr txBox="1"/>
          <p:nvPr/>
        </p:nvSpPr>
        <p:spPr>
          <a:xfrm>
            <a:off x="990600" y="-304800"/>
            <a:ext cx="3000000" cy="1967100"/>
          </a:xfrm>
          <a:prstGeom prst="rect">
            <a:avLst/>
          </a:prstGeom>
          <a:noFill/>
          <a:ln>
            <a:noFill/>
          </a:ln>
        </p:spPr>
        <p:txBody>
          <a:bodyPr lIns="91425" tIns="91425" rIns="91425" bIns="91425" anchor="ctr" anchorCtr="0">
            <a:noAutofit/>
          </a:bodyPr>
          <a:lstStyle/>
          <a:p>
            <a:pPr lvl="0" rtl="0">
              <a:spcBef>
                <a:spcPts val="0"/>
              </a:spcBef>
              <a:buNone/>
            </a:pPr>
            <a:r>
              <a:rPr lang="en-US" sz="1800" dirty="0">
                <a:solidFill>
                  <a:srgbClr val="FFD708"/>
                </a:solidFill>
                <a:latin typeface="Quattrocento"/>
                <a:ea typeface="Quattrocento"/>
                <a:cs typeface="Quattrocento"/>
                <a:sym typeface="Quattrocento"/>
              </a:rPr>
              <a:t>159</a:t>
            </a:r>
            <a:r>
              <a:rPr lang="en-US" sz="1800" dirty="0" smtClean="0">
                <a:solidFill>
                  <a:srgbClr val="FFD708"/>
                </a:solidFill>
                <a:latin typeface="Quattrocento"/>
                <a:ea typeface="Quattrocento"/>
                <a:cs typeface="Quattrocento"/>
                <a:sym typeface="Quattrocento"/>
              </a:rPr>
              <a:t>. </a:t>
            </a:r>
            <a:r>
              <a:rPr lang="en-US" sz="1800" b="1" dirty="0">
                <a:solidFill>
                  <a:srgbClr val="FFD708"/>
                </a:solidFill>
                <a:latin typeface="Quattrocento"/>
                <a:ea typeface="Quattrocento"/>
                <a:cs typeface="Quattrocento"/>
                <a:sym typeface="Quattrocento"/>
              </a:rPr>
              <a:t>City of Cusco</a:t>
            </a:r>
          </a:p>
          <a:p>
            <a:pPr lvl="0" rtl="0">
              <a:spcBef>
                <a:spcPts val="0"/>
              </a:spcBef>
              <a:buNone/>
            </a:pPr>
            <a:r>
              <a:rPr lang="en-US" sz="1800" b="1" dirty="0">
                <a:solidFill>
                  <a:srgbClr val="FFD708"/>
                </a:solidFill>
                <a:latin typeface="Quattrocento"/>
                <a:ea typeface="Quattrocento"/>
                <a:cs typeface="Quattrocento"/>
                <a:sym typeface="Quattrocento"/>
              </a:rPr>
              <a:t>Walls of </a:t>
            </a:r>
            <a:r>
              <a:rPr lang="en-US" sz="1800" b="1" dirty="0" err="1">
                <a:solidFill>
                  <a:srgbClr val="FFD708"/>
                </a:solidFill>
                <a:latin typeface="Quattrocento"/>
                <a:ea typeface="Quattrocento"/>
                <a:cs typeface="Quattrocento"/>
                <a:sym typeface="Quattrocento"/>
              </a:rPr>
              <a:t>Saqsa</a:t>
            </a:r>
            <a:r>
              <a:rPr lang="en-US" sz="1800" b="1" dirty="0">
                <a:solidFill>
                  <a:srgbClr val="FFD708"/>
                </a:solidFill>
                <a:latin typeface="Quattrocento"/>
                <a:ea typeface="Quattrocento"/>
                <a:cs typeface="Quattrocento"/>
                <a:sym typeface="Quattrocento"/>
              </a:rPr>
              <a:t> </a:t>
            </a:r>
            <a:r>
              <a:rPr lang="en-US" sz="1800" b="1" dirty="0" err="1" smtClean="0">
                <a:solidFill>
                  <a:srgbClr val="FFD708"/>
                </a:solidFill>
                <a:latin typeface="Quattrocento"/>
                <a:ea typeface="Quattrocento"/>
                <a:cs typeface="Quattrocento"/>
                <a:sym typeface="Quattrocento"/>
              </a:rPr>
              <a:t>Wayman</a:t>
            </a:r>
            <a:endParaRPr lang="en-US" sz="1800" b="1" dirty="0">
              <a:solidFill>
                <a:srgbClr val="FFD708"/>
              </a:solidFill>
              <a:latin typeface="Quattrocento"/>
              <a:ea typeface="Quattrocento"/>
              <a:cs typeface="Quattrocento"/>
              <a:sym typeface="Quattrocento"/>
            </a:endParaRPr>
          </a:p>
          <a:p>
            <a:pPr lvl="0" rtl="0">
              <a:spcBef>
                <a:spcPts val="0"/>
              </a:spcBef>
              <a:buNone/>
            </a:pPr>
            <a:r>
              <a:rPr lang="en-US" sz="1800" dirty="0" smtClean="0">
                <a:solidFill>
                  <a:srgbClr val="FFD708"/>
                </a:solidFill>
                <a:latin typeface="Quattrocento"/>
                <a:ea typeface="Quattrocento"/>
                <a:cs typeface="Quattrocento"/>
                <a:sym typeface="Quattrocento"/>
              </a:rPr>
              <a:t>Peru, </a:t>
            </a:r>
            <a:r>
              <a:rPr lang="en-US" sz="1800" dirty="0" err="1" smtClean="0">
                <a:solidFill>
                  <a:srgbClr val="FFD708"/>
                </a:solidFill>
                <a:latin typeface="Quattrocento"/>
                <a:ea typeface="Quattrocento"/>
                <a:cs typeface="Quattrocento"/>
                <a:sym typeface="Quattrocento"/>
              </a:rPr>
              <a:t>Inka</a:t>
            </a:r>
            <a:r>
              <a:rPr lang="en-US" sz="1800" dirty="0" smtClean="0">
                <a:solidFill>
                  <a:srgbClr val="FFD708"/>
                </a:solidFill>
                <a:latin typeface="Quattrocento"/>
                <a:ea typeface="Quattrocento"/>
                <a:cs typeface="Quattrocento"/>
                <a:sym typeface="Quattrocento"/>
              </a:rPr>
              <a:t>, 1440</a:t>
            </a:r>
            <a:endParaRPr lang="en-US" sz="1800" dirty="0">
              <a:solidFill>
                <a:srgbClr val="FFD708"/>
              </a:solidFill>
              <a:latin typeface="Quattrocento"/>
              <a:ea typeface="Quattrocento"/>
              <a:cs typeface="Quattrocento"/>
              <a:sym typeface="Quattrocento"/>
            </a:endParaRP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334489c590869411a42ae62f7298ce11341dbfe.jpg"/>
          <p:cNvPicPr>
            <a:picLocks noChangeAspect="1"/>
          </p:cNvPicPr>
          <p:nvPr/>
        </p:nvPicPr>
        <p:blipFill>
          <a:blip r:embed="rId2"/>
          <a:stretch>
            <a:fillRect/>
          </a:stretch>
        </p:blipFill>
        <p:spPr>
          <a:xfrm>
            <a:off x="0" y="0"/>
            <a:ext cx="9144001"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4ba3bdb20b513daef7f1b6081e7408c194ba49f9.jpg"/>
          <p:cNvPicPr>
            <a:picLocks noChangeAspect="1"/>
          </p:cNvPicPr>
          <p:nvPr/>
        </p:nvPicPr>
        <p:blipFill>
          <a:blip r:embed="rId2"/>
          <a:stretch>
            <a:fillRect/>
          </a:stretch>
        </p:blipFill>
        <p:spPr>
          <a:xfrm>
            <a:off x="1955800" y="-378746"/>
            <a:ext cx="5435600" cy="723674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3460875" y="194137"/>
            <a:ext cx="5484025" cy="6469724"/>
          </a:xfrm>
          <a:prstGeom prst="rect">
            <a:avLst/>
          </a:prstGeom>
          <a:noFill/>
          <a:ln>
            <a:noFill/>
          </a:ln>
        </p:spPr>
      </p:pic>
      <p:pic>
        <p:nvPicPr>
          <p:cNvPr id="222" name="Shape 222"/>
          <p:cNvPicPr preferRelativeResize="0"/>
          <p:nvPr/>
        </p:nvPicPr>
        <p:blipFill>
          <a:blip r:embed="rId4">
            <a:alphaModFix/>
          </a:blip>
          <a:stretch>
            <a:fillRect/>
          </a:stretch>
        </p:blipFill>
        <p:spPr>
          <a:xfrm>
            <a:off x="339518" y="175300"/>
            <a:ext cx="727282" cy="739100"/>
          </a:xfrm>
          <a:prstGeom prst="rect">
            <a:avLst/>
          </a:prstGeom>
          <a:noFill/>
          <a:ln>
            <a:noFill/>
          </a:ln>
        </p:spPr>
      </p:pic>
      <p:sp>
        <p:nvSpPr>
          <p:cNvPr id="5" name="TextBox 4"/>
          <p:cNvSpPr txBox="1"/>
          <p:nvPr/>
        </p:nvSpPr>
        <p:spPr>
          <a:xfrm>
            <a:off x="304800" y="990600"/>
            <a:ext cx="2743200" cy="1231106"/>
          </a:xfrm>
          <a:prstGeom prst="rect">
            <a:avLst/>
          </a:prstGeom>
          <a:noFill/>
        </p:spPr>
        <p:txBody>
          <a:bodyPr wrap="square" rtlCol="0">
            <a:spAutoFit/>
          </a:bodyPr>
          <a:lstStyle/>
          <a:p>
            <a:pPr lvl="0"/>
            <a:r>
              <a:rPr lang="en-US" sz="1900" b="1" i="1" dirty="0" smtClean="0">
                <a:latin typeface="Times New Roman"/>
                <a:ea typeface="Quattrocento"/>
                <a:cs typeface="Times New Roman"/>
                <a:sym typeface="Quattrocento"/>
              </a:rPr>
              <a:t>162.  All-</a:t>
            </a:r>
            <a:r>
              <a:rPr lang="en-US" sz="1900" b="1" i="1" dirty="0" err="1" smtClean="0">
                <a:latin typeface="Times New Roman"/>
                <a:ea typeface="Quattrocento"/>
                <a:cs typeface="Times New Roman"/>
                <a:sym typeface="Quattrocento"/>
              </a:rPr>
              <a:t>T’oqapu</a:t>
            </a:r>
            <a:r>
              <a:rPr lang="en-US" sz="1900" b="1" i="1" dirty="0" smtClean="0">
                <a:latin typeface="Times New Roman"/>
                <a:ea typeface="Quattrocento"/>
                <a:cs typeface="Times New Roman"/>
                <a:sym typeface="Quattrocento"/>
              </a:rPr>
              <a:t> tunic</a:t>
            </a:r>
          </a:p>
          <a:p>
            <a:pPr lvl="0"/>
            <a:r>
              <a:rPr lang="en-US" sz="1900" i="1" dirty="0" err="1" smtClean="0">
                <a:latin typeface="Times New Roman"/>
                <a:ea typeface="Quattrocento"/>
                <a:cs typeface="Times New Roman"/>
                <a:sym typeface="Quattrocento"/>
              </a:rPr>
              <a:t>Inka</a:t>
            </a:r>
            <a:r>
              <a:rPr lang="en-US" sz="1900" i="1" dirty="0" smtClean="0">
                <a:latin typeface="Times New Roman"/>
                <a:ea typeface="Quattrocento"/>
                <a:cs typeface="Times New Roman"/>
                <a:sym typeface="Quattrocento"/>
              </a:rPr>
              <a:t>, 1450 CE</a:t>
            </a:r>
          </a:p>
          <a:p>
            <a:pPr lvl="0"/>
            <a:r>
              <a:rPr lang="en-US" sz="1900" i="1" dirty="0" err="1" smtClean="0">
                <a:latin typeface="Times New Roman"/>
                <a:ea typeface="Quattrocento"/>
                <a:cs typeface="Times New Roman"/>
                <a:sym typeface="Quattrocento"/>
              </a:rPr>
              <a:t>Camelid</a:t>
            </a:r>
            <a:r>
              <a:rPr lang="en-US" sz="1900" i="1" dirty="0" smtClean="0">
                <a:latin typeface="Times New Roman"/>
                <a:ea typeface="Quattrocento"/>
                <a:cs typeface="Times New Roman"/>
                <a:sym typeface="Quattrocento"/>
              </a:rPr>
              <a:t> fiber and cotton</a:t>
            </a:r>
          </a:p>
          <a:p>
            <a:endParaRPr lang="en-US" dirty="0"/>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5564b11a65fecc3c8285acfa55d2cc0fa5f70d54.jpg"/>
          <p:cNvPicPr>
            <a:picLocks noChangeAspect="1"/>
          </p:cNvPicPr>
          <p:nvPr/>
        </p:nvPicPr>
        <p:blipFill>
          <a:blip r:embed="rId2"/>
          <a:stretch>
            <a:fillRect/>
          </a:stretch>
        </p:blipFill>
        <p:spPr>
          <a:xfrm>
            <a:off x="711200" y="-236537"/>
            <a:ext cx="8432800" cy="5080000"/>
          </a:xfrm>
          <a:prstGeom prst="rect">
            <a:avLst/>
          </a:prstGeom>
        </p:spPr>
      </p:pic>
      <p:pic>
        <p:nvPicPr>
          <p:cNvPr id="3" name="Picture 2" descr="c6c6f28368fe2f7898f0e4dacada21e8cdb49bb2.jpg"/>
          <p:cNvPicPr>
            <a:picLocks noChangeAspect="1"/>
          </p:cNvPicPr>
          <p:nvPr/>
        </p:nvPicPr>
        <p:blipFill>
          <a:blip r:embed="rId3"/>
          <a:stretch>
            <a:fillRect/>
          </a:stretch>
        </p:blipFill>
        <p:spPr>
          <a:xfrm>
            <a:off x="533400" y="2743200"/>
            <a:ext cx="3733800" cy="413335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eru2011-06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83d3432036359fa2875a4da5163fef75.jpg"/>
          <p:cNvPicPr>
            <a:picLocks noChangeAspect="1"/>
          </p:cNvPicPr>
          <p:nvPr/>
        </p:nvPicPr>
        <p:blipFill>
          <a:blip r:embed="rId2"/>
          <a:stretch>
            <a:fillRect/>
          </a:stretch>
        </p:blipFill>
        <p:spPr>
          <a:xfrm>
            <a:off x="4191000" y="3200400"/>
            <a:ext cx="4267200" cy="3266558"/>
          </a:xfrm>
          <a:prstGeom prst="rect">
            <a:avLst/>
          </a:prstGeom>
        </p:spPr>
      </p:pic>
      <p:pic>
        <p:nvPicPr>
          <p:cNvPr id="3" name="Picture 2" descr="lambayeque-farmer.jpg"/>
          <p:cNvPicPr>
            <a:picLocks noChangeAspect="1"/>
          </p:cNvPicPr>
          <p:nvPr/>
        </p:nvPicPr>
        <p:blipFill>
          <a:blip r:embed="rId3"/>
          <a:stretch>
            <a:fillRect/>
          </a:stretch>
        </p:blipFill>
        <p:spPr>
          <a:xfrm>
            <a:off x="381000" y="263657"/>
            <a:ext cx="4953000" cy="27843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802355.jpg"/>
          <p:cNvPicPr>
            <a:picLocks noChangeAspect="1"/>
          </p:cNvPicPr>
          <p:nvPr/>
        </p:nvPicPr>
        <p:blipFill>
          <a:blip r:embed="rId2"/>
          <a:stretch>
            <a:fillRect/>
          </a:stretch>
        </p:blipFill>
        <p:spPr>
          <a:xfrm>
            <a:off x="4843994" y="762000"/>
            <a:ext cx="3842806" cy="5454650"/>
          </a:xfrm>
          <a:prstGeom prst="rect">
            <a:avLst/>
          </a:prstGeom>
        </p:spPr>
      </p:pic>
      <p:sp>
        <p:nvSpPr>
          <p:cNvPr id="5" name="TextBox 4"/>
          <p:cNvSpPr txBox="1"/>
          <p:nvPr/>
        </p:nvSpPr>
        <p:spPr>
          <a:xfrm>
            <a:off x="381000" y="767002"/>
            <a:ext cx="4267200" cy="5786198"/>
          </a:xfrm>
          <a:prstGeom prst="rect">
            <a:avLst/>
          </a:prstGeom>
          <a:noFill/>
        </p:spPr>
        <p:txBody>
          <a:bodyPr wrap="square" rtlCol="0">
            <a:spAutoFit/>
          </a:bodyPr>
          <a:lstStyle/>
          <a:p>
            <a:r>
              <a:rPr lang="en-US" sz="1900" b="1" i="1" dirty="0" smtClean="0">
                <a:solidFill>
                  <a:schemeClr val="tx1"/>
                </a:solidFill>
                <a:latin typeface="Times New Roman"/>
                <a:cs typeface="Times New Roman"/>
              </a:rPr>
              <a:t>The Incas were a civilization in South America formed by ethnic Quechua people also known as Amerindians.</a:t>
            </a:r>
          </a:p>
          <a:p>
            <a:endParaRPr lang="en-US" sz="1900" b="1" i="1" dirty="0" smtClean="0">
              <a:solidFill>
                <a:schemeClr val="tx1"/>
              </a:solidFill>
              <a:latin typeface="Times New Roman"/>
              <a:cs typeface="Times New Roman"/>
            </a:endParaRPr>
          </a:p>
          <a:p>
            <a:r>
              <a:rPr lang="en-US" sz="1900" b="1" i="1" dirty="0" smtClean="0">
                <a:solidFill>
                  <a:schemeClr val="tx1"/>
                </a:solidFill>
                <a:latin typeface="Times New Roman"/>
                <a:cs typeface="Times New Roman"/>
              </a:rPr>
              <a:t> In 1400 AD they were a small highland tribe, </a:t>
            </a:r>
          </a:p>
          <a:p>
            <a:endParaRPr lang="en-US" sz="1900" b="1" i="1" dirty="0" smtClean="0">
              <a:solidFill>
                <a:schemeClr val="tx1"/>
              </a:solidFill>
              <a:latin typeface="Times New Roman"/>
              <a:cs typeface="Times New Roman"/>
            </a:endParaRPr>
          </a:p>
          <a:p>
            <a:r>
              <a:rPr lang="en-US" sz="1900" b="1" i="1" dirty="0" smtClean="0">
                <a:solidFill>
                  <a:schemeClr val="tx1"/>
                </a:solidFill>
                <a:latin typeface="Times New Roman"/>
                <a:cs typeface="Times New Roman"/>
              </a:rPr>
              <a:t>In the early 16</a:t>
            </a:r>
            <a:r>
              <a:rPr lang="en-US" sz="1900" b="1" i="1" baseline="30000" dirty="0" smtClean="0">
                <a:solidFill>
                  <a:schemeClr val="tx1"/>
                </a:solidFill>
                <a:latin typeface="Times New Roman"/>
                <a:cs typeface="Times New Roman"/>
              </a:rPr>
              <a:t>th</a:t>
            </a:r>
            <a:r>
              <a:rPr lang="en-US" sz="1900" b="1" i="1" dirty="0" smtClean="0">
                <a:solidFill>
                  <a:schemeClr val="tx1"/>
                </a:solidFill>
                <a:latin typeface="Times New Roman"/>
                <a:cs typeface="Times New Roman"/>
              </a:rPr>
              <a:t> century the Incas rose to conquer and control the largest empire ever seen in the Americas forming the great Inca Empire.</a:t>
            </a:r>
          </a:p>
          <a:p>
            <a:endParaRPr lang="en-US" sz="1900" b="1" i="1" dirty="0" smtClean="0">
              <a:solidFill>
                <a:schemeClr val="tx1"/>
              </a:solidFill>
              <a:latin typeface="Times New Roman"/>
              <a:cs typeface="Times New Roman"/>
            </a:endParaRPr>
          </a:p>
          <a:p>
            <a:r>
              <a:rPr lang="en-US" sz="1900" b="1" i="1" dirty="0" smtClean="0">
                <a:latin typeface="Times New Roman"/>
                <a:cs typeface="Times New Roman"/>
              </a:rPr>
              <a:t>The Inca Civilization was an agrarian civilization and at its height in 1500 AD reached more than 10 million people.</a:t>
            </a:r>
          </a:p>
          <a:p>
            <a:endParaRPr lang="en-US" sz="1900" b="1" i="1" dirty="0" smtClean="0">
              <a:solidFill>
                <a:schemeClr val="tx1"/>
              </a:solidFill>
              <a:latin typeface="Times New Roman"/>
              <a:cs typeface="Times New Roman"/>
            </a:endParaRPr>
          </a:p>
          <a:p>
            <a:r>
              <a:rPr lang="en-US" sz="1900" b="1" i="1" dirty="0" smtClean="0">
                <a:solidFill>
                  <a:schemeClr val="tx1"/>
                </a:solidFill>
                <a:latin typeface="Times New Roman"/>
                <a:cs typeface="Times New Roman"/>
              </a:rPr>
              <a:t>They worshipped the sun and his son as </a:t>
            </a:r>
            <a:r>
              <a:rPr lang="en-US" sz="1900" b="1" i="1" dirty="0" err="1" smtClean="0">
                <a:solidFill>
                  <a:schemeClr val="tx1"/>
                </a:solidFill>
                <a:latin typeface="Times New Roman"/>
                <a:cs typeface="Times New Roman"/>
              </a:rPr>
              <a:t>Sapa</a:t>
            </a:r>
            <a:r>
              <a:rPr lang="en-US" sz="1900" b="1" i="1" dirty="0" smtClean="0">
                <a:solidFill>
                  <a:schemeClr val="tx1"/>
                </a:solidFill>
                <a:latin typeface="Times New Roman"/>
                <a:cs typeface="Times New Roman"/>
              </a:rPr>
              <a:t> Inca</a:t>
            </a:r>
          </a:p>
          <a:p>
            <a:endParaRPr lang="en-US" dirty="0" smtClean="0">
              <a:solidFill>
                <a:schemeClr val="tx1"/>
              </a:solidFill>
            </a:endParaRPr>
          </a:p>
          <a:p>
            <a:endParaRPr lang="en-US" dirty="0" smtClean="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2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955467"/>
            <a:ext cx="7772400" cy="4683333"/>
          </a:xfrm>
          <a:prstGeom prst="rect">
            <a:avLst/>
          </a:prstGeom>
          <a:noFill/>
        </p:spPr>
        <p:txBody>
          <a:bodyPr wrap="square" rtlCol="0">
            <a:spAutoFit/>
          </a:bodyPr>
          <a:lstStyle/>
          <a:p>
            <a:pPr>
              <a:lnSpc>
                <a:spcPct val="150000"/>
              </a:lnSpc>
            </a:pPr>
            <a:r>
              <a:rPr lang="en-US" sz="2000" b="1" i="1" dirty="0" smtClean="0">
                <a:latin typeface="Times New Roman"/>
                <a:cs typeface="Times New Roman"/>
              </a:rPr>
              <a:t>“Collecting, spinning, and dyeing the fibers for a textile represented a huge amount of work from numerous people before a weaver even began their task. Some dyes, like cochineal red or indigo blue, were especially prized and reserved for high-status textiles. Cochineal dye comes from the bodies of small insects that live on cacti, and it takes thousands of them to make a small amount of dye. Indigo dyeing requires a high level of technical skill and a large investment in time. Red- and blue-dyed textiles were not only beautiful, they also represented the apex of the resources needed to produce them and the social and political power that commanded those resources.”</a:t>
            </a:r>
            <a:endParaRPr lang="en-US" sz="2000" b="1" i="1" dirty="0">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cac82733162862873edac514d55e1b2d8d10183.jpg"/>
          <p:cNvPicPr>
            <a:picLocks noChangeAspect="1"/>
          </p:cNvPicPr>
          <p:nvPr/>
        </p:nvPicPr>
        <p:blipFill>
          <a:blip r:embed="rId2"/>
          <a:stretch>
            <a:fillRect/>
          </a:stretch>
        </p:blipFill>
        <p:spPr>
          <a:xfrm>
            <a:off x="304800" y="1081617"/>
            <a:ext cx="5867400" cy="2118783"/>
          </a:xfrm>
          <a:prstGeom prst="rect">
            <a:avLst/>
          </a:prstGeom>
        </p:spPr>
      </p:pic>
      <p:sp>
        <p:nvSpPr>
          <p:cNvPr id="3" name="TextBox 2"/>
          <p:cNvSpPr txBox="1"/>
          <p:nvPr/>
        </p:nvSpPr>
        <p:spPr>
          <a:xfrm>
            <a:off x="609600" y="228600"/>
            <a:ext cx="5410200" cy="569387"/>
          </a:xfrm>
          <a:prstGeom prst="rect">
            <a:avLst/>
          </a:prstGeom>
          <a:noFill/>
        </p:spPr>
        <p:txBody>
          <a:bodyPr wrap="square" rtlCol="0">
            <a:spAutoFit/>
          </a:bodyPr>
          <a:lstStyle/>
          <a:p>
            <a:r>
              <a:rPr lang="en-US" sz="3100" dirty="0" smtClean="0">
                <a:latin typeface="Roman SD"/>
                <a:cs typeface="Roman SD"/>
              </a:rPr>
              <a:t>ICONOGRAPHY</a:t>
            </a:r>
            <a:endParaRPr lang="en-US" sz="3100" dirty="0">
              <a:latin typeface="Roman SD"/>
              <a:cs typeface="Roman SD"/>
            </a:endParaRPr>
          </a:p>
        </p:txBody>
      </p:sp>
      <p:sp>
        <p:nvSpPr>
          <p:cNvPr id="4" name="TextBox 3"/>
          <p:cNvSpPr txBox="1"/>
          <p:nvPr/>
        </p:nvSpPr>
        <p:spPr>
          <a:xfrm>
            <a:off x="304800" y="3429000"/>
            <a:ext cx="8458200" cy="3354765"/>
          </a:xfrm>
          <a:prstGeom prst="rect">
            <a:avLst/>
          </a:prstGeom>
          <a:noFill/>
        </p:spPr>
        <p:txBody>
          <a:bodyPr wrap="square" rtlCol="0">
            <a:spAutoFit/>
          </a:bodyPr>
          <a:lstStyle/>
          <a:p>
            <a:r>
              <a:rPr lang="en-US" sz="1800" b="1" i="1" dirty="0" smtClean="0">
                <a:latin typeface="Times New Roman"/>
                <a:cs typeface="Times New Roman"/>
              </a:rPr>
              <a:t>The decoration of the tunic is where its name derives from. </a:t>
            </a:r>
          </a:p>
          <a:p>
            <a:endParaRPr lang="en-US" sz="1800" b="1" i="1" dirty="0" smtClean="0">
              <a:latin typeface="Times New Roman"/>
              <a:cs typeface="Times New Roman"/>
            </a:endParaRPr>
          </a:p>
          <a:p>
            <a:r>
              <a:rPr lang="en-US" sz="1800" b="1" i="1" dirty="0" err="1" smtClean="0">
                <a:latin typeface="Times New Roman"/>
                <a:cs typeface="Times New Roman"/>
              </a:rPr>
              <a:t>T’oqapu</a:t>
            </a:r>
            <a:r>
              <a:rPr lang="en-US" sz="1800" b="1" i="1" dirty="0" smtClean="0">
                <a:latin typeface="Times New Roman"/>
                <a:cs typeface="Times New Roman"/>
              </a:rPr>
              <a:t> are the square geometric motifs that make up the entirety of this tunic. </a:t>
            </a:r>
          </a:p>
          <a:p>
            <a:endParaRPr lang="en-US" sz="1800" b="1" i="1" dirty="0" smtClean="0">
              <a:latin typeface="Times New Roman"/>
              <a:cs typeface="Times New Roman"/>
            </a:endParaRPr>
          </a:p>
          <a:p>
            <a:r>
              <a:rPr lang="en-US" sz="1800" b="1" i="1" dirty="0" smtClean="0">
                <a:latin typeface="Times New Roman"/>
                <a:cs typeface="Times New Roman"/>
              </a:rPr>
              <a:t>These designs were only allowed to be worn by those of high rank in </a:t>
            </a:r>
            <a:r>
              <a:rPr lang="en-US" sz="1800" b="1" i="1" dirty="0" err="1" smtClean="0">
                <a:latin typeface="Times New Roman"/>
                <a:cs typeface="Times New Roman"/>
              </a:rPr>
              <a:t>Inka</a:t>
            </a:r>
            <a:r>
              <a:rPr lang="en-US" sz="1800" b="1" i="1" dirty="0" smtClean="0">
                <a:latin typeface="Times New Roman"/>
                <a:cs typeface="Times New Roman"/>
              </a:rPr>
              <a:t> society.</a:t>
            </a:r>
          </a:p>
          <a:p>
            <a:endParaRPr lang="en-US" sz="1800" b="1" i="1" dirty="0" smtClean="0">
              <a:latin typeface="Times New Roman"/>
              <a:cs typeface="Times New Roman"/>
            </a:endParaRPr>
          </a:p>
          <a:p>
            <a:r>
              <a:rPr lang="en-US" sz="1800" b="1" i="1" dirty="0" smtClean="0">
                <a:latin typeface="Times New Roman"/>
                <a:cs typeface="Times New Roman"/>
              </a:rPr>
              <a:t>Individual </a:t>
            </a:r>
            <a:r>
              <a:rPr lang="en-US" sz="1800" b="1" i="1" dirty="0" err="1" smtClean="0">
                <a:latin typeface="Times New Roman"/>
                <a:cs typeface="Times New Roman"/>
              </a:rPr>
              <a:t>t’oqapu</a:t>
            </a:r>
            <a:r>
              <a:rPr lang="en-US" sz="1800" b="1" i="1" dirty="0" smtClean="0">
                <a:latin typeface="Times New Roman"/>
                <a:cs typeface="Times New Roman"/>
              </a:rPr>
              <a:t> designs appear to have been related to various peoples, places, and social roles within the </a:t>
            </a:r>
            <a:r>
              <a:rPr lang="en-US" sz="1800" b="1" i="1" dirty="0" err="1" smtClean="0">
                <a:latin typeface="Times New Roman"/>
                <a:cs typeface="Times New Roman"/>
              </a:rPr>
              <a:t>Inka</a:t>
            </a:r>
            <a:r>
              <a:rPr lang="en-US" sz="1800" b="1" i="1" dirty="0" smtClean="0">
                <a:latin typeface="Times New Roman"/>
                <a:cs typeface="Times New Roman"/>
              </a:rPr>
              <a:t> empire.</a:t>
            </a:r>
          </a:p>
          <a:p>
            <a:endParaRPr lang="en-US" sz="1800" b="1" i="1" dirty="0" smtClean="0">
              <a:latin typeface="Times New Roman"/>
              <a:cs typeface="Times New Roman"/>
            </a:endParaRPr>
          </a:p>
          <a:p>
            <a:r>
              <a:rPr lang="en-US" sz="1800" b="1" i="1" dirty="0" smtClean="0">
                <a:latin typeface="Times New Roman"/>
                <a:cs typeface="Times New Roman"/>
              </a:rPr>
              <a:t>Covering a single tunic with a large variety of </a:t>
            </a:r>
            <a:r>
              <a:rPr lang="en-US" sz="1800" b="1" i="1" dirty="0" err="1" smtClean="0">
                <a:latin typeface="Times New Roman"/>
                <a:cs typeface="Times New Roman"/>
              </a:rPr>
              <a:t>t’oqapu</a:t>
            </a:r>
            <a:r>
              <a:rPr lang="en-US" sz="1800" b="1" i="1" dirty="0" smtClean="0">
                <a:latin typeface="Times New Roman"/>
                <a:cs typeface="Times New Roman"/>
              </a:rPr>
              <a:t>, as seen in this example, likely makes it a royal tunic, and symbolizes the power of the </a:t>
            </a:r>
            <a:r>
              <a:rPr lang="en-US" sz="1800" b="1" i="1" dirty="0" err="1" smtClean="0">
                <a:latin typeface="Times New Roman"/>
                <a:cs typeface="Times New Roman"/>
              </a:rPr>
              <a:t>Inka</a:t>
            </a:r>
            <a:r>
              <a:rPr lang="en-US" sz="1800" b="1" i="1" dirty="0" smtClean="0">
                <a:latin typeface="Times New Roman"/>
                <a:cs typeface="Times New Roman"/>
              </a:rPr>
              <a:t> ruler</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hape 221"/>
          <p:cNvPicPr preferRelativeResize="0"/>
          <p:nvPr/>
        </p:nvPicPr>
        <p:blipFill>
          <a:blip r:embed="rId2">
            <a:alphaModFix/>
          </a:blip>
          <a:stretch>
            <a:fillRect/>
          </a:stretch>
        </p:blipFill>
        <p:spPr>
          <a:xfrm>
            <a:off x="4648200" y="1184737"/>
            <a:ext cx="4098414" cy="4835063"/>
          </a:xfrm>
          <a:prstGeom prst="rect">
            <a:avLst/>
          </a:prstGeom>
          <a:noFill/>
          <a:ln>
            <a:noFill/>
          </a:ln>
        </p:spPr>
      </p:pic>
      <p:sp>
        <p:nvSpPr>
          <p:cNvPr id="3" name="TextBox 2"/>
          <p:cNvSpPr txBox="1"/>
          <p:nvPr/>
        </p:nvSpPr>
        <p:spPr>
          <a:xfrm>
            <a:off x="228600" y="1058882"/>
            <a:ext cx="4038600" cy="5170646"/>
          </a:xfrm>
          <a:prstGeom prst="rect">
            <a:avLst/>
          </a:prstGeom>
          <a:noFill/>
        </p:spPr>
        <p:txBody>
          <a:bodyPr wrap="square" rtlCol="0">
            <a:spAutoFit/>
          </a:bodyPr>
          <a:lstStyle/>
          <a:p>
            <a:r>
              <a:rPr lang="en-US" sz="1500" b="1" i="1" dirty="0" smtClean="0">
                <a:latin typeface="Times New Roman"/>
                <a:cs typeface="Times New Roman"/>
              </a:rPr>
              <a:t>Its fine thread &amp; Expert weave</a:t>
            </a:r>
          </a:p>
          <a:p>
            <a:r>
              <a:rPr lang="en-US" sz="1500" b="1" i="1" dirty="0" smtClean="0">
                <a:latin typeface="Times New Roman"/>
                <a:cs typeface="Times New Roman"/>
              </a:rPr>
              <a:t>  </a:t>
            </a:r>
          </a:p>
          <a:p>
            <a:r>
              <a:rPr lang="en-US" sz="1500" b="1" i="1" dirty="0" smtClean="0">
                <a:latin typeface="Times New Roman"/>
                <a:cs typeface="Times New Roman"/>
              </a:rPr>
              <a:t>Bright colors signify his ability to command the taxation of the empire, </a:t>
            </a:r>
          </a:p>
          <a:p>
            <a:r>
              <a:rPr lang="en-US" sz="1500" b="1" i="1" dirty="0" smtClean="0">
                <a:latin typeface="Times New Roman"/>
                <a:cs typeface="Times New Roman"/>
              </a:rPr>
              <a:t>Access to luxury goods like rare and difficult dyes, and the weaving expertise of the </a:t>
            </a:r>
            <a:r>
              <a:rPr lang="en-US" sz="1500" b="1" i="1" dirty="0" err="1" smtClean="0">
                <a:latin typeface="Times New Roman"/>
                <a:cs typeface="Times New Roman"/>
              </a:rPr>
              <a:t>acllas</a:t>
            </a:r>
            <a:r>
              <a:rPr lang="en-US" sz="1500" b="1" i="1" dirty="0" smtClean="0">
                <a:latin typeface="Times New Roman"/>
                <a:cs typeface="Times New Roman"/>
              </a:rPr>
              <a:t>. </a:t>
            </a:r>
          </a:p>
          <a:p>
            <a:endParaRPr lang="en-US" sz="1500" b="1" i="1" dirty="0" smtClean="0">
              <a:latin typeface="Times New Roman"/>
              <a:cs typeface="Times New Roman"/>
            </a:endParaRPr>
          </a:p>
          <a:p>
            <a:r>
              <a:rPr lang="en-US" sz="1500" b="1" i="1" dirty="0" smtClean="0">
                <a:latin typeface="Times New Roman"/>
                <a:cs typeface="Times New Roman"/>
              </a:rPr>
              <a:t>Secondly, among the </a:t>
            </a:r>
            <a:r>
              <a:rPr lang="en-US" sz="1500" b="1" i="1" dirty="0" err="1" smtClean="0">
                <a:latin typeface="Times New Roman"/>
                <a:cs typeface="Times New Roman"/>
              </a:rPr>
              <a:t>t’oqapu</a:t>
            </a:r>
            <a:r>
              <a:rPr lang="en-US" sz="1500" b="1" i="1" dirty="0" smtClean="0">
                <a:latin typeface="Times New Roman"/>
                <a:cs typeface="Times New Roman"/>
              </a:rPr>
              <a:t> in the tunic is one pattern than contains a black and white checkerboard. This was the tunic pattern worn by the </a:t>
            </a:r>
            <a:r>
              <a:rPr lang="en-US" sz="1500" b="1" i="1" dirty="0" err="1" smtClean="0">
                <a:latin typeface="Times New Roman"/>
                <a:cs typeface="Times New Roman"/>
              </a:rPr>
              <a:t>Inka</a:t>
            </a:r>
            <a:r>
              <a:rPr lang="en-US" sz="1500" b="1" i="1" dirty="0" smtClean="0">
                <a:latin typeface="Times New Roman"/>
                <a:cs typeface="Times New Roman"/>
              </a:rPr>
              <a:t> army, and shows the </a:t>
            </a:r>
            <a:r>
              <a:rPr lang="en-US" sz="1500" b="1" i="1" dirty="0" err="1" smtClean="0">
                <a:latin typeface="Times New Roman"/>
                <a:cs typeface="Times New Roman"/>
              </a:rPr>
              <a:t>Sapa</a:t>
            </a:r>
            <a:r>
              <a:rPr lang="en-US" sz="1500" b="1" i="1" dirty="0" smtClean="0">
                <a:latin typeface="Times New Roman"/>
                <a:cs typeface="Times New Roman"/>
              </a:rPr>
              <a:t> </a:t>
            </a:r>
            <a:r>
              <a:rPr lang="en-US" sz="1500" b="1" i="1" dirty="0" err="1" smtClean="0">
                <a:latin typeface="Times New Roman"/>
                <a:cs typeface="Times New Roman"/>
              </a:rPr>
              <a:t>Inka’s</a:t>
            </a:r>
            <a:r>
              <a:rPr lang="en-US" sz="1500" b="1" i="1" dirty="0" smtClean="0">
                <a:latin typeface="Times New Roman"/>
                <a:cs typeface="Times New Roman"/>
              </a:rPr>
              <a:t> military might. </a:t>
            </a:r>
          </a:p>
          <a:p>
            <a:endParaRPr lang="en-US" sz="1500" b="1" i="1" dirty="0" smtClean="0">
              <a:latin typeface="Times New Roman"/>
              <a:cs typeface="Times New Roman"/>
            </a:endParaRPr>
          </a:p>
          <a:p>
            <a:r>
              <a:rPr lang="en-US" sz="1500" b="1" i="1" dirty="0" smtClean="0">
                <a:latin typeface="Times New Roman"/>
                <a:cs typeface="Times New Roman"/>
              </a:rPr>
              <a:t>Lastly, the collection of many patterns shows that the </a:t>
            </a:r>
            <a:r>
              <a:rPr lang="en-US" sz="1500" b="1" i="1" dirty="0" err="1" smtClean="0">
                <a:latin typeface="Times New Roman"/>
                <a:cs typeface="Times New Roman"/>
              </a:rPr>
              <a:t>Sapa</a:t>
            </a:r>
            <a:r>
              <a:rPr lang="en-US" sz="1500" b="1" i="1" dirty="0" smtClean="0">
                <a:latin typeface="Times New Roman"/>
                <a:cs typeface="Times New Roman"/>
              </a:rPr>
              <a:t> </a:t>
            </a:r>
            <a:r>
              <a:rPr lang="en-US" sz="1500" b="1" i="1" dirty="0" err="1" smtClean="0">
                <a:latin typeface="Times New Roman"/>
                <a:cs typeface="Times New Roman"/>
              </a:rPr>
              <a:t>Inka</a:t>
            </a:r>
            <a:r>
              <a:rPr lang="en-US" sz="1500" b="1" i="1" dirty="0" smtClean="0">
                <a:latin typeface="Times New Roman"/>
                <a:cs typeface="Times New Roman"/>
              </a:rPr>
              <a:t> (which means “unique </a:t>
            </a:r>
            <a:r>
              <a:rPr lang="en-US" sz="1500" b="1" i="1" dirty="0" err="1" smtClean="0">
                <a:latin typeface="Times New Roman"/>
                <a:cs typeface="Times New Roman"/>
              </a:rPr>
              <a:t>Inka</a:t>
            </a:r>
            <a:r>
              <a:rPr lang="en-US" sz="1500" b="1" i="1" dirty="0" smtClean="0">
                <a:latin typeface="Times New Roman"/>
                <a:cs typeface="Times New Roman"/>
              </a:rPr>
              <a:t>” in Quechua) was a special individual who held claim to all </a:t>
            </a:r>
            <a:r>
              <a:rPr lang="en-US" sz="1500" b="1" i="1" dirty="0" err="1" smtClean="0">
                <a:latin typeface="Times New Roman"/>
                <a:cs typeface="Times New Roman"/>
              </a:rPr>
              <a:t>t’oqapu</a:t>
            </a:r>
            <a:r>
              <a:rPr lang="en-US" sz="1500" b="1" i="1" dirty="0" smtClean="0">
                <a:latin typeface="Times New Roman"/>
                <a:cs typeface="Times New Roman"/>
              </a:rPr>
              <a:t> and therefore all the peoples and places of his empire. It is a statement of absolute dominion over the land, its people, and its resources, manifested in an item that is typically Andean in its material and manufacture.</a:t>
            </a:r>
            <a:endParaRPr lang="en-US" sz="1500" b="1" i="1" dirty="0">
              <a:latin typeface="Times New Roman"/>
              <a:cs typeface="Times New Roman"/>
            </a:endParaRPr>
          </a:p>
        </p:txBody>
      </p:sp>
      <p:sp>
        <p:nvSpPr>
          <p:cNvPr id="5" name="TextBox 4"/>
          <p:cNvSpPr txBox="1"/>
          <p:nvPr/>
        </p:nvSpPr>
        <p:spPr>
          <a:xfrm>
            <a:off x="228600" y="381000"/>
            <a:ext cx="5867400" cy="498937"/>
          </a:xfrm>
          <a:prstGeom prst="rect">
            <a:avLst/>
          </a:prstGeom>
          <a:noFill/>
        </p:spPr>
        <p:txBody>
          <a:bodyPr wrap="square" rtlCol="0">
            <a:spAutoFit/>
          </a:bodyPr>
          <a:lstStyle/>
          <a:p>
            <a:r>
              <a:rPr lang="en-US" sz="2600" b="1" i="1" dirty="0" smtClean="0">
                <a:latin typeface="Times New Roman"/>
                <a:cs typeface="Times New Roman"/>
              </a:rPr>
              <a:t>The Manifest Power of this Tunic</a:t>
            </a:r>
            <a:endParaRPr lang="en-US" sz="2600" b="1" i="1" dirty="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_2012-08-14_3.jpg"/>
          <p:cNvPicPr>
            <a:picLocks noChangeAspect="1"/>
          </p:cNvPicPr>
          <p:nvPr/>
        </p:nvPicPr>
        <p:blipFill>
          <a:blip r:embed="rId2"/>
          <a:stretch>
            <a:fillRect/>
          </a:stretch>
        </p:blipFill>
        <p:spPr>
          <a:xfrm>
            <a:off x="4560641" y="914400"/>
            <a:ext cx="4354759" cy="4724400"/>
          </a:xfrm>
          <a:prstGeom prst="rect">
            <a:avLst/>
          </a:prstGeom>
        </p:spPr>
      </p:pic>
      <p:sp>
        <p:nvSpPr>
          <p:cNvPr id="5" name="TextBox 4"/>
          <p:cNvSpPr txBox="1"/>
          <p:nvPr/>
        </p:nvSpPr>
        <p:spPr>
          <a:xfrm>
            <a:off x="228599" y="457200"/>
            <a:ext cx="4332041" cy="6709530"/>
          </a:xfrm>
          <a:prstGeom prst="rect">
            <a:avLst/>
          </a:prstGeom>
          <a:noFill/>
        </p:spPr>
        <p:txBody>
          <a:bodyPr wrap="square" rtlCol="0">
            <a:spAutoFit/>
          </a:bodyPr>
          <a:lstStyle/>
          <a:p>
            <a:r>
              <a:rPr lang="en-US" sz="1800" b="1" i="1" dirty="0" smtClean="0">
                <a:latin typeface="Times New Roman"/>
                <a:cs typeface="Times New Roman"/>
              </a:rPr>
              <a:t>Capital City of Cuzco – </a:t>
            </a:r>
          </a:p>
          <a:p>
            <a:r>
              <a:rPr lang="en-US" sz="1800" b="1" i="1" dirty="0" smtClean="0">
                <a:latin typeface="Times New Roman"/>
                <a:cs typeface="Times New Roman"/>
              </a:rPr>
              <a:t>Center of the Inca World</a:t>
            </a:r>
          </a:p>
          <a:p>
            <a:endParaRPr lang="en-US" sz="1800" b="1" i="1" dirty="0" smtClean="0">
              <a:latin typeface="Times New Roman"/>
              <a:cs typeface="Times New Roman"/>
            </a:endParaRPr>
          </a:p>
          <a:p>
            <a:r>
              <a:rPr lang="en-US" sz="1800" b="1" i="1" dirty="0" smtClean="0">
                <a:latin typeface="Times New Roman"/>
                <a:cs typeface="Times New Roman"/>
              </a:rPr>
              <a:t>From the center of the city 4 main roads stretched to the 4 corners of the empire</a:t>
            </a:r>
          </a:p>
          <a:p>
            <a:endParaRPr lang="en-US" sz="1800" b="1" i="1" dirty="0" smtClean="0">
              <a:latin typeface="Times New Roman"/>
              <a:cs typeface="Times New Roman"/>
            </a:endParaRPr>
          </a:p>
          <a:p>
            <a:r>
              <a:rPr lang="en-US" sz="1800" b="1" i="1" dirty="0" smtClean="0">
                <a:latin typeface="Times New Roman"/>
                <a:cs typeface="Times New Roman"/>
              </a:rPr>
              <a:t>The empire was over 2400 miles long following the length of the Andes mountain range</a:t>
            </a:r>
          </a:p>
          <a:p>
            <a:endParaRPr lang="en-US" sz="1800" b="1" i="1" dirty="0" smtClean="0">
              <a:latin typeface="Times New Roman"/>
              <a:cs typeface="Times New Roman"/>
            </a:endParaRPr>
          </a:p>
          <a:p>
            <a:r>
              <a:rPr lang="en-US" sz="1800" b="1" i="1" dirty="0" smtClean="0">
                <a:latin typeface="Times New Roman"/>
                <a:cs typeface="Times New Roman"/>
              </a:rPr>
              <a:t>The supreme head of the state was the King.</a:t>
            </a:r>
          </a:p>
          <a:p>
            <a:endParaRPr lang="en-US" sz="1800" b="1" i="1" dirty="0" smtClean="0">
              <a:latin typeface="Times New Roman"/>
              <a:cs typeface="Times New Roman"/>
            </a:endParaRPr>
          </a:p>
          <a:p>
            <a:r>
              <a:rPr lang="en-US" sz="1800" b="1" i="1" dirty="0" smtClean="0">
                <a:latin typeface="Times New Roman"/>
                <a:cs typeface="Times New Roman"/>
              </a:rPr>
              <a:t>The king was considered a living God ruling by divine right</a:t>
            </a:r>
          </a:p>
          <a:p>
            <a:endParaRPr lang="en-US" sz="1800" b="1" i="1" dirty="0" smtClean="0">
              <a:latin typeface="Times New Roman"/>
              <a:cs typeface="Times New Roman"/>
            </a:endParaRPr>
          </a:p>
          <a:p>
            <a:r>
              <a:rPr lang="en-US" sz="1800" b="1" i="1" dirty="0" smtClean="0">
                <a:latin typeface="Times New Roman"/>
                <a:cs typeface="Times New Roman"/>
              </a:rPr>
              <a:t>The economy was based upon farming and herding. The empire taxed the labor of the people storing surpluses in warehouses called “</a:t>
            </a:r>
            <a:r>
              <a:rPr lang="en-US" sz="1800" b="1" i="1" dirty="0" err="1" smtClean="0">
                <a:latin typeface="Times New Roman"/>
                <a:cs typeface="Times New Roman"/>
              </a:rPr>
              <a:t>tambos</a:t>
            </a:r>
            <a:r>
              <a:rPr lang="en-US" sz="1800" b="1" i="1" dirty="0" smtClean="0">
                <a:latin typeface="Times New Roman"/>
                <a:cs typeface="Times New Roman"/>
              </a:rPr>
              <a:t>.”</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55321907.jpg"/>
          <p:cNvPicPr>
            <a:picLocks noChangeAspect="1"/>
          </p:cNvPicPr>
          <p:nvPr/>
        </p:nvPicPr>
        <p:blipFill>
          <a:blip r:embed="rId2"/>
          <a:stretch>
            <a:fillRect/>
          </a:stretch>
        </p:blipFill>
        <p:spPr>
          <a:xfrm>
            <a:off x="825500" y="38100"/>
            <a:ext cx="7632700" cy="68199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0"/>
        <p:cNvGrpSpPr/>
        <p:nvPr/>
      </p:nvGrpSpPr>
      <p:grpSpPr>
        <a:xfrm>
          <a:off x="0" y="0"/>
          <a:ext cx="0" cy="0"/>
          <a:chOff x="0" y="0"/>
          <a:chExt cx="0" cy="0"/>
        </a:xfrm>
      </p:grpSpPr>
      <p:pic>
        <p:nvPicPr>
          <p:cNvPr id="5" name="Picture 4" descr="c37837b2922414a249dfa5c1c81e697aaa8ef9ec.jpg"/>
          <p:cNvPicPr>
            <a:picLocks noChangeAspect="1"/>
          </p:cNvPicPr>
          <p:nvPr/>
        </p:nvPicPr>
        <p:blipFill>
          <a:blip r:embed="rId3"/>
          <a:stretch>
            <a:fillRect/>
          </a:stretch>
        </p:blipFill>
        <p:spPr>
          <a:xfrm>
            <a:off x="0" y="0"/>
            <a:ext cx="9144000" cy="6858000"/>
          </a:xfrm>
          <a:prstGeom prst="rect">
            <a:avLst/>
          </a:prstGeom>
        </p:spPr>
      </p:pic>
      <p:pic>
        <p:nvPicPr>
          <p:cNvPr id="72" name="Shape 72"/>
          <p:cNvPicPr preferRelativeResize="0"/>
          <p:nvPr/>
        </p:nvPicPr>
        <p:blipFill>
          <a:blip r:embed="rId4">
            <a:alphaModFix/>
          </a:blip>
          <a:stretch>
            <a:fillRect/>
          </a:stretch>
        </p:blipFill>
        <p:spPr>
          <a:xfrm>
            <a:off x="371475" y="76200"/>
            <a:ext cx="619125" cy="619125"/>
          </a:xfrm>
          <a:prstGeom prst="rect">
            <a:avLst/>
          </a:prstGeom>
          <a:noFill/>
          <a:ln>
            <a:noFill/>
          </a:ln>
        </p:spPr>
      </p:pic>
      <p:sp>
        <p:nvSpPr>
          <p:cNvPr id="73" name="Shape 73"/>
          <p:cNvSpPr txBox="1"/>
          <p:nvPr/>
        </p:nvSpPr>
        <p:spPr>
          <a:xfrm>
            <a:off x="1038600" y="-457200"/>
            <a:ext cx="6124200" cy="1600200"/>
          </a:xfrm>
          <a:prstGeom prst="rect">
            <a:avLst/>
          </a:prstGeom>
          <a:noFill/>
          <a:ln>
            <a:noFill/>
          </a:ln>
        </p:spPr>
        <p:txBody>
          <a:bodyPr lIns="91425" tIns="91425" rIns="91425" bIns="91425" anchor="ctr" anchorCtr="0">
            <a:noAutofit/>
          </a:bodyPr>
          <a:lstStyle/>
          <a:p>
            <a:pPr lvl="0" rtl="0">
              <a:spcBef>
                <a:spcPts val="0"/>
              </a:spcBef>
              <a:buNone/>
            </a:pPr>
            <a:r>
              <a:rPr lang="en-US" sz="1800" dirty="0" smtClean="0">
                <a:latin typeface="Quattrocento"/>
                <a:ea typeface="Quattrocento"/>
                <a:cs typeface="Quattrocento"/>
                <a:sym typeface="Quattrocento"/>
              </a:rPr>
              <a:t>161. </a:t>
            </a:r>
            <a:r>
              <a:rPr lang="en-US" sz="1800" b="1" dirty="0">
                <a:latin typeface="Quattrocento"/>
                <a:ea typeface="Quattrocento"/>
                <a:cs typeface="Quattrocento"/>
                <a:sym typeface="Quattrocento"/>
              </a:rPr>
              <a:t>Machu Picchu</a:t>
            </a:r>
          </a:p>
          <a:p>
            <a:pPr lvl="0" rtl="0">
              <a:spcBef>
                <a:spcPts val="0"/>
              </a:spcBef>
              <a:buNone/>
            </a:pPr>
            <a:r>
              <a:rPr lang="en-US" sz="1800" dirty="0">
                <a:latin typeface="Quattrocento"/>
                <a:ea typeface="Quattrocento"/>
                <a:cs typeface="Quattrocento"/>
                <a:sym typeface="Quattrocento"/>
              </a:rPr>
              <a:t>Central highlands </a:t>
            </a:r>
            <a:r>
              <a:rPr lang="en-US" sz="1800" dirty="0" smtClean="0">
                <a:latin typeface="Quattrocento"/>
                <a:ea typeface="Quattrocento"/>
                <a:cs typeface="Quattrocento"/>
                <a:sym typeface="Quattrocento"/>
              </a:rPr>
              <a:t>Peru, </a:t>
            </a:r>
            <a:r>
              <a:rPr lang="en-US" sz="1800" dirty="0" err="1" smtClean="0">
                <a:latin typeface="Quattrocento"/>
                <a:ea typeface="Quattrocento"/>
                <a:cs typeface="Quattrocento"/>
                <a:sym typeface="Quattrocento"/>
              </a:rPr>
              <a:t>Inka</a:t>
            </a:r>
            <a:r>
              <a:rPr lang="en-US" sz="1800" dirty="0" smtClean="0">
                <a:latin typeface="Quattrocento"/>
                <a:ea typeface="Quattrocento"/>
                <a:cs typeface="Quattrocento"/>
                <a:sym typeface="Quattrocento"/>
              </a:rPr>
              <a:t>, 1450 CE, Granite</a:t>
            </a:r>
            <a:endParaRPr lang="en-US" sz="1800" dirty="0">
              <a:latin typeface="Quattrocento"/>
              <a:ea typeface="Quattrocento"/>
              <a:cs typeface="Quattrocento"/>
              <a:sym typeface="Quattrocento"/>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
        <p:cNvGrpSpPr/>
        <p:nvPr/>
      </p:nvGrpSpPr>
      <p:grpSpPr>
        <a:xfrm>
          <a:off x="0" y="0"/>
          <a:ext cx="0" cy="0"/>
          <a:chOff x="0" y="0"/>
          <a:chExt cx="0" cy="0"/>
        </a:xfrm>
      </p:grpSpPr>
      <p:sp>
        <p:nvSpPr>
          <p:cNvPr id="3" name="TextBox 2"/>
          <p:cNvSpPr txBox="1"/>
          <p:nvPr/>
        </p:nvSpPr>
        <p:spPr>
          <a:xfrm>
            <a:off x="457200" y="838200"/>
            <a:ext cx="4038600" cy="6432529"/>
          </a:xfrm>
          <a:prstGeom prst="rect">
            <a:avLst/>
          </a:prstGeom>
          <a:noFill/>
        </p:spPr>
        <p:txBody>
          <a:bodyPr wrap="square" rtlCol="0">
            <a:spAutoFit/>
          </a:bodyPr>
          <a:lstStyle/>
          <a:p>
            <a:r>
              <a:rPr lang="en-US" sz="2000" b="1" i="1" dirty="0" smtClean="0">
                <a:latin typeface="Times New Roman"/>
                <a:cs typeface="Times New Roman"/>
              </a:rPr>
              <a:t>One of the new 7 wonders of the world (2007)</a:t>
            </a:r>
          </a:p>
          <a:p>
            <a:endParaRPr lang="en-US" sz="2000" b="1" i="1" dirty="0" smtClean="0">
              <a:latin typeface="Times New Roman"/>
              <a:cs typeface="Times New Roman"/>
            </a:endParaRPr>
          </a:p>
          <a:p>
            <a:r>
              <a:rPr lang="en-US" sz="2000" b="1" i="1" dirty="0" smtClean="0">
                <a:latin typeface="Times New Roman"/>
                <a:cs typeface="Times New Roman"/>
              </a:rPr>
              <a:t>7970 ft about sea level</a:t>
            </a:r>
          </a:p>
          <a:p>
            <a:endParaRPr lang="en-US" sz="2000" b="1" i="1" dirty="0" smtClean="0">
              <a:latin typeface="Times New Roman"/>
              <a:cs typeface="Times New Roman"/>
            </a:endParaRPr>
          </a:p>
          <a:p>
            <a:r>
              <a:rPr lang="en-US" sz="2000" b="1" i="1" dirty="0" smtClean="0">
                <a:latin typeface="Times New Roman"/>
                <a:cs typeface="Times New Roman"/>
              </a:rPr>
              <a:t>Constructed around 1450 CE</a:t>
            </a:r>
          </a:p>
          <a:p>
            <a:endParaRPr lang="en-US" sz="2000" b="1" i="1" dirty="0" smtClean="0">
              <a:latin typeface="Times New Roman"/>
              <a:cs typeface="Times New Roman"/>
            </a:endParaRPr>
          </a:p>
          <a:p>
            <a:r>
              <a:rPr lang="en-US" sz="2000" b="1" i="1" dirty="0" smtClean="0">
                <a:latin typeface="Times New Roman"/>
                <a:cs typeface="Times New Roman"/>
              </a:rPr>
              <a:t>Nestled in a tropical mountain range</a:t>
            </a:r>
          </a:p>
          <a:p>
            <a:endParaRPr lang="en-US" sz="2000" b="1" i="1" dirty="0" smtClean="0">
              <a:latin typeface="Times New Roman"/>
              <a:cs typeface="Times New Roman"/>
            </a:endParaRPr>
          </a:p>
          <a:p>
            <a:r>
              <a:rPr lang="en-US" sz="2000" b="1" i="1" dirty="0" smtClean="0">
                <a:latin typeface="Times New Roman"/>
                <a:cs typeface="Times New Roman"/>
              </a:rPr>
              <a:t>600 terraces, 200 structures</a:t>
            </a:r>
          </a:p>
          <a:p>
            <a:endParaRPr lang="en-US" sz="2000" b="1" i="1" dirty="0" smtClean="0">
              <a:latin typeface="Times New Roman"/>
              <a:cs typeface="Times New Roman"/>
            </a:endParaRPr>
          </a:p>
          <a:p>
            <a:r>
              <a:rPr lang="en-US" sz="2000" b="1" i="1" dirty="0" smtClean="0">
                <a:latin typeface="Times New Roman"/>
                <a:cs typeface="Times New Roman"/>
              </a:rPr>
              <a:t>Discovered by Hiram Bingham in 1911</a:t>
            </a:r>
          </a:p>
          <a:p>
            <a:endParaRPr lang="en-US" sz="2000" b="1" i="1" dirty="0" smtClean="0">
              <a:latin typeface="Times New Roman"/>
              <a:cs typeface="Times New Roman"/>
            </a:endParaRPr>
          </a:p>
          <a:p>
            <a:r>
              <a:rPr lang="en-US" sz="2000" b="1" i="1" dirty="0" smtClean="0">
                <a:latin typeface="Times New Roman"/>
                <a:cs typeface="Times New Roman"/>
              </a:rPr>
              <a:t>Most famous attraction in Peru</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4" name="Picture 3" descr="7c8a2c2b4453be10bb7dc3d060191719142125d5.jpg"/>
          <p:cNvPicPr>
            <a:picLocks noChangeAspect="1"/>
          </p:cNvPicPr>
          <p:nvPr/>
        </p:nvPicPr>
        <p:blipFill>
          <a:blip r:embed="rId3"/>
          <a:stretch>
            <a:fillRect/>
          </a:stretch>
        </p:blipFill>
        <p:spPr>
          <a:xfrm>
            <a:off x="4724400" y="381000"/>
            <a:ext cx="3992563" cy="5988845"/>
          </a:xfrm>
          <a:prstGeom prst="rect">
            <a:avLst/>
          </a:prstGeom>
        </p:spPr>
      </p:pic>
    </p:spTree>
  </p:cSld>
  <p:clrMapOvr>
    <a:masterClrMapping/>
  </p:clrMapOvr>
  <p:transition spd="slow">
    <p:cut/>
  </p:transition>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TotalTime>
  <Words>1859</Words>
  <PresentationFormat>On-screen Show (4:3)</PresentationFormat>
  <Paragraphs>199</Paragraphs>
  <Slides>52</Slides>
  <Notes>19</Notes>
  <HiddenSlides>0</HiddenSlides>
  <MMClips>0</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52</vt:i4>
      </vt:variant>
    </vt:vector>
  </HeadingPairs>
  <TitlesOfParts>
    <vt:vector size="54" baseType="lpstr">
      <vt:lpstr>Quattrocento</vt:lpstr>
      <vt:lpstr>Blue Segoe 4-3 template-template_April-17-2007</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Rock Frampton</cp:lastModifiedBy>
  <cp:revision>11</cp:revision>
  <dcterms:created xsi:type="dcterms:W3CDTF">2018-12-06T05:26:08Z</dcterms:created>
  <dcterms:modified xsi:type="dcterms:W3CDTF">2018-12-06T12:42:00Z</dcterms:modified>
</cp:coreProperties>
</file>