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Default Extension="fntdata" ContentType="application/x-fontdata"/>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0" r:id="rId1"/>
  </p:sldMasterIdLst>
  <p:notesMasterIdLst>
    <p:notesMasterId r:id="rId57"/>
  </p:notesMasterIdLst>
  <p:sldIdLst>
    <p:sldId id="276" r:id="rId2"/>
    <p:sldId id="257" r:id="rId3"/>
    <p:sldId id="258" r:id="rId4"/>
    <p:sldId id="259" r:id="rId5"/>
    <p:sldId id="260" r:id="rId6"/>
    <p:sldId id="261" r:id="rId7"/>
    <p:sldId id="262" r:id="rId8"/>
    <p:sldId id="263" r:id="rId9"/>
    <p:sldId id="277" r:id="rId10"/>
    <p:sldId id="279" r:id="rId11"/>
    <p:sldId id="278" r:id="rId12"/>
    <p:sldId id="280" r:id="rId13"/>
    <p:sldId id="281" r:id="rId14"/>
    <p:sldId id="282" r:id="rId15"/>
    <p:sldId id="283" r:id="rId16"/>
    <p:sldId id="284" r:id="rId17"/>
    <p:sldId id="285" r:id="rId18"/>
    <p:sldId id="264" r:id="rId19"/>
    <p:sldId id="313" r:id="rId20"/>
    <p:sldId id="265" r:id="rId21"/>
    <p:sldId id="266" r:id="rId22"/>
    <p:sldId id="314" r:id="rId23"/>
    <p:sldId id="287" r:id="rId24"/>
    <p:sldId id="288" r:id="rId25"/>
    <p:sldId id="286" r:id="rId26"/>
    <p:sldId id="289" r:id="rId27"/>
    <p:sldId id="290" r:id="rId28"/>
    <p:sldId id="292" r:id="rId29"/>
    <p:sldId id="291" r:id="rId30"/>
    <p:sldId id="268" r:id="rId31"/>
    <p:sldId id="315" r:id="rId32"/>
    <p:sldId id="269" r:id="rId33"/>
    <p:sldId id="293" r:id="rId34"/>
    <p:sldId id="295" r:id="rId35"/>
    <p:sldId id="298" r:id="rId36"/>
    <p:sldId id="294" r:id="rId37"/>
    <p:sldId id="297" r:id="rId38"/>
    <p:sldId id="296" r:id="rId39"/>
    <p:sldId id="270" r:id="rId40"/>
    <p:sldId id="271" r:id="rId41"/>
    <p:sldId id="299" r:id="rId42"/>
    <p:sldId id="301" r:id="rId43"/>
    <p:sldId id="300" r:id="rId44"/>
    <p:sldId id="302" r:id="rId45"/>
    <p:sldId id="303" r:id="rId46"/>
    <p:sldId id="305" r:id="rId47"/>
    <p:sldId id="304" r:id="rId48"/>
    <p:sldId id="306" r:id="rId49"/>
    <p:sldId id="307" r:id="rId50"/>
    <p:sldId id="308" r:id="rId51"/>
    <p:sldId id="309" r:id="rId52"/>
    <p:sldId id="310" r:id="rId53"/>
    <p:sldId id="311" r:id="rId54"/>
    <p:sldId id="312" r:id="rId55"/>
    <p:sldId id="274" r:id="rId56"/>
  </p:sldIdLst>
  <p:sldSz cx="9144000" cy="6858000" type="screen4x3"/>
  <p:notesSz cx="6858000" cy="9144000"/>
  <p:embeddedFontLst>
    <p:embeddedFont>
      <p:font typeface="Quattrocento"/>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EAF1C8D3-8E29-4A6B-BA23-EC165807199A}">
  <a:tblStyle styleId="{EAF1C8D3-8E29-4A6B-BA23-EC165807199A}"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font" Target="fonts/font1.fntdata"/><Relationship Id="rId59" Type="http://schemas.openxmlformats.org/officeDocument/2006/relationships/font" Target="fonts/font2.fntdata"/><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200" b="0" i="0" u="none" strike="noStrike" cap="none">
                <a:solidFill>
                  <a:schemeClr val="dk1"/>
                </a:solidFill>
                <a:latin typeface="Calibri"/>
                <a:ea typeface="Calibri"/>
                <a:cs typeface="Calibri"/>
                <a:sym typeface="Calibri"/>
              </a:defRPr>
            </a:lvl2pPr>
            <a:lvl3pPr marL="914400" marR="0" lvl="2" indent="0" algn="l" rtl="0">
              <a:spcBef>
                <a:spcPts val="0"/>
              </a:spcBef>
              <a:defRPr sz="1200" b="0" i="0" u="none" strike="noStrike" cap="none">
                <a:solidFill>
                  <a:schemeClr val="dk1"/>
                </a:solidFill>
                <a:latin typeface="Calibri"/>
                <a:ea typeface="Calibri"/>
                <a:cs typeface="Calibri"/>
                <a:sym typeface="Calibri"/>
              </a:defRPr>
            </a:lvl3pPr>
            <a:lvl4pPr marL="1371600" marR="0" lvl="3" indent="0" algn="l" rtl="0">
              <a:spcBef>
                <a:spcPts val="0"/>
              </a:spcBef>
              <a:defRPr sz="1200" b="0" i="0" u="none" strike="noStrike" cap="none">
                <a:solidFill>
                  <a:schemeClr val="dk1"/>
                </a:solidFill>
                <a:latin typeface="Calibri"/>
                <a:ea typeface="Calibri"/>
                <a:cs typeface="Calibri"/>
                <a:sym typeface="Calibri"/>
              </a:defRPr>
            </a:lvl4pPr>
            <a:lvl5pPr marL="1828800" marR="0" lvl="4" indent="0" algn="l" rtl="0">
              <a:spcBef>
                <a:spcPts val="0"/>
              </a:spcBef>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3" name="Shape 6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44" name="Shape 14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0" name="Shape 15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0" name="Shape 15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58" name="Shape 15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4" name="Shape 16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6" name="Shape 18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0" name="Shape 7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7" name="Shape 7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 name="Shape 8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1" name="Shape 9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8" name="Shape 9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14" name="Shape 11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0" name="Shape 12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730250" y="1905000"/>
            <a:ext cx="7681913" cy="1523495"/>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4" name="Shape 14"/>
          <p:cNvSpPr txBox="1">
            <a:spLocks noGrp="1"/>
          </p:cNvSpPr>
          <p:nvPr>
            <p:ph type="subTitle" idx="1"/>
          </p:nvPr>
        </p:nvSpPr>
        <p:spPr>
          <a:xfrm>
            <a:off x="730249" y="4344987"/>
            <a:ext cx="7681913"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Title and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1" name="Shape 41"/>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lvl="0" rtl="0">
              <a:spcBef>
                <a:spcPts val="0"/>
              </a:spcBef>
              <a:buClr>
                <a:schemeClr val="lt1"/>
              </a:buClr>
              <a:buFont typeface="Noto Symbol"/>
              <a:buChar char="●"/>
              <a:defRPr/>
            </a:lvl1pPr>
            <a:lvl2pPr lvl="1" rtl="0">
              <a:spcBef>
                <a:spcPts val="0"/>
              </a:spcBef>
              <a:buClr>
                <a:schemeClr val="lt1"/>
              </a:buClr>
              <a:buFont typeface="Noto Symbol"/>
              <a:buChar char="●"/>
              <a:defRPr/>
            </a:lvl2pPr>
            <a:lvl3pPr lvl="2" rtl="0">
              <a:spcBef>
                <a:spcPts val="0"/>
              </a:spcBef>
              <a:buClr>
                <a:schemeClr val="lt1"/>
              </a:buClr>
              <a:buFont typeface="Noto Symbol"/>
              <a:buChar char="●"/>
              <a:defRPr/>
            </a:lvl3pPr>
            <a:lvl4pPr lvl="3" rtl="0">
              <a:spcBef>
                <a:spcPts val="0"/>
              </a:spcBef>
              <a:buClr>
                <a:schemeClr val="lt1"/>
              </a:buClr>
              <a:buFont typeface="Noto Symbol"/>
              <a:buChar char="●"/>
              <a:defRPr/>
            </a:lvl4pPr>
            <a:lvl5pPr lvl="4" rtl="0">
              <a:spcBef>
                <a:spcPts val="0"/>
              </a:spcBef>
              <a:buClr>
                <a:schemeClr val="lt1"/>
              </a:buClr>
              <a:buFont typeface="Noto Symbol"/>
              <a:buChar char="●"/>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_Title and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lvl="0" rtl="0">
              <a:spcBef>
                <a:spcPts val="0"/>
              </a:spcBef>
              <a:buClr>
                <a:schemeClr val="lt1"/>
              </a:buClr>
              <a:buFont typeface="Noto Symbol"/>
              <a:buChar char="●"/>
              <a:defRPr/>
            </a:lvl1pPr>
            <a:lvl2pPr lvl="1" rtl="0">
              <a:spcBef>
                <a:spcPts val="0"/>
              </a:spcBef>
              <a:buClr>
                <a:schemeClr val="lt1"/>
              </a:buClr>
              <a:buFont typeface="Noto Symbol"/>
              <a:buChar char="●"/>
              <a:defRPr/>
            </a:lvl2pPr>
            <a:lvl3pPr lvl="2" rtl="0">
              <a:spcBef>
                <a:spcPts val="0"/>
              </a:spcBef>
              <a:buClr>
                <a:schemeClr val="lt1"/>
              </a:buClr>
              <a:buFont typeface="Noto Symbol"/>
              <a:buChar char="●"/>
              <a:defRPr/>
            </a:lvl3pPr>
            <a:lvl4pPr lvl="3" rtl="0">
              <a:spcBef>
                <a:spcPts val="0"/>
              </a:spcBef>
              <a:buClr>
                <a:schemeClr val="lt1"/>
              </a:buClr>
              <a:buFont typeface="Noto Symbol"/>
              <a:buChar char="●"/>
              <a:defRPr/>
            </a:lvl4pPr>
            <a:lvl5pPr lvl="4" rtl="0">
              <a:spcBef>
                <a:spcPts val="0"/>
              </a:spcBef>
              <a:buClr>
                <a:schemeClr val="lt1"/>
              </a:buClr>
              <a:buFont typeface="Noto Symbol"/>
              <a:buChar char="●"/>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0" y="6238875"/>
            <a:ext cx="9144001" cy="619125"/>
          </a:xfrm>
          <a:prstGeom prst="rect">
            <a:avLst/>
          </a:prstGeom>
          <a:solidFill>
            <a:srgbClr val="FFFF99"/>
          </a:solidFill>
          <a:ln>
            <a:noFill/>
          </a:ln>
        </p:spPr>
        <p:txBody>
          <a:bodyPr lIns="91425" tIns="91425" rIns="91425" bIns="91425" anchor="b" anchorCtr="0"/>
          <a:lstStyle>
            <a:lvl1pPr lvl="0" algn="r" rtl="0">
              <a:spcBef>
                <a:spcPts val="0"/>
              </a:spcBef>
              <a:buClr>
                <a:srgbClr val="000000"/>
              </a:buClr>
              <a:buFont typeface="Arial"/>
              <a:buNone/>
              <a:defRPr>
                <a:solidFill>
                  <a:srgbClr val="000000"/>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Demo, Video etc. &quot;special&quot; slides">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48" name="Shape 48"/>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lvl="0" indent="0" algn="l" rtl="0">
              <a:spcBef>
                <a:spcPts val="0"/>
              </a:spcBef>
              <a:buClr>
                <a:srgbClr val="FFE9D4"/>
              </a:buClr>
              <a:buFont typeface="Arial"/>
              <a:buNone/>
              <a:defRPr sz="10000" b="1" i="1" u="none" strike="noStrike" cap="none">
                <a:solidFill>
                  <a:srgbClr val="FFE9D4"/>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7" name="Shape 17"/>
          <p:cNvSpPr txBox="1">
            <a:spLocks noGrp="1"/>
          </p:cNvSpPr>
          <p:nvPr>
            <p:ph type="body" idx="1"/>
          </p:nvPr>
        </p:nvSpPr>
        <p:spPr>
          <a:xfrm>
            <a:off x="381000" y="1411551"/>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Demo, Video etc. &quot;special&quot; slides">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2" name="Shape 22"/>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lvl="0" indent="0" algn="l" rtl="0">
              <a:spcBef>
                <a:spcPts val="0"/>
              </a:spcBef>
              <a:buClr>
                <a:srgbClr val="FFE9D4"/>
              </a:buClr>
              <a:buFont typeface="Arial"/>
              <a:buNone/>
              <a:defRPr sz="10000" b="1" i="1" u="none" strike="noStrike" cap="none">
                <a:solidFill>
                  <a:srgbClr val="FFE9D4"/>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body" idx="1"/>
          </p:nvPr>
        </p:nvSpPr>
        <p:spPr>
          <a:xfrm>
            <a:off x="381000" y="1412875"/>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 name="Shape 29"/>
          <p:cNvSpPr txBox="1">
            <a:spLocks noGrp="1"/>
          </p:cNvSpPr>
          <p:nvPr>
            <p:ph type="body" idx="1"/>
          </p:nvPr>
        </p:nvSpPr>
        <p:spPr>
          <a:xfrm>
            <a:off x="381000" y="1411553"/>
            <a:ext cx="4114800" cy="2129813"/>
          </a:xfrm>
          <a:prstGeom prst="rect">
            <a:avLst/>
          </a:prstGeom>
          <a:noFill/>
          <a:ln>
            <a:noFill/>
          </a:ln>
        </p:spPr>
        <p:txBody>
          <a:bodyPr lIns="91425" tIns="91425" rIns="91425" bIns="91425" anchor="t" anchorCtr="0"/>
          <a:lstStyle>
            <a:lvl1pPr marL="339976" lvl="0" indent="-339976" rtl="0">
              <a:lnSpc>
                <a:spcPct val="90000"/>
              </a:lnSpc>
              <a:spcBef>
                <a:spcPts val="0"/>
              </a:spcBef>
              <a:defRPr sz="2800"/>
            </a:lvl1pPr>
            <a:lvl2pPr marL="673338" lvl="1" indent="-330438" rtl="0">
              <a:lnSpc>
                <a:spcPct val="90000"/>
              </a:lnSpc>
              <a:spcBef>
                <a:spcPts val="0"/>
              </a:spcBef>
              <a:defRPr sz="2400"/>
            </a:lvl2pPr>
            <a:lvl3pPr marL="953785" lvl="2" indent="-293385" rtl="0">
              <a:lnSpc>
                <a:spcPct val="90000"/>
              </a:lnSpc>
              <a:spcBef>
                <a:spcPts val="0"/>
              </a:spcBef>
              <a:defRPr sz="2000"/>
            </a:lvl3pPr>
            <a:lvl4pPr marL="1227618" lvl="3" indent="-275118" rtl="0">
              <a:lnSpc>
                <a:spcPct val="90000"/>
              </a:lnSpc>
              <a:spcBef>
                <a:spcPts val="0"/>
              </a:spcBef>
              <a:defRPr sz="1800"/>
            </a:lvl4pPr>
            <a:lvl5pPr marL="1516002" lvl="4" indent="-284102" rtl="0">
              <a:lnSpc>
                <a:spcPct val="90000"/>
              </a:lnSpc>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30" name="Shape 30"/>
          <p:cNvSpPr txBox="1">
            <a:spLocks noGrp="1"/>
          </p:cNvSpPr>
          <p:nvPr>
            <p:ph type="body" idx="2"/>
          </p:nvPr>
        </p:nvSpPr>
        <p:spPr>
          <a:xfrm>
            <a:off x="4648200" y="1411553"/>
            <a:ext cx="4114800" cy="2129813"/>
          </a:xfrm>
          <a:prstGeom prst="rect">
            <a:avLst/>
          </a:prstGeom>
          <a:noFill/>
          <a:ln>
            <a:noFill/>
          </a:ln>
        </p:spPr>
        <p:txBody>
          <a:bodyPr lIns="91425" tIns="91425" rIns="91425" bIns="91425" anchor="t" anchorCtr="0"/>
          <a:lstStyle>
            <a:lvl1pPr marL="347914" lvl="0" indent="-347914" rtl="0">
              <a:lnSpc>
                <a:spcPct val="90000"/>
              </a:lnSpc>
              <a:spcBef>
                <a:spcPts val="0"/>
              </a:spcBef>
              <a:defRPr sz="2800"/>
            </a:lvl1pPr>
            <a:lvl2pPr marL="673338" lvl="1" indent="-343138" rtl="0">
              <a:lnSpc>
                <a:spcPct val="90000"/>
              </a:lnSpc>
              <a:spcBef>
                <a:spcPts val="0"/>
              </a:spcBef>
              <a:defRPr sz="2400"/>
            </a:lvl2pPr>
            <a:lvl3pPr marL="961722" lvl="2" indent="-314022" rtl="0">
              <a:lnSpc>
                <a:spcPct val="90000"/>
              </a:lnSpc>
              <a:spcBef>
                <a:spcPts val="0"/>
              </a:spcBef>
              <a:defRPr sz="2000"/>
            </a:lvl3pPr>
            <a:lvl4pPr marL="1227618" lvl="3" indent="-275118" rtl="0">
              <a:lnSpc>
                <a:spcPct val="90000"/>
              </a:lnSpc>
              <a:spcBef>
                <a:spcPts val="0"/>
              </a:spcBef>
              <a:defRPr sz="1800"/>
            </a:lvl4pPr>
            <a:lvl5pPr marL="1516002" lvl="4" indent="-284102" rtl="0">
              <a:lnSpc>
                <a:spcPct val="90000"/>
              </a:lnSpc>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1"/>
          </p:nvPr>
        </p:nvSpPr>
        <p:spPr>
          <a:xfrm>
            <a:off x="381000" y="1411553"/>
            <a:ext cx="4114800" cy="692497"/>
          </a:xfrm>
          <a:prstGeom prst="rect">
            <a:avLst/>
          </a:prstGeom>
          <a:noFill/>
          <a:ln>
            <a:noFill/>
          </a:ln>
        </p:spPr>
        <p:txBody>
          <a:bodyPr lIns="91425" tIns="91425" rIns="91425" bIns="91425" anchor="b" anchorCtr="0"/>
          <a:lstStyle>
            <a:lvl1pPr marL="0" lvl="0" indent="0" rtl="0">
              <a:lnSpc>
                <a:spcPct val="90000"/>
              </a:lnSpc>
              <a:spcBef>
                <a:spcPts val="0"/>
              </a:spcBef>
              <a:buFont typeface="Calibri"/>
              <a:buNone/>
              <a:defRPr sz="2500" b="1"/>
            </a:lvl1pPr>
            <a:lvl2pPr marL="457181" lvl="1" indent="-12681" rtl="0">
              <a:spcBef>
                <a:spcPts val="0"/>
              </a:spcBef>
              <a:buFont typeface="Calibri"/>
              <a:buNone/>
              <a:defRPr sz="2000" b="1"/>
            </a:lvl2pPr>
            <a:lvl3pPr marL="914363" lvl="2" indent="-12662" rtl="0">
              <a:spcBef>
                <a:spcPts val="0"/>
              </a:spcBef>
              <a:buFont typeface="Calibri"/>
              <a:buNone/>
              <a:defRPr sz="1800" b="1"/>
            </a:lvl3pPr>
            <a:lvl4pPr marL="1371545" lvl="3" indent="-12644" rtl="0">
              <a:spcBef>
                <a:spcPts val="0"/>
              </a:spcBef>
              <a:buFont typeface="Calibri"/>
              <a:buNone/>
              <a:defRPr sz="1600" b="1"/>
            </a:lvl4pPr>
            <a:lvl5pPr marL="1828727" lvl="4" indent="-12626" rtl="0">
              <a:spcBef>
                <a:spcPts val="0"/>
              </a:spcBef>
              <a:buFont typeface="Calibri"/>
              <a:buNone/>
              <a:defRPr sz="1600" b="1"/>
            </a:lvl5pPr>
            <a:lvl6pPr marL="2285909" lvl="5" indent="-12608" rtl="0">
              <a:spcBef>
                <a:spcPts val="0"/>
              </a:spcBef>
              <a:buFont typeface="Calibri"/>
              <a:buNone/>
              <a:defRPr sz="1600" b="1"/>
            </a:lvl6pPr>
            <a:lvl7pPr marL="2743090" lvl="6" indent="-12589" rtl="0">
              <a:spcBef>
                <a:spcPts val="0"/>
              </a:spcBef>
              <a:buFont typeface="Calibri"/>
              <a:buNone/>
              <a:defRPr sz="1600" b="1"/>
            </a:lvl7pPr>
            <a:lvl8pPr marL="3200272" lvl="7" indent="-12571" rtl="0">
              <a:spcBef>
                <a:spcPts val="0"/>
              </a:spcBef>
              <a:buFont typeface="Calibri"/>
              <a:buNone/>
              <a:defRPr sz="1600" b="1"/>
            </a:lvl8pPr>
            <a:lvl9pPr marL="3657454" lvl="8" indent="-12553" rtl="0">
              <a:spcBef>
                <a:spcPts val="0"/>
              </a:spcBef>
              <a:buFont typeface="Calibri"/>
              <a:buNone/>
              <a:defRPr sz="1600" b="1"/>
            </a:lvl9pPr>
          </a:lstStyle>
          <a:p>
            <a:endParaRPr/>
          </a:p>
        </p:txBody>
      </p:sp>
      <p:sp>
        <p:nvSpPr>
          <p:cNvPr id="34" name="Shape 34"/>
          <p:cNvSpPr txBox="1">
            <a:spLocks noGrp="1"/>
          </p:cNvSpPr>
          <p:nvPr>
            <p:ph type="body" idx="2"/>
          </p:nvPr>
        </p:nvSpPr>
        <p:spPr>
          <a:xfrm>
            <a:off x="380998" y="2174875"/>
            <a:ext cx="4114800" cy="1537344"/>
          </a:xfrm>
          <a:prstGeom prst="rect">
            <a:avLst/>
          </a:prstGeom>
          <a:noFill/>
          <a:ln>
            <a:noFill/>
          </a:ln>
        </p:spPr>
        <p:txBody>
          <a:bodyPr lIns="91425" tIns="91425" rIns="91425" bIns="91425" anchor="t" anchorCtr="0"/>
          <a:lstStyle>
            <a:lvl1pPr marL="281770" lvl="0" indent="-281770" rtl="0">
              <a:spcBef>
                <a:spcPts val="0"/>
              </a:spcBef>
              <a:defRPr sz="2300"/>
            </a:lvl1pPr>
            <a:lvl2pPr marL="562218" lvl="1" indent="-270118" rtl="0">
              <a:spcBef>
                <a:spcPts val="0"/>
              </a:spcBef>
              <a:defRPr sz="2000"/>
            </a:lvl2pPr>
            <a:lvl3pPr marL="813562" lvl="2" indent="-254761" rtl="0">
              <a:spcBef>
                <a:spcPts val="0"/>
              </a:spcBef>
              <a:defRPr sz="1800"/>
            </a:lvl3pPr>
            <a:lvl4pPr marL="1050354" lvl="3" indent="-237554" rtl="0">
              <a:spcBef>
                <a:spcPts val="0"/>
              </a:spcBef>
              <a:defRPr sz="1700"/>
            </a:lvl4pPr>
            <a:lvl5pPr marL="1279210" lvl="4" indent="-212410" rtl="0">
              <a:spcBef>
                <a:spcPts val="0"/>
              </a:spcBef>
              <a:defRPr sz="17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35" name="Shape 35"/>
          <p:cNvSpPr txBox="1">
            <a:spLocks noGrp="1"/>
          </p:cNvSpPr>
          <p:nvPr>
            <p:ph type="body" idx="3"/>
          </p:nvPr>
        </p:nvSpPr>
        <p:spPr>
          <a:xfrm>
            <a:off x="4645980" y="1411553"/>
            <a:ext cx="4117019" cy="692497"/>
          </a:xfrm>
          <a:prstGeom prst="rect">
            <a:avLst/>
          </a:prstGeom>
          <a:noFill/>
          <a:ln>
            <a:noFill/>
          </a:ln>
        </p:spPr>
        <p:txBody>
          <a:bodyPr lIns="91425" tIns="91425" rIns="91425" bIns="91425" anchor="b" anchorCtr="0"/>
          <a:lstStyle>
            <a:lvl1pPr marL="0" lvl="0" indent="0" rtl="0">
              <a:lnSpc>
                <a:spcPct val="90000"/>
              </a:lnSpc>
              <a:spcBef>
                <a:spcPts val="0"/>
              </a:spcBef>
              <a:buFont typeface="Calibri"/>
              <a:buNone/>
              <a:defRPr sz="2500" b="1"/>
            </a:lvl1pPr>
            <a:lvl2pPr marL="457181" lvl="1" indent="-12681" rtl="0">
              <a:spcBef>
                <a:spcPts val="0"/>
              </a:spcBef>
              <a:buFont typeface="Calibri"/>
              <a:buNone/>
              <a:defRPr sz="2000" b="1"/>
            </a:lvl2pPr>
            <a:lvl3pPr marL="914363" lvl="2" indent="-12662" rtl="0">
              <a:spcBef>
                <a:spcPts val="0"/>
              </a:spcBef>
              <a:buFont typeface="Calibri"/>
              <a:buNone/>
              <a:defRPr sz="1800" b="1"/>
            </a:lvl3pPr>
            <a:lvl4pPr marL="1371545" lvl="3" indent="-12644" rtl="0">
              <a:spcBef>
                <a:spcPts val="0"/>
              </a:spcBef>
              <a:buFont typeface="Calibri"/>
              <a:buNone/>
              <a:defRPr sz="1600" b="1"/>
            </a:lvl4pPr>
            <a:lvl5pPr marL="1828727" lvl="4" indent="-12626" rtl="0">
              <a:spcBef>
                <a:spcPts val="0"/>
              </a:spcBef>
              <a:buFont typeface="Calibri"/>
              <a:buNone/>
              <a:defRPr sz="1600" b="1"/>
            </a:lvl5pPr>
            <a:lvl6pPr marL="2285909" lvl="5" indent="-12608" rtl="0">
              <a:spcBef>
                <a:spcPts val="0"/>
              </a:spcBef>
              <a:buFont typeface="Calibri"/>
              <a:buNone/>
              <a:defRPr sz="1600" b="1"/>
            </a:lvl6pPr>
            <a:lvl7pPr marL="2743090" lvl="6" indent="-12589" rtl="0">
              <a:spcBef>
                <a:spcPts val="0"/>
              </a:spcBef>
              <a:buFont typeface="Calibri"/>
              <a:buNone/>
              <a:defRPr sz="1600" b="1"/>
            </a:lvl7pPr>
            <a:lvl8pPr marL="3200272" lvl="7" indent="-12571" rtl="0">
              <a:spcBef>
                <a:spcPts val="0"/>
              </a:spcBef>
              <a:buFont typeface="Calibri"/>
              <a:buNone/>
              <a:defRPr sz="1600" b="1"/>
            </a:lvl8pPr>
            <a:lvl9pPr marL="3657454" lvl="8" indent="-12553" rtl="0">
              <a:spcBef>
                <a:spcPts val="0"/>
              </a:spcBef>
              <a:buFont typeface="Calibri"/>
              <a:buNone/>
              <a:defRPr sz="1600" b="1"/>
            </a:lvl9pPr>
          </a:lstStyle>
          <a:p>
            <a:endParaRPr/>
          </a:p>
        </p:txBody>
      </p:sp>
      <p:sp>
        <p:nvSpPr>
          <p:cNvPr id="36" name="Shape 36"/>
          <p:cNvSpPr txBox="1">
            <a:spLocks noGrp="1"/>
          </p:cNvSpPr>
          <p:nvPr>
            <p:ph type="body" idx="4"/>
          </p:nvPr>
        </p:nvSpPr>
        <p:spPr>
          <a:xfrm>
            <a:off x="4645026" y="2174875"/>
            <a:ext cx="4117974" cy="1537344"/>
          </a:xfrm>
          <a:prstGeom prst="rect">
            <a:avLst/>
          </a:prstGeom>
          <a:noFill/>
          <a:ln>
            <a:noFill/>
          </a:ln>
        </p:spPr>
        <p:txBody>
          <a:bodyPr lIns="91425" tIns="91425" rIns="91425" bIns="91425" anchor="t" anchorCtr="0"/>
          <a:lstStyle>
            <a:lvl1pPr marL="296321" lvl="0" indent="-296321" rtl="0">
              <a:spcBef>
                <a:spcPts val="0"/>
              </a:spcBef>
              <a:defRPr sz="2300"/>
            </a:lvl1pPr>
            <a:lvl2pPr marL="570155" lvl="1" indent="-278055" rtl="0">
              <a:spcBef>
                <a:spcPts val="0"/>
              </a:spcBef>
              <a:defRPr sz="2000"/>
            </a:lvl2pPr>
            <a:lvl3pPr marL="821499" lvl="2" indent="-249998" rtl="0">
              <a:spcBef>
                <a:spcPts val="0"/>
              </a:spcBef>
              <a:defRPr sz="1800"/>
            </a:lvl3pPr>
            <a:lvl4pPr marL="1050354" lvl="3" indent="-237554" rtl="0">
              <a:spcBef>
                <a:spcPts val="0"/>
              </a:spcBef>
              <a:defRPr sz="1700"/>
            </a:lvl4pPr>
            <a:lvl5pPr marL="1279210" lvl="4" indent="-225110" rtl="0">
              <a:spcBef>
                <a:spcPts val="0"/>
              </a:spcBef>
              <a:defRPr sz="17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WALKIN - Prints in GRAYSCALE">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4">
            <a:alphaModFix amt="25000"/>
          </a:blip>
          <a:srcRect/>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381000" y="1412875"/>
            <a:ext cx="8381999" cy="2135968"/>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jpeg"/><Relationship Id="rId3"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jpeg"/><Relationship Id="rId3"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381000"/>
            <a:ext cx="8991600" cy="2210861"/>
          </a:xfrm>
        </p:spPr>
        <p:txBody>
          <a:bodyPr/>
          <a:lstStyle/>
          <a:p>
            <a:pPr>
              <a:buClr>
                <a:schemeClr val="tx1"/>
              </a:buClr>
            </a:pPr>
            <a:r>
              <a:rPr lang="en-US" sz="2800" i="1" dirty="0" smtClean="0">
                <a:solidFill>
                  <a:srgbClr val="044F61"/>
                </a:solidFill>
                <a:latin typeface="Times New Roman"/>
                <a:cs typeface="Times New Roman"/>
              </a:rPr>
              <a:t>Bandolier Bags are based on bags carried by European soldiers armed with rifles, who used the bags to store ammunition cartridges.</a:t>
            </a:r>
            <a:endParaRPr lang="en-US" sz="2500" i="1" dirty="0">
              <a:solidFill>
                <a:srgbClr val="044F61"/>
              </a:solidFill>
              <a:latin typeface="Times New Roman"/>
              <a:cs typeface="Times New Roman"/>
            </a:endParaRPr>
          </a:p>
        </p:txBody>
      </p:sp>
      <p:pic>
        <p:nvPicPr>
          <p:cNvPr id="4" name="Picture 3" descr="imgrc0064113291.jpg"/>
          <p:cNvPicPr>
            <a:picLocks noChangeAspect="1"/>
          </p:cNvPicPr>
          <p:nvPr/>
        </p:nvPicPr>
        <p:blipFill>
          <a:blip r:embed="rId2"/>
          <a:stretch>
            <a:fillRect/>
          </a:stretch>
        </p:blipFill>
        <p:spPr>
          <a:xfrm>
            <a:off x="4648200" y="1989138"/>
            <a:ext cx="4064000" cy="4064000"/>
          </a:xfrm>
          <a:prstGeom prst="rect">
            <a:avLst/>
          </a:prstGeom>
        </p:spPr>
      </p:pic>
      <p:pic>
        <p:nvPicPr>
          <p:cNvPr id="5" name="Shape 108"/>
          <p:cNvPicPr preferRelativeResize="0"/>
          <p:nvPr/>
        </p:nvPicPr>
        <p:blipFill>
          <a:blip r:embed="rId3">
            <a:alphaModFix/>
          </a:blip>
          <a:stretch>
            <a:fillRect/>
          </a:stretch>
        </p:blipFill>
        <p:spPr>
          <a:xfrm>
            <a:off x="990600" y="1908478"/>
            <a:ext cx="2627539" cy="44161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381000"/>
            <a:ext cx="8991600" cy="2210861"/>
          </a:xfrm>
        </p:spPr>
        <p:txBody>
          <a:bodyPr/>
          <a:lstStyle/>
          <a:p>
            <a:pPr>
              <a:buClr>
                <a:schemeClr val="tx1"/>
              </a:buClr>
            </a:pPr>
            <a:r>
              <a:rPr lang="en-US" sz="2500" dirty="0" err="1" smtClean="0">
                <a:solidFill>
                  <a:srgbClr val="044F61"/>
                </a:solidFill>
                <a:latin typeface="Times New Roman"/>
                <a:cs typeface="Times New Roman"/>
              </a:rPr>
              <a:t>Ojibwe</a:t>
            </a:r>
            <a:r>
              <a:rPr lang="en-US" sz="2500" dirty="0" smtClean="0">
                <a:solidFill>
                  <a:srgbClr val="044F61"/>
                </a:solidFill>
                <a:latin typeface="Times New Roman"/>
                <a:cs typeface="Times New Roman"/>
              </a:rPr>
              <a:t> language they are called </a:t>
            </a:r>
            <a:r>
              <a:rPr lang="en-US" sz="2500" i="1" dirty="0" err="1" smtClean="0">
                <a:solidFill>
                  <a:srgbClr val="044F61"/>
                </a:solidFill>
                <a:latin typeface="Times New Roman"/>
                <a:cs typeface="Times New Roman"/>
              </a:rPr>
              <a:t>Aazhooningwa'on</a:t>
            </a:r>
            <a:r>
              <a:rPr lang="en-US" sz="2500" dirty="0" smtClean="0">
                <a:solidFill>
                  <a:srgbClr val="044F61"/>
                </a:solidFill>
                <a:latin typeface="Times New Roman"/>
                <a:cs typeface="Times New Roman"/>
              </a:rPr>
              <a:t>, or </a:t>
            </a:r>
          </a:p>
          <a:p>
            <a:pPr>
              <a:buClr>
                <a:schemeClr val="tx1"/>
              </a:buClr>
            </a:pPr>
            <a:r>
              <a:rPr lang="en-US" sz="2500" dirty="0" smtClean="0">
                <a:solidFill>
                  <a:srgbClr val="044F61"/>
                </a:solidFill>
                <a:latin typeface="Times New Roman"/>
                <a:cs typeface="Times New Roman"/>
              </a:rPr>
              <a:t>“worn across the shoulder”</a:t>
            </a:r>
          </a:p>
          <a:p>
            <a:pPr>
              <a:buClr>
                <a:schemeClr val="tx1"/>
              </a:buClr>
              <a:buNone/>
            </a:pPr>
            <a:endParaRPr lang="en-US" sz="2500" dirty="0" smtClean="0">
              <a:solidFill>
                <a:srgbClr val="044F61"/>
              </a:solidFill>
              <a:latin typeface="Times New Roman"/>
              <a:cs typeface="Times New Roman"/>
            </a:endParaRPr>
          </a:p>
          <a:p>
            <a:pPr>
              <a:buClr>
                <a:schemeClr val="tx1"/>
              </a:buClr>
            </a:pPr>
            <a:r>
              <a:rPr lang="en-US" sz="2500" i="1" dirty="0" smtClean="0">
                <a:solidFill>
                  <a:srgbClr val="044F61"/>
                </a:solidFill>
                <a:latin typeface="Times New Roman"/>
                <a:cs typeface="Times New Roman"/>
              </a:rPr>
              <a:t>Made by different tribes across the Great Lakes and Prairie regions. Differences in appearance &amp; style are  the result of personal preference and contact with Europeans and </a:t>
            </a:r>
          </a:p>
          <a:p>
            <a:pPr>
              <a:buClr>
                <a:schemeClr val="tx1"/>
              </a:buClr>
              <a:buNone/>
            </a:pPr>
            <a:r>
              <a:rPr lang="en-US" sz="2500" i="1" dirty="0" smtClean="0">
                <a:solidFill>
                  <a:srgbClr val="044F61"/>
                </a:solidFill>
                <a:latin typeface="Times New Roman"/>
                <a:cs typeface="Times New Roman"/>
              </a:rPr>
              <a:t> Euro-Americans, goods acquired in trade, and travel.</a:t>
            </a:r>
          </a:p>
          <a:p>
            <a:pPr>
              <a:buClr>
                <a:schemeClr val="tx1"/>
              </a:buClr>
              <a:buNone/>
            </a:pPr>
            <a:endParaRPr lang="en-US" sz="2500" i="1" dirty="0" smtClean="0">
              <a:solidFill>
                <a:srgbClr val="044F61"/>
              </a:solidFill>
              <a:latin typeface="Times New Roman"/>
              <a:cs typeface="Times New Roman"/>
            </a:endParaRPr>
          </a:p>
          <a:p>
            <a:pPr>
              <a:buClr>
                <a:schemeClr val="tx1"/>
              </a:buClr>
              <a:buNone/>
            </a:pPr>
            <a:r>
              <a:rPr lang="en-US" sz="2500" i="1" dirty="0" smtClean="0">
                <a:solidFill>
                  <a:srgbClr val="044F61"/>
                </a:solidFill>
                <a:latin typeface="Times New Roman"/>
                <a:cs typeface="Times New Roman"/>
              </a:rPr>
              <a:t>While men most commonly wore these bags, women created them</a:t>
            </a:r>
          </a:p>
          <a:p>
            <a:pPr>
              <a:buClr>
                <a:schemeClr val="tx1"/>
              </a:buClr>
              <a:buNone/>
            </a:pPr>
            <a:endParaRPr lang="en-US" sz="2500" i="1" dirty="0" smtClean="0">
              <a:solidFill>
                <a:srgbClr val="044F61"/>
              </a:solidFill>
              <a:latin typeface="Times New Roman"/>
              <a:cs typeface="Times New Roman"/>
            </a:endParaRPr>
          </a:p>
          <a:p>
            <a:pPr>
              <a:buClr>
                <a:schemeClr val="tx1"/>
              </a:buClr>
              <a:buNone/>
            </a:pPr>
            <a:r>
              <a:rPr lang="en-US" sz="2500" i="1" dirty="0" smtClean="0">
                <a:solidFill>
                  <a:srgbClr val="044F61"/>
                </a:solidFill>
                <a:latin typeface="Times New Roman"/>
                <a:cs typeface="Times New Roman"/>
              </a:rPr>
              <a:t>Beads and other materials were embroidered on the trade cloth and hide. The tiny glass beads, called seed beads, were acquired from European traders along with silk ribbons, and these were prized for their brilliant colors</a:t>
            </a:r>
          </a:p>
          <a:p>
            <a:pPr>
              <a:buClr>
                <a:schemeClr val="tx1"/>
              </a:buClr>
              <a:buNone/>
            </a:pPr>
            <a:endParaRPr lang="en-US" sz="2500" i="1" dirty="0" smtClean="0">
              <a:solidFill>
                <a:srgbClr val="044F61"/>
              </a:solidFill>
              <a:latin typeface="Times New Roman"/>
              <a:cs typeface="Times New Roman"/>
            </a:endParaRPr>
          </a:p>
          <a:p>
            <a:pPr>
              <a:buClr>
                <a:schemeClr val="tx1"/>
              </a:buClr>
              <a:buNone/>
            </a:pPr>
            <a:endParaRPr lang="en-US" sz="2500" i="1" dirty="0" smtClean="0">
              <a:solidFill>
                <a:srgbClr val="044F61"/>
              </a:solidFill>
              <a:latin typeface="Times New Roman"/>
              <a:cs typeface="Times New Roman"/>
            </a:endParaRPr>
          </a:p>
          <a:p>
            <a:pPr>
              <a:buClr>
                <a:schemeClr val="tx1"/>
              </a:buClr>
            </a:pPr>
            <a:endParaRPr lang="en-US" sz="2500" dirty="0">
              <a:solidFill>
                <a:srgbClr val="044F61"/>
              </a:solidFill>
              <a:latin typeface="Times New Roman"/>
              <a:cs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e4b068e0a7cef2d274de469a0f3d19cfadc1524d.jpg"/>
          <p:cNvPicPr>
            <a:picLocks noChangeAspect="1"/>
          </p:cNvPicPr>
          <p:nvPr/>
        </p:nvPicPr>
        <p:blipFill>
          <a:blip r:embed="rId2"/>
          <a:stretch>
            <a:fillRect/>
          </a:stretch>
        </p:blipFill>
        <p:spPr>
          <a:xfrm>
            <a:off x="0" y="-1066800"/>
            <a:ext cx="9144000" cy="831092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2132539"/>
            <a:ext cx="8381999" cy="2210861"/>
          </a:xfrm>
        </p:spPr>
        <p:txBody>
          <a:bodyPr/>
          <a:lstStyle/>
          <a:p>
            <a:r>
              <a:rPr lang="en-US" sz="3700" i="1" dirty="0" smtClean="0">
                <a:solidFill>
                  <a:srgbClr val="044F61"/>
                </a:solidFill>
                <a:latin typeface="Times New Roman"/>
                <a:cs typeface="Times New Roman"/>
              </a:rPr>
              <a:t>The designs on the bag are abstracted and symmetrical. White beads act as contour lines to help make the designs more visible to the naked eye</a:t>
            </a:r>
            <a:endParaRPr lang="en-US" sz="3700" i="1" dirty="0">
              <a:solidFill>
                <a:srgbClr val="044F61"/>
              </a:solidFill>
              <a:latin typeface="Times New Roman"/>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be6c87bd077e54de0ede7af348995739aebb32c3.jpg"/>
          <p:cNvPicPr>
            <a:picLocks noChangeAspect="1"/>
          </p:cNvPicPr>
          <p:nvPr/>
        </p:nvPicPr>
        <p:blipFill>
          <a:blip r:embed="rId2"/>
          <a:stretch>
            <a:fillRect/>
          </a:stretch>
        </p:blipFill>
        <p:spPr>
          <a:xfrm>
            <a:off x="-1143000" y="0"/>
            <a:ext cx="11477625"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pot_stitched_bandolier_bag_detail_Langlade_County_Historical_Society-e1361399957880.jpg"/>
          <p:cNvPicPr>
            <a:picLocks noChangeAspect="1"/>
          </p:cNvPicPr>
          <p:nvPr/>
        </p:nvPicPr>
        <p:blipFill>
          <a:blip r:embed="rId2"/>
          <a:stretch>
            <a:fillRect/>
          </a:stretch>
        </p:blipFill>
        <p:spPr>
          <a:xfrm>
            <a:off x="-152400" y="0"/>
            <a:ext cx="9296400" cy="802887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Two_men_and_son_in_dance_dress_1922-1024x649.jpg"/>
          <p:cNvPicPr>
            <a:picLocks noChangeAspect="1"/>
          </p:cNvPicPr>
          <p:nvPr/>
        </p:nvPicPr>
        <p:blipFill>
          <a:blip r:embed="rId2"/>
          <a:stretch>
            <a:fillRect/>
          </a:stretch>
        </p:blipFill>
        <p:spPr>
          <a:xfrm>
            <a:off x="-756138" y="0"/>
            <a:ext cx="10814538"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8-RG2064-1-2.jpg"/>
          <p:cNvPicPr>
            <a:picLocks noChangeAspect="1"/>
          </p:cNvPicPr>
          <p:nvPr/>
        </p:nvPicPr>
        <p:blipFill>
          <a:blip r:embed="rId2"/>
          <a:stretch>
            <a:fillRect/>
          </a:stretch>
        </p:blipFill>
        <p:spPr>
          <a:xfrm>
            <a:off x="50800" y="0"/>
            <a:ext cx="90932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5"/>
        <p:cNvGrpSpPr/>
        <p:nvPr/>
      </p:nvGrpSpPr>
      <p:grpSpPr>
        <a:xfrm>
          <a:off x="0" y="0"/>
          <a:ext cx="0" cy="0"/>
          <a:chOff x="0" y="0"/>
          <a:chExt cx="0" cy="0"/>
        </a:xfrm>
      </p:grpSpPr>
      <p:graphicFrame>
        <p:nvGraphicFramePr>
          <p:cNvPr id="116" name="Shape 116"/>
          <p:cNvGraphicFramePr/>
          <p:nvPr/>
        </p:nvGraphicFramePr>
        <p:xfrm>
          <a:off x="48100" y="34100"/>
          <a:ext cx="9096200" cy="6776975"/>
        </p:xfrm>
        <a:graphic>
          <a:graphicData uri="http://schemas.openxmlformats.org/drawingml/2006/table">
            <a:tbl>
              <a:tblPr>
                <a:noFill/>
                <a:tableStyleId>{EAF1C8D3-8E29-4A6B-BA23-EC165807199A}</a:tableStyleId>
              </a:tblPr>
              <a:tblGrid>
                <a:gridCol w="2274050"/>
                <a:gridCol w="2274050"/>
                <a:gridCol w="2274050"/>
                <a:gridCol w="2274050"/>
              </a:tblGrid>
              <a:tr h="462675">
                <a:tc>
                  <a:txBody>
                    <a:bodyPr/>
                    <a:lstStyle/>
                    <a:p>
                      <a:pPr lvl="0" rtl="0">
                        <a:spcBef>
                          <a:spcPts val="0"/>
                        </a:spcBef>
                        <a:buNone/>
                      </a:pPr>
                      <a:r>
                        <a:rPr lang="en-US"/>
                        <a:t>Form</a:t>
                      </a:r>
                    </a:p>
                  </a:txBody>
                  <a:tcPr marL="91425" marR="91425" marT="91425" marB="91425"/>
                </a:tc>
                <a:tc>
                  <a:txBody>
                    <a:bodyPr/>
                    <a:lstStyle/>
                    <a:p>
                      <a:pPr lvl="0" rtl="0">
                        <a:spcBef>
                          <a:spcPts val="0"/>
                        </a:spcBef>
                        <a:buNone/>
                      </a:pPr>
                      <a:r>
                        <a:rPr lang="en-US"/>
                        <a:t>Function</a:t>
                      </a:r>
                    </a:p>
                  </a:txBody>
                  <a:tcPr marL="91425" marR="91425" marT="91425" marB="91425"/>
                </a:tc>
                <a:tc>
                  <a:txBody>
                    <a:bodyPr/>
                    <a:lstStyle/>
                    <a:p>
                      <a:pPr lvl="0" rtl="0">
                        <a:spcBef>
                          <a:spcPts val="0"/>
                        </a:spcBef>
                        <a:buNone/>
                      </a:pPr>
                      <a:r>
                        <a:rPr lang="en-US"/>
                        <a:t>Content</a:t>
                      </a:r>
                    </a:p>
                  </a:txBody>
                  <a:tcPr marL="91425" marR="91425" marT="91425" marB="91425"/>
                </a:tc>
                <a:tc>
                  <a:txBody>
                    <a:bodyPr/>
                    <a:lstStyle/>
                    <a:p>
                      <a:pPr lvl="0" rtl="0">
                        <a:spcBef>
                          <a:spcPts val="0"/>
                        </a:spcBef>
                        <a:buNone/>
                      </a:pPr>
                      <a:r>
                        <a:rPr lang="en-US"/>
                        <a:t>Context</a:t>
                      </a:r>
                    </a:p>
                  </a:txBody>
                  <a:tcPr marL="91425" marR="91425" marT="91425" marB="91425"/>
                </a:tc>
              </a:tr>
              <a:tr h="1578575">
                <a:tc>
                  <a:txBody>
                    <a:bodyPr/>
                    <a:lstStyle/>
                    <a:p>
                      <a:pPr lvl="0" rtl="0">
                        <a:spcBef>
                          <a:spcPts val="0"/>
                        </a:spcBef>
                        <a:buNone/>
                      </a:pPr>
                      <a:r>
                        <a:rPr lang="en-US"/>
                        <a:t>bright colors, geometric designs</a:t>
                      </a:r>
                    </a:p>
                  </a:txBody>
                  <a:tcPr marL="91425" marR="91425" marT="91425" marB="91425"/>
                </a:tc>
                <a:tc>
                  <a:txBody>
                    <a:bodyPr/>
                    <a:lstStyle/>
                    <a:p>
                      <a:pPr lvl="0">
                        <a:spcBef>
                          <a:spcPts val="0"/>
                        </a:spcBef>
                        <a:buNone/>
                      </a:pPr>
                      <a:r>
                        <a:rPr lang="en-US"/>
                        <a:t>made for</a:t>
                      </a:r>
                      <a:r>
                        <a:rPr lang="en-US" smtClean="0"/>
                        <a:t> men</a:t>
                      </a:r>
                      <a:r>
                        <a:rPr lang="en-US"/>
                        <a:t>, as they were objects of prestige</a:t>
                      </a:r>
                    </a:p>
                  </a:txBody>
                  <a:tcPr marL="91425" marR="91425" marT="91425" marB="91425"/>
                </a:tc>
                <a:tc>
                  <a:txBody>
                    <a:bodyPr/>
                    <a:lstStyle/>
                    <a:p>
                      <a:pPr lvl="0">
                        <a:spcBef>
                          <a:spcPts val="0"/>
                        </a:spcBef>
                        <a:buNone/>
                      </a:pPr>
                      <a:r>
                        <a:rPr lang="en-US"/>
                        <a:t>has a large heavily beaded pouch with a slit on top.</a:t>
                      </a:r>
                    </a:p>
                  </a:txBody>
                  <a:tcPr marL="91425" marR="91425" marT="91425" marB="91425"/>
                </a:tc>
                <a:tc>
                  <a:txBody>
                    <a:bodyPr/>
                    <a:lstStyle/>
                    <a:p>
                      <a:pPr lvl="0" rtl="0">
                        <a:spcBef>
                          <a:spcPts val="0"/>
                        </a:spcBef>
                        <a:buNone/>
                      </a:pPr>
                      <a:r>
                        <a:rPr lang="en-US"/>
                        <a:t>bag held at hip level; strap across the chest; made of leather, cotton or wool</a:t>
                      </a:r>
                    </a:p>
                  </a:txBody>
                  <a:tcPr marL="91425" marR="91425" marT="91425" marB="91425"/>
                </a:tc>
              </a:tr>
              <a:tr h="1578575">
                <a:tc>
                  <a:txBody>
                    <a:bodyPr/>
                    <a:lstStyle/>
                    <a:p>
                      <a:pPr lvl="0" rtl="0">
                        <a:spcBef>
                          <a:spcPts val="0"/>
                        </a:spcBef>
                        <a:buNone/>
                      </a:pPr>
                      <a:endParaRPr/>
                    </a:p>
                  </a:txBody>
                  <a:tcPr marL="91425" marR="91425" marT="91425" marB="91425"/>
                </a:tc>
                <a:tc>
                  <a:txBody>
                    <a:bodyPr/>
                    <a:lstStyle/>
                    <a:p>
                      <a:pPr lvl="0">
                        <a:spcBef>
                          <a:spcPts val="0"/>
                        </a:spcBef>
                        <a:buNone/>
                      </a:pPr>
                      <a:r>
                        <a:rPr lang="en-US"/>
                        <a:t>functional as a bag, but also beautiful</a:t>
                      </a: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r>
                        <a:rPr lang="en-US"/>
                        <a:t>bead work not in in the Americas before European contact</a:t>
                      </a:r>
                    </a:p>
                  </a:txBody>
                  <a:tcPr marL="91425" marR="91425" marT="91425" marB="91425"/>
                </a:tc>
              </a:tr>
              <a:tr h="1578575">
                <a:tc>
                  <a:txBody>
                    <a:bodyPr/>
                    <a:lstStyle/>
                    <a:p>
                      <a:pPr lvl="0" rt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r>
                        <a:rPr lang="en-US"/>
                        <a:t>beads imported from Europe</a:t>
                      </a:r>
                    </a:p>
                  </a:txBody>
                  <a:tcPr marL="91425" marR="91425" marT="91425" marB="91425"/>
                </a:tc>
              </a:tr>
              <a:tr h="1578575">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dirty="0"/>
                    </a:p>
                  </a:txBody>
                  <a:tcPr marL="91425" marR="91425" marT="91425" marB="91425"/>
                </a:tc>
              </a:tr>
            </a:tbl>
          </a:graphicData>
        </a:graphic>
      </p:graphicFrame>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a:stretch>
            <a:fillRect/>
          </a:stretch>
        </p:blipFill>
        <p:spPr>
          <a:xfrm>
            <a:off x="25400" y="0"/>
            <a:ext cx="91186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730250" y="1371600"/>
            <a:ext cx="7681800" cy="1523399"/>
          </a:xfrm>
          <a:prstGeom prst="rect">
            <a:avLst/>
          </a:prstGeom>
        </p:spPr>
        <p:txBody>
          <a:bodyPr lIns="91425" tIns="91425" rIns="91425" bIns="91425" anchor="t" anchorCtr="0">
            <a:noAutofit/>
          </a:bodyPr>
          <a:lstStyle/>
          <a:p>
            <a:pPr lvl="0">
              <a:spcBef>
                <a:spcPts val="0"/>
              </a:spcBef>
              <a:buNone/>
            </a:pPr>
            <a:r>
              <a:rPr lang="en-US" b="1" i="1" dirty="0" smtClean="0">
                <a:solidFill>
                  <a:schemeClr val="bg2">
                    <a:lumMod val="75000"/>
                  </a:schemeClr>
                </a:solidFill>
                <a:latin typeface="Times New Roman"/>
                <a:cs typeface="Times New Roman"/>
              </a:rPr>
              <a:t>Essential </a:t>
            </a:r>
            <a:r>
              <a:rPr lang="en-US" b="1" i="1" dirty="0">
                <a:solidFill>
                  <a:schemeClr val="bg2">
                    <a:lumMod val="75000"/>
                  </a:schemeClr>
                </a:solidFill>
                <a:latin typeface="Times New Roman"/>
                <a:cs typeface="Times New Roman"/>
              </a:rPr>
              <a:t>question</a:t>
            </a:r>
          </a:p>
        </p:txBody>
      </p:sp>
      <p:sp>
        <p:nvSpPr>
          <p:cNvPr id="66" name="Shape 66"/>
          <p:cNvSpPr txBox="1">
            <a:spLocks noGrp="1"/>
          </p:cNvSpPr>
          <p:nvPr>
            <p:ph type="subTitle" idx="1"/>
          </p:nvPr>
        </p:nvSpPr>
        <p:spPr>
          <a:xfrm>
            <a:off x="730250" y="2362200"/>
            <a:ext cx="7681800" cy="461699"/>
          </a:xfrm>
          <a:prstGeom prst="rect">
            <a:avLst/>
          </a:prstGeom>
        </p:spPr>
        <p:txBody>
          <a:bodyPr lIns="91425" tIns="91425" rIns="91425" bIns="91425" anchor="t" anchorCtr="0">
            <a:noAutofit/>
          </a:bodyPr>
          <a:lstStyle/>
          <a:p>
            <a:pPr lvl="0">
              <a:spcBef>
                <a:spcPts val="0"/>
              </a:spcBef>
              <a:buNone/>
            </a:pPr>
            <a:r>
              <a:rPr lang="en-US" i="1" dirty="0">
                <a:solidFill>
                  <a:srgbClr val="044F61"/>
                </a:solidFill>
                <a:latin typeface="Times New Roman"/>
                <a:cs typeface="Times New Roman"/>
              </a:rPr>
              <a:t>How/why do indigenous Americans use the natural environment to create works of art?</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1"/>
        <p:cNvGrpSpPr/>
        <p:nvPr/>
      </p:nvGrpSpPr>
      <p:grpSpPr>
        <a:xfrm>
          <a:off x="0" y="0"/>
          <a:ext cx="0" cy="0"/>
          <a:chOff x="0" y="0"/>
          <a:chExt cx="0" cy="0"/>
        </a:xfrm>
      </p:grpSpPr>
      <p:pic>
        <p:nvPicPr>
          <p:cNvPr id="122" name="Shape 122"/>
          <p:cNvPicPr preferRelativeResize="0"/>
          <p:nvPr/>
        </p:nvPicPr>
        <p:blipFill>
          <a:blip r:embed="rId3">
            <a:alphaModFix/>
          </a:blip>
          <a:stretch>
            <a:fillRect/>
          </a:stretch>
        </p:blipFill>
        <p:spPr>
          <a:xfrm>
            <a:off x="0" y="-22224"/>
            <a:ext cx="9524999" cy="7413624"/>
          </a:xfrm>
          <a:prstGeom prst="rect">
            <a:avLst/>
          </a:prstGeom>
          <a:noFill/>
          <a:ln>
            <a:noFill/>
          </a:ln>
        </p:spPr>
      </p:pic>
      <p:pic>
        <p:nvPicPr>
          <p:cNvPr id="123" name="Shape 123"/>
          <p:cNvPicPr preferRelativeResize="0"/>
          <p:nvPr/>
        </p:nvPicPr>
        <p:blipFill>
          <a:blip r:embed="rId4">
            <a:alphaModFix/>
          </a:blip>
          <a:stretch>
            <a:fillRect/>
          </a:stretch>
        </p:blipFill>
        <p:spPr>
          <a:xfrm>
            <a:off x="152400" y="152400"/>
            <a:ext cx="619125" cy="619125"/>
          </a:xfrm>
          <a:prstGeom prst="rect">
            <a:avLst/>
          </a:prstGeom>
          <a:noFill/>
          <a:ln>
            <a:noFill/>
          </a:ln>
        </p:spPr>
      </p:pic>
      <p:sp>
        <p:nvSpPr>
          <p:cNvPr id="124" name="Shape 124"/>
          <p:cNvSpPr txBox="1"/>
          <p:nvPr/>
        </p:nvSpPr>
        <p:spPr>
          <a:xfrm>
            <a:off x="858524" y="152400"/>
            <a:ext cx="3789675" cy="1563600"/>
          </a:xfrm>
          <a:prstGeom prst="rect">
            <a:avLst/>
          </a:prstGeom>
          <a:noFill/>
          <a:ln>
            <a:noFill/>
          </a:ln>
        </p:spPr>
        <p:txBody>
          <a:bodyPr lIns="91425" tIns="91425" rIns="91425" bIns="91425" anchor="ctr" anchorCtr="0">
            <a:noAutofit/>
          </a:bodyPr>
          <a:lstStyle/>
          <a:p>
            <a:pPr lvl="0" rtl="0">
              <a:spcBef>
                <a:spcPts val="0"/>
              </a:spcBef>
              <a:buNone/>
            </a:pPr>
            <a:r>
              <a:rPr lang="en-US" sz="1800" i="1" dirty="0">
                <a:solidFill>
                  <a:schemeClr val="bg1"/>
                </a:solidFill>
                <a:latin typeface="Times New Roman"/>
                <a:ea typeface="Quattrocento"/>
                <a:cs typeface="Times New Roman"/>
                <a:sym typeface="Quattrocento"/>
              </a:rPr>
              <a:t>164. </a:t>
            </a:r>
            <a:r>
              <a:rPr lang="en-US" sz="1800" b="1" i="1" dirty="0">
                <a:solidFill>
                  <a:schemeClr val="bg1"/>
                </a:solidFill>
                <a:latin typeface="Times New Roman"/>
                <a:ea typeface="Quattrocento"/>
                <a:cs typeface="Times New Roman"/>
                <a:sym typeface="Quattrocento"/>
              </a:rPr>
              <a:t>Transformation Mask</a:t>
            </a:r>
          </a:p>
          <a:p>
            <a:pPr lvl="0" rtl="0">
              <a:spcBef>
                <a:spcPts val="0"/>
              </a:spcBef>
              <a:buNone/>
            </a:pPr>
            <a:r>
              <a:rPr lang="en-US" sz="1800" i="1" dirty="0" err="1">
                <a:solidFill>
                  <a:schemeClr val="bg1"/>
                </a:solidFill>
                <a:latin typeface="Times New Roman"/>
                <a:ea typeface="Quattrocento"/>
                <a:cs typeface="Times New Roman"/>
                <a:sym typeface="Quattrocento"/>
              </a:rPr>
              <a:t>Kwakwaka’wakw</a:t>
            </a:r>
            <a:endParaRPr lang="en-US" sz="1800" i="1" dirty="0">
              <a:solidFill>
                <a:schemeClr val="bg1"/>
              </a:solidFill>
              <a:latin typeface="Times New Roman"/>
              <a:ea typeface="Quattrocento"/>
              <a:cs typeface="Times New Roman"/>
              <a:sym typeface="Quattrocento"/>
            </a:endParaRPr>
          </a:p>
          <a:p>
            <a:pPr lvl="0" rtl="0">
              <a:spcBef>
                <a:spcPts val="0"/>
              </a:spcBef>
              <a:buNone/>
            </a:pPr>
            <a:r>
              <a:rPr lang="en-US" sz="1800" i="1" dirty="0">
                <a:solidFill>
                  <a:schemeClr val="bg1"/>
                </a:solidFill>
                <a:latin typeface="Times New Roman"/>
                <a:ea typeface="Quattrocento"/>
                <a:cs typeface="Times New Roman"/>
                <a:sym typeface="Quattrocento"/>
              </a:rPr>
              <a:t>NW coast of Canada</a:t>
            </a:r>
          </a:p>
          <a:p>
            <a:pPr lvl="0" rtl="0">
              <a:spcBef>
                <a:spcPts val="0"/>
              </a:spcBef>
              <a:buNone/>
            </a:pPr>
            <a:r>
              <a:rPr lang="en-US" sz="1800" i="1" dirty="0">
                <a:solidFill>
                  <a:schemeClr val="bg1"/>
                </a:solidFill>
                <a:latin typeface="Times New Roman"/>
                <a:ea typeface="Quattrocento"/>
                <a:cs typeface="Times New Roman"/>
                <a:sym typeface="Quattrocento"/>
              </a:rPr>
              <a:t>1890</a:t>
            </a:r>
          </a:p>
          <a:p>
            <a:pPr lvl="0" rtl="0">
              <a:spcBef>
                <a:spcPts val="0"/>
              </a:spcBef>
              <a:buNone/>
            </a:pPr>
            <a:r>
              <a:rPr lang="en-US" sz="1800" i="1" dirty="0">
                <a:solidFill>
                  <a:schemeClr val="bg1"/>
                </a:solidFill>
                <a:latin typeface="Times New Roman"/>
                <a:ea typeface="Quattrocento"/>
                <a:cs typeface="Times New Roman"/>
                <a:sym typeface="Quattrocento"/>
              </a:rPr>
              <a:t>Wood</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9"/>
        <p:cNvGrpSpPr/>
        <p:nvPr/>
      </p:nvGrpSpPr>
      <p:grpSpPr>
        <a:xfrm>
          <a:off x="0" y="0"/>
          <a:ext cx="0" cy="0"/>
          <a:chOff x="0" y="0"/>
          <a:chExt cx="0" cy="0"/>
        </a:xfrm>
      </p:grpSpPr>
      <p:pic>
        <p:nvPicPr>
          <p:cNvPr id="5" name="Picture 4" descr="76c5c4d9c668e92d7777d622fa6fe7f219c11a13.jpg"/>
          <p:cNvPicPr>
            <a:picLocks noChangeAspect="1"/>
          </p:cNvPicPr>
          <p:nvPr/>
        </p:nvPicPr>
        <p:blipFill>
          <a:blip r:embed="rId3"/>
          <a:stretch>
            <a:fillRect/>
          </a:stretch>
        </p:blipFill>
        <p:spPr>
          <a:xfrm>
            <a:off x="-152400" y="1143000"/>
            <a:ext cx="9372600" cy="5715000"/>
          </a:xfrm>
          <a:prstGeom prst="rect">
            <a:avLst/>
          </a:prstGeom>
        </p:spPr>
      </p:pic>
      <p:pic>
        <p:nvPicPr>
          <p:cNvPr id="6" name="Shape 123"/>
          <p:cNvPicPr preferRelativeResize="0"/>
          <p:nvPr/>
        </p:nvPicPr>
        <p:blipFill>
          <a:blip r:embed="rId4">
            <a:alphaModFix/>
          </a:blip>
          <a:stretch>
            <a:fillRect/>
          </a:stretch>
        </p:blipFill>
        <p:spPr>
          <a:xfrm>
            <a:off x="152400" y="152400"/>
            <a:ext cx="619125" cy="619125"/>
          </a:xfrm>
          <a:prstGeom prst="rect">
            <a:avLst/>
          </a:prstGeom>
          <a:noFill/>
          <a:ln>
            <a:noFill/>
          </a:ln>
        </p:spPr>
      </p:pic>
      <p:sp>
        <p:nvSpPr>
          <p:cNvPr id="7" name="Shape 124"/>
          <p:cNvSpPr txBox="1"/>
          <p:nvPr/>
        </p:nvSpPr>
        <p:spPr>
          <a:xfrm>
            <a:off x="858524" y="-304800"/>
            <a:ext cx="3789675" cy="1563600"/>
          </a:xfrm>
          <a:prstGeom prst="rect">
            <a:avLst/>
          </a:prstGeom>
          <a:noFill/>
          <a:ln>
            <a:noFill/>
          </a:ln>
        </p:spPr>
        <p:txBody>
          <a:bodyPr lIns="91425" tIns="91425" rIns="91425" bIns="91425" anchor="ctr" anchorCtr="0">
            <a:noAutofit/>
          </a:bodyPr>
          <a:lstStyle/>
          <a:p>
            <a:pPr lvl="0" rtl="0">
              <a:spcBef>
                <a:spcPts val="0"/>
              </a:spcBef>
              <a:buNone/>
            </a:pPr>
            <a:r>
              <a:rPr lang="en-US" sz="1800" i="1" dirty="0">
                <a:solidFill>
                  <a:schemeClr val="tx1"/>
                </a:solidFill>
                <a:latin typeface="Times New Roman"/>
                <a:ea typeface="Quattrocento"/>
                <a:cs typeface="Times New Roman"/>
                <a:sym typeface="Quattrocento"/>
              </a:rPr>
              <a:t>164. </a:t>
            </a:r>
            <a:r>
              <a:rPr lang="en-US" sz="1800" b="1" i="1" dirty="0">
                <a:solidFill>
                  <a:schemeClr val="tx1"/>
                </a:solidFill>
                <a:latin typeface="Times New Roman"/>
                <a:ea typeface="Quattrocento"/>
                <a:cs typeface="Times New Roman"/>
                <a:sym typeface="Quattrocento"/>
              </a:rPr>
              <a:t>Transformation Mask</a:t>
            </a:r>
          </a:p>
          <a:p>
            <a:pPr lvl="0" rtl="0">
              <a:spcBef>
                <a:spcPts val="0"/>
              </a:spcBef>
              <a:buNone/>
            </a:pPr>
            <a:r>
              <a:rPr lang="en-US" sz="1800" i="1" dirty="0" err="1">
                <a:solidFill>
                  <a:schemeClr val="tx1"/>
                </a:solidFill>
                <a:latin typeface="Times New Roman"/>
                <a:ea typeface="Quattrocento"/>
                <a:cs typeface="Times New Roman"/>
                <a:sym typeface="Quattrocento"/>
              </a:rPr>
              <a:t>Kwakwaka’wakw</a:t>
            </a:r>
            <a:endParaRPr lang="en-US" sz="1800" i="1" dirty="0">
              <a:solidFill>
                <a:schemeClr val="tx1"/>
              </a:solidFill>
              <a:latin typeface="Times New Roman"/>
              <a:ea typeface="Quattrocento"/>
              <a:cs typeface="Times New Roman"/>
              <a:sym typeface="Quattrocento"/>
            </a:endParaRPr>
          </a:p>
          <a:p>
            <a:pPr lvl="0" rtl="0">
              <a:spcBef>
                <a:spcPts val="0"/>
              </a:spcBef>
              <a:buNone/>
            </a:pPr>
            <a:r>
              <a:rPr lang="en-US" sz="1800" i="1" dirty="0">
                <a:solidFill>
                  <a:schemeClr val="tx1"/>
                </a:solidFill>
                <a:latin typeface="Times New Roman"/>
                <a:ea typeface="Quattrocento"/>
                <a:cs typeface="Times New Roman"/>
                <a:sym typeface="Quattrocento"/>
              </a:rPr>
              <a:t>NW coast of </a:t>
            </a:r>
            <a:r>
              <a:rPr lang="en-US" sz="1800" i="1" dirty="0" smtClean="0">
                <a:solidFill>
                  <a:schemeClr val="tx1"/>
                </a:solidFill>
                <a:latin typeface="Times New Roman"/>
                <a:ea typeface="Quattrocento"/>
                <a:cs typeface="Times New Roman"/>
                <a:sym typeface="Quattrocento"/>
              </a:rPr>
              <a:t>Canada, 1890, Wood</a:t>
            </a:r>
            <a:endParaRPr lang="en-US" sz="1800" i="1" dirty="0">
              <a:solidFill>
                <a:schemeClr val="tx1"/>
              </a:solidFill>
              <a:latin typeface="Times New Roman"/>
              <a:ea typeface="Quattrocento"/>
              <a:cs typeface="Times New Roman"/>
              <a:sym typeface="Quattrocento"/>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762000" y="6096000"/>
            <a:ext cx="78740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=8zxJkpBnOUU</a:t>
            </a:r>
            <a:endParaRPr lang="en-US" dirty="0"/>
          </a:p>
        </p:txBody>
      </p:sp>
      <p:pic>
        <p:nvPicPr>
          <p:cNvPr id="6" name="Picture 5" descr="Screen Shot 2018-12-04 at 10.14.34 PM.png"/>
          <p:cNvPicPr>
            <a:picLocks noChangeAspect="1"/>
          </p:cNvPicPr>
          <p:nvPr/>
        </p:nvPicPr>
        <p:blipFill>
          <a:blip r:embed="rId2"/>
          <a:stretch>
            <a:fillRect/>
          </a:stretch>
        </p:blipFill>
        <p:spPr>
          <a:xfrm>
            <a:off x="0" y="260350"/>
            <a:ext cx="9144000" cy="56832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533401"/>
            <a:ext cx="8381999" cy="3090336"/>
          </a:xfrm>
        </p:spPr>
        <p:txBody>
          <a:bodyPr/>
          <a:lstStyle/>
          <a:p>
            <a:r>
              <a:rPr lang="en-US" i="1" dirty="0" smtClean="0">
                <a:solidFill>
                  <a:srgbClr val="000000"/>
                </a:solidFill>
                <a:latin typeface="Times New Roman"/>
                <a:cs typeface="Times New Roman"/>
              </a:rPr>
              <a:t>Masks passed between family members of a specific clan (they could be inherited or gifted)</a:t>
            </a:r>
          </a:p>
          <a:p>
            <a:endParaRPr lang="en-US" i="1" dirty="0" smtClean="0">
              <a:solidFill>
                <a:srgbClr val="000000"/>
              </a:solidFill>
              <a:latin typeface="Times New Roman"/>
              <a:cs typeface="Times New Roman"/>
            </a:endParaRPr>
          </a:p>
          <a:p>
            <a:r>
              <a:rPr lang="en-US" i="1" dirty="0" smtClean="0">
                <a:solidFill>
                  <a:srgbClr val="000000"/>
                </a:solidFill>
                <a:latin typeface="Times New Roman"/>
                <a:cs typeface="Times New Roman"/>
              </a:rPr>
              <a:t>They were just one sign of a person’s status and rank, which were important to demonstrate within </a:t>
            </a:r>
            <a:r>
              <a:rPr lang="en-US" i="1" dirty="0" err="1" smtClean="0">
                <a:solidFill>
                  <a:srgbClr val="000000"/>
                </a:solidFill>
                <a:latin typeface="Times New Roman"/>
                <a:cs typeface="Times New Roman"/>
              </a:rPr>
              <a:t>Kwakwaka’wakw</a:t>
            </a:r>
            <a:r>
              <a:rPr lang="en-US" i="1" dirty="0" smtClean="0">
                <a:solidFill>
                  <a:srgbClr val="000000"/>
                </a:solidFill>
                <a:latin typeface="Times New Roman"/>
                <a:cs typeface="Times New Roman"/>
              </a:rPr>
              <a:t> society</a:t>
            </a:r>
          </a:p>
          <a:p>
            <a:endParaRPr lang="en-US" i="1" dirty="0" smtClean="0">
              <a:solidFill>
                <a:srgbClr val="000000"/>
              </a:solidFill>
              <a:latin typeface="Times New Roman"/>
              <a:cs typeface="Times New Roman"/>
            </a:endParaRPr>
          </a:p>
          <a:p>
            <a:r>
              <a:rPr lang="en-US" i="1" dirty="0" smtClean="0">
                <a:solidFill>
                  <a:srgbClr val="000000"/>
                </a:solidFill>
                <a:latin typeface="Times New Roman"/>
                <a:cs typeface="Times New Roman"/>
              </a:rPr>
              <a:t>A Potlatch was an opulent ceremonial feast at which possessions are given away or destroyed to display wealth or enhance prestige. Transformation masks were a central part to these rituals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Box 4"/>
          <p:cNvSpPr txBox="1"/>
          <p:nvPr/>
        </p:nvSpPr>
        <p:spPr>
          <a:xfrm>
            <a:off x="893630" y="6397823"/>
            <a:ext cx="779317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=f8WREmWxggU</a:t>
            </a:r>
            <a:endParaRPr lang="en-US" dirty="0"/>
          </a:p>
        </p:txBody>
      </p:sp>
      <p:pic>
        <p:nvPicPr>
          <p:cNvPr id="6" name="Picture 5" descr="Screen Shot 2018-12-04 at 9.28.53 PM.png"/>
          <p:cNvPicPr>
            <a:picLocks noChangeAspect="1"/>
          </p:cNvPicPr>
          <p:nvPr/>
        </p:nvPicPr>
        <p:blipFill>
          <a:blip r:embed="rId2"/>
          <a:stretch>
            <a:fillRect/>
          </a:stretch>
        </p:blipFill>
        <p:spPr>
          <a:xfrm>
            <a:off x="914400" y="0"/>
            <a:ext cx="7343122" cy="626427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fb3d44819daeacb1fd8972c51e3b17a3edb3f93b.jpg"/>
          <p:cNvPicPr>
            <a:picLocks noChangeAspect="1"/>
          </p:cNvPicPr>
          <p:nvPr/>
        </p:nvPicPr>
        <p:blipFill>
          <a:blip r:embed="rId2"/>
          <a:stretch>
            <a:fillRect/>
          </a:stretch>
        </p:blipFill>
        <p:spPr>
          <a:xfrm>
            <a:off x="-33697" y="304800"/>
            <a:ext cx="9177697" cy="6324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304800"/>
            <a:ext cx="8534400" cy="5943600"/>
          </a:xfrm>
        </p:spPr>
        <p:txBody>
          <a:bodyPr/>
          <a:lstStyle/>
          <a:p>
            <a:r>
              <a:rPr lang="en-US" sz="2800" i="1" dirty="0" smtClean="0">
                <a:solidFill>
                  <a:schemeClr val="bg2">
                    <a:lumMod val="75000"/>
                  </a:schemeClr>
                </a:solidFill>
                <a:latin typeface="Times New Roman"/>
                <a:cs typeface="Times New Roman"/>
              </a:rPr>
              <a:t>Potlatches were banned in 1885 until the 1950s because they were considered immoral by Christian missionaries who believed cannibalism occurred (for its part, the Canadian Government thought potlatches hindered economic development because people ceased work during these ritual celebrations). With the prohibition of potlatches, many masks were confiscated. Those that weren’t destroyed often made their way into museums or private collections. When the ban against potlatches was removed by the Canadian government, many First Nations have attempted to regain possession of the masks and other objects that had been taken from them. Potlatches are still practiced today among Northwest Coast peoples.</a:t>
            </a:r>
            <a:endParaRPr lang="en-US" sz="2800" i="1" dirty="0">
              <a:solidFill>
                <a:schemeClr val="bg2">
                  <a:lumMod val="75000"/>
                </a:schemeClr>
              </a:solidFill>
              <a:latin typeface="Times New Roman"/>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badfc1fb27d4a222265b4ca65c22fe6a1e04b17e.jpg"/>
          <p:cNvPicPr>
            <a:picLocks noChangeAspect="1"/>
          </p:cNvPicPr>
          <p:nvPr/>
        </p:nvPicPr>
        <p:blipFill>
          <a:blip r:embed="rId2"/>
          <a:stretch>
            <a:fillRect/>
          </a:stretch>
        </p:blipFill>
        <p:spPr>
          <a:xfrm>
            <a:off x="-39255" y="304800"/>
            <a:ext cx="9259455" cy="62007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97877875c8f04c7ff74dfbee6a12eb8cf3232b3c.jpg"/>
          <p:cNvPicPr>
            <a:picLocks noChangeAspect="1"/>
          </p:cNvPicPr>
          <p:nvPr/>
        </p:nvPicPr>
        <p:blipFill>
          <a:blip r:embed="rId2"/>
          <a:stretch>
            <a:fillRect/>
          </a:stretch>
        </p:blipFill>
        <p:spPr>
          <a:xfrm>
            <a:off x="-15875" y="0"/>
            <a:ext cx="9159875"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25000"/>
          </a:blip>
          <a:srcRect/>
          <a:stretch>
            <a:fillRect/>
          </a:stretch>
        </a:blipFill>
        <a:effectLst/>
      </p:bgPr>
    </p:bg>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73" name="Shape 73"/>
          <p:cNvSpPr txBox="1">
            <a:spLocks noGrp="1"/>
          </p:cNvSpPr>
          <p:nvPr>
            <p:ph type="body" idx="1"/>
          </p:nvPr>
        </p:nvSpPr>
        <p:spPr>
          <a:xfrm>
            <a:off x="381000" y="1412875"/>
            <a:ext cx="8381999" cy="2210999"/>
          </a:xfrm>
          <a:prstGeom prst="rect">
            <a:avLst/>
          </a:prstGeom>
        </p:spPr>
        <p:txBody>
          <a:bodyPr lIns="91425" tIns="91425" rIns="91425" bIns="91425" anchor="t" anchorCtr="0">
            <a:noAutofit/>
          </a:bodyPr>
          <a:lstStyle/>
          <a:p>
            <a:pPr lvl="0">
              <a:spcBef>
                <a:spcPts val="0"/>
              </a:spcBef>
              <a:buNone/>
            </a:pPr>
            <a:r>
              <a:rPr lang="en-US" sz="4300" i="1" dirty="0">
                <a:solidFill>
                  <a:srgbClr val="044F61"/>
                </a:solidFill>
                <a:latin typeface="Times New Roman"/>
                <a:cs typeface="Times New Roman"/>
              </a:rPr>
              <a:t>Local products are going to form the basis of most north American art forms; wood in the PNW; plant fibers, wool and clay in the American SW; hided in areas dominated by bison and deer.</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5"/>
        <p:cNvGrpSpPr/>
        <p:nvPr/>
      </p:nvGrpSpPr>
      <p:grpSpPr>
        <a:xfrm>
          <a:off x="0" y="0"/>
          <a:ext cx="0" cy="0"/>
          <a:chOff x="0" y="0"/>
          <a:chExt cx="0" cy="0"/>
        </a:xfrm>
      </p:grpSpPr>
      <p:graphicFrame>
        <p:nvGraphicFramePr>
          <p:cNvPr id="146" name="Shape 146"/>
          <p:cNvGraphicFramePr/>
          <p:nvPr/>
        </p:nvGraphicFramePr>
        <p:xfrm>
          <a:off x="48100" y="34100"/>
          <a:ext cx="9096200" cy="6776975"/>
        </p:xfrm>
        <a:graphic>
          <a:graphicData uri="http://schemas.openxmlformats.org/drawingml/2006/table">
            <a:tbl>
              <a:tblPr>
                <a:noFill/>
                <a:tableStyleId>{EAF1C8D3-8E29-4A6B-BA23-EC165807199A}</a:tableStyleId>
              </a:tblPr>
              <a:tblGrid>
                <a:gridCol w="2274050"/>
                <a:gridCol w="2274050"/>
                <a:gridCol w="2274050"/>
                <a:gridCol w="2274050"/>
              </a:tblGrid>
              <a:tr h="462675">
                <a:tc>
                  <a:txBody>
                    <a:bodyPr/>
                    <a:lstStyle/>
                    <a:p>
                      <a:pPr lvl="0" rtl="0">
                        <a:spcBef>
                          <a:spcPts val="0"/>
                        </a:spcBef>
                        <a:buNone/>
                      </a:pPr>
                      <a:r>
                        <a:rPr lang="en-US"/>
                        <a:t>Form</a:t>
                      </a:r>
                    </a:p>
                  </a:txBody>
                  <a:tcPr marL="91425" marR="91425" marT="91425" marB="91425"/>
                </a:tc>
                <a:tc>
                  <a:txBody>
                    <a:bodyPr/>
                    <a:lstStyle/>
                    <a:p>
                      <a:pPr lvl="0" rtl="0">
                        <a:spcBef>
                          <a:spcPts val="0"/>
                        </a:spcBef>
                        <a:buNone/>
                      </a:pPr>
                      <a:r>
                        <a:rPr lang="en-US"/>
                        <a:t>Function</a:t>
                      </a:r>
                    </a:p>
                  </a:txBody>
                  <a:tcPr marL="91425" marR="91425" marT="91425" marB="91425"/>
                </a:tc>
                <a:tc>
                  <a:txBody>
                    <a:bodyPr/>
                    <a:lstStyle/>
                    <a:p>
                      <a:pPr lvl="0" rtl="0">
                        <a:spcBef>
                          <a:spcPts val="0"/>
                        </a:spcBef>
                        <a:buNone/>
                      </a:pPr>
                      <a:r>
                        <a:rPr lang="en-US"/>
                        <a:t>Content</a:t>
                      </a:r>
                    </a:p>
                  </a:txBody>
                  <a:tcPr marL="91425" marR="91425" marT="91425" marB="91425"/>
                </a:tc>
                <a:tc>
                  <a:txBody>
                    <a:bodyPr/>
                    <a:lstStyle/>
                    <a:p>
                      <a:pPr lvl="0" rtl="0">
                        <a:spcBef>
                          <a:spcPts val="0"/>
                        </a:spcBef>
                        <a:buNone/>
                      </a:pPr>
                      <a:r>
                        <a:rPr lang="en-US"/>
                        <a:t>Context</a:t>
                      </a:r>
                    </a:p>
                  </a:txBody>
                  <a:tcPr marL="91425" marR="91425" marT="91425" marB="91425"/>
                </a:tc>
              </a:tr>
              <a:tr h="1578575">
                <a:tc>
                  <a:txBody>
                    <a:bodyPr/>
                    <a:lstStyle/>
                    <a:p>
                      <a:pPr lvl="0" rtl="0">
                        <a:spcBef>
                          <a:spcPts val="0"/>
                        </a:spcBef>
                        <a:buNone/>
                      </a:pPr>
                      <a:r>
                        <a:rPr lang="en-US"/>
                        <a:t>Large wooden mask that opens to reveal a human face; draped with raffia, to hide the shoulders of the wearer</a:t>
                      </a:r>
                    </a:p>
                  </a:txBody>
                  <a:tcPr marL="91425" marR="91425" marT="91425" marB="91425"/>
                </a:tc>
                <a:tc>
                  <a:txBody>
                    <a:bodyPr/>
                    <a:lstStyle/>
                    <a:p>
                      <a:pPr lvl="0">
                        <a:spcBef>
                          <a:spcPts val="0"/>
                        </a:spcBef>
                        <a:buNone/>
                      </a:pPr>
                      <a:r>
                        <a:rPr lang="en-US"/>
                        <a:t>worn over the head as part of a complete body costume</a:t>
                      </a:r>
                    </a:p>
                  </a:txBody>
                  <a:tcPr marL="91425" marR="91425" marT="91425" marB="91425"/>
                </a:tc>
                <a:tc>
                  <a:txBody>
                    <a:bodyPr/>
                    <a:lstStyle/>
                    <a:p>
                      <a:pPr lvl="0">
                        <a:spcBef>
                          <a:spcPts val="0"/>
                        </a:spcBef>
                        <a:buNone/>
                      </a:pPr>
                      <a:r>
                        <a:rPr lang="en-US"/>
                        <a:t>bird head exterior opens to reveal a human face on the inside</a:t>
                      </a:r>
                    </a:p>
                  </a:txBody>
                  <a:tcPr marL="91425" marR="91425" marT="91425" marB="91425"/>
                </a:tc>
                <a:tc>
                  <a:txBody>
                    <a:bodyPr/>
                    <a:lstStyle/>
                    <a:p>
                      <a:pPr lvl="0" rtl="0">
                        <a:spcBef>
                          <a:spcPts val="0"/>
                        </a:spcBef>
                        <a:buNone/>
                      </a:pPr>
                      <a:r>
                        <a:rPr lang="en-US"/>
                        <a:t>masks worn by native people of the Pacific Northwest, western Canada, Alaska</a:t>
                      </a:r>
                    </a:p>
                  </a:txBody>
                  <a:tcPr marL="91425" marR="91425" marT="91425" marB="91425"/>
                </a:tc>
              </a:tr>
              <a:tr h="1578575">
                <a:tc>
                  <a:txBody>
                    <a:bodyPr/>
                    <a:lstStyle/>
                    <a:p>
                      <a:pPr lvl="0" rt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r>
                        <a:rPr lang="en-US"/>
                        <a:t>At the moment of transformation, the performer turns his back to the audience to conceal the action and heighten the mystery</a:t>
                      </a:r>
                    </a:p>
                  </a:txBody>
                  <a:tcPr marL="91425" marR="91425" marT="91425" marB="91425"/>
                </a:tc>
                <a:tc>
                  <a:txBody>
                    <a:bodyPr/>
                    <a:lstStyle/>
                    <a:p>
                      <a:pPr lvl="0" rtl="0">
                        <a:spcBef>
                          <a:spcPts val="0"/>
                        </a:spcBef>
                        <a:buClr>
                          <a:schemeClr val="dk1"/>
                        </a:buClr>
                        <a:buSzPct val="78571"/>
                        <a:buFont typeface="Arial"/>
                        <a:buNone/>
                      </a:pPr>
                      <a:r>
                        <a:rPr lang="en-US">
                          <a:solidFill>
                            <a:schemeClr val="dk1"/>
                          </a:solidFill>
                        </a:rPr>
                        <a:t>During the ritual performance, the wearer opens and closes the transformation mask using string</a:t>
                      </a:r>
                    </a:p>
                  </a:txBody>
                  <a:tcPr marL="91425" marR="91425" marT="91425" marB="91425"/>
                </a:tc>
              </a:tr>
              <a:tr h="1578575">
                <a:tc>
                  <a:txBody>
                    <a:bodyPr/>
                    <a:lstStyle/>
                    <a:p>
                      <a:pPr lvl="0" rt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1578575">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3270898" y="530512"/>
            <a:ext cx="5577200" cy="5796974"/>
          </a:xfrm>
          <a:prstGeom prst="rect">
            <a:avLst/>
          </a:prstGeom>
          <a:noFill/>
          <a:ln>
            <a:noFill/>
          </a:ln>
        </p:spPr>
      </p:pic>
      <p:pic>
        <p:nvPicPr>
          <p:cNvPr id="153" name="Shape 153"/>
          <p:cNvPicPr preferRelativeResize="0"/>
          <p:nvPr/>
        </p:nvPicPr>
        <p:blipFill>
          <a:blip r:embed="rId4">
            <a:alphaModFix/>
          </a:blip>
          <a:stretch>
            <a:fillRect/>
          </a:stretch>
        </p:blipFill>
        <p:spPr>
          <a:xfrm>
            <a:off x="152400" y="152400"/>
            <a:ext cx="619125" cy="619125"/>
          </a:xfrm>
          <a:prstGeom prst="rect">
            <a:avLst/>
          </a:prstGeom>
          <a:noFill/>
          <a:ln>
            <a:noFill/>
          </a:ln>
        </p:spPr>
      </p:pic>
      <p:sp>
        <p:nvSpPr>
          <p:cNvPr id="154" name="Shape 154"/>
          <p:cNvSpPr txBox="1"/>
          <p:nvPr/>
        </p:nvSpPr>
        <p:spPr>
          <a:xfrm>
            <a:off x="270900" y="81745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i="1" dirty="0">
                <a:solidFill>
                  <a:srgbClr val="044F61"/>
                </a:solidFill>
                <a:latin typeface="Times New Roman"/>
                <a:ea typeface="Quattrocento"/>
                <a:cs typeface="Times New Roman"/>
                <a:sym typeface="Quattrocento"/>
              </a:rPr>
              <a:t>165. </a:t>
            </a:r>
            <a:r>
              <a:rPr lang="en-US" sz="1800" b="1" i="1" dirty="0">
                <a:solidFill>
                  <a:srgbClr val="044F61"/>
                </a:solidFill>
                <a:latin typeface="Times New Roman"/>
                <a:ea typeface="Quattrocento"/>
                <a:cs typeface="Times New Roman"/>
                <a:sym typeface="Quattrocento"/>
              </a:rPr>
              <a:t>Painted Elk Hide</a:t>
            </a:r>
          </a:p>
          <a:p>
            <a:pPr lvl="0" rtl="0">
              <a:spcBef>
                <a:spcPts val="0"/>
              </a:spcBef>
              <a:buNone/>
            </a:pPr>
            <a:r>
              <a:rPr lang="en-US" sz="1800" i="1" dirty="0">
                <a:solidFill>
                  <a:srgbClr val="044F61"/>
                </a:solidFill>
                <a:latin typeface="Times New Roman"/>
                <a:ea typeface="Quattrocento"/>
                <a:cs typeface="Times New Roman"/>
                <a:sym typeface="Quattrocento"/>
              </a:rPr>
              <a:t>attributed to </a:t>
            </a:r>
            <a:r>
              <a:rPr lang="en-US" sz="1800" i="1" dirty="0" err="1">
                <a:solidFill>
                  <a:srgbClr val="044F61"/>
                </a:solidFill>
                <a:latin typeface="Times New Roman"/>
                <a:ea typeface="Quattrocento"/>
                <a:cs typeface="Times New Roman"/>
                <a:sym typeface="Quattrocento"/>
              </a:rPr>
              <a:t>Cotsiogo</a:t>
            </a:r>
            <a:r>
              <a:rPr lang="en-US" sz="1800" i="1" dirty="0">
                <a:solidFill>
                  <a:srgbClr val="044F61"/>
                </a:solidFill>
                <a:latin typeface="Times New Roman"/>
                <a:ea typeface="Quattrocento"/>
                <a:cs typeface="Times New Roman"/>
                <a:sym typeface="Quattrocento"/>
              </a:rPr>
              <a:t> </a:t>
            </a:r>
          </a:p>
          <a:p>
            <a:pPr lvl="0" rtl="0">
              <a:spcBef>
                <a:spcPts val="0"/>
              </a:spcBef>
              <a:buNone/>
            </a:pPr>
            <a:r>
              <a:rPr lang="en-US" sz="1800" i="1" dirty="0">
                <a:solidFill>
                  <a:srgbClr val="044F61"/>
                </a:solidFill>
                <a:latin typeface="Times New Roman"/>
                <a:ea typeface="Quattrocento"/>
                <a:cs typeface="Times New Roman"/>
                <a:sym typeface="Quattrocento"/>
              </a:rPr>
              <a:t>Eastern Shoshone</a:t>
            </a:r>
          </a:p>
          <a:p>
            <a:pPr lvl="0" rtl="0">
              <a:spcBef>
                <a:spcPts val="0"/>
              </a:spcBef>
              <a:buNone/>
            </a:pPr>
            <a:r>
              <a:rPr lang="en-US" sz="1800" i="1" dirty="0">
                <a:solidFill>
                  <a:srgbClr val="044F61"/>
                </a:solidFill>
                <a:latin typeface="Times New Roman"/>
                <a:ea typeface="Quattrocento"/>
                <a:cs typeface="Times New Roman"/>
                <a:sym typeface="Quattrocento"/>
              </a:rPr>
              <a:t>1890 CE</a:t>
            </a:r>
          </a:p>
          <a:p>
            <a:pPr lvl="0" rtl="0">
              <a:spcBef>
                <a:spcPts val="0"/>
              </a:spcBef>
              <a:buNone/>
            </a:pPr>
            <a:r>
              <a:rPr lang="en-US" sz="1800" i="1" dirty="0">
                <a:solidFill>
                  <a:srgbClr val="044F61"/>
                </a:solidFill>
                <a:latin typeface="Times New Roman"/>
                <a:ea typeface="Quattrocento"/>
                <a:cs typeface="Times New Roman"/>
                <a:sym typeface="Quattrocento"/>
              </a:rPr>
              <a:t>Painted Elk Hide</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 y="381000"/>
            <a:ext cx="8153400" cy="5847754"/>
          </a:xfrm>
          <a:prstGeom prst="rect">
            <a:avLst/>
          </a:prstGeom>
          <a:noFill/>
        </p:spPr>
        <p:txBody>
          <a:bodyPr wrap="square" rtlCol="0">
            <a:spAutoFit/>
          </a:bodyPr>
          <a:lstStyle/>
          <a:p>
            <a:r>
              <a:rPr lang="en-US" sz="2200" i="1" dirty="0" smtClean="0">
                <a:solidFill>
                  <a:srgbClr val="044F61"/>
                </a:solidFill>
                <a:latin typeface="Times New Roman"/>
                <a:cs typeface="Times New Roman"/>
              </a:rPr>
              <a:t>Painting on animal hides is a longstanding tradition of the Great Basin and Great Plains people of the United States</a:t>
            </a:r>
          </a:p>
          <a:p>
            <a:endParaRPr lang="en-US" sz="2200" i="1" dirty="0" smtClean="0">
              <a:solidFill>
                <a:srgbClr val="044F61"/>
              </a:solidFill>
              <a:latin typeface="Times New Roman"/>
              <a:cs typeface="Times New Roman"/>
            </a:endParaRPr>
          </a:p>
          <a:p>
            <a:r>
              <a:rPr lang="en-US" sz="2200" i="1" dirty="0" smtClean="0">
                <a:solidFill>
                  <a:srgbClr val="044F61"/>
                </a:solidFill>
                <a:latin typeface="Times New Roman"/>
                <a:cs typeface="Times New Roman"/>
              </a:rPr>
              <a:t>This would include the Kiowa, Lakota, Shoshone, Blackfeet, Crow, Dakota, and Osage. </a:t>
            </a:r>
          </a:p>
          <a:p>
            <a:endParaRPr lang="en-US" sz="2200" i="1" dirty="0" smtClean="0">
              <a:solidFill>
                <a:srgbClr val="044F61"/>
              </a:solidFill>
              <a:latin typeface="Times New Roman"/>
              <a:cs typeface="Times New Roman"/>
            </a:endParaRPr>
          </a:p>
          <a:p>
            <a:r>
              <a:rPr lang="en-US" sz="2200" i="1" dirty="0" smtClean="0">
                <a:solidFill>
                  <a:srgbClr val="044F61"/>
                </a:solidFill>
                <a:latin typeface="Times New Roman"/>
                <a:cs typeface="Times New Roman"/>
              </a:rPr>
              <a:t>While the earliest surviving hide paintings date to around 1800, this tradition was undoubtedly practiced much earlier along with other forms of painting like </a:t>
            </a:r>
            <a:r>
              <a:rPr lang="en-US" sz="2200" i="1" dirty="0" err="1" smtClean="0">
                <a:solidFill>
                  <a:srgbClr val="044F61"/>
                </a:solidFill>
                <a:latin typeface="Times New Roman"/>
                <a:cs typeface="Times New Roman"/>
              </a:rPr>
              <a:t>petroglyphs</a:t>
            </a:r>
            <a:r>
              <a:rPr lang="en-US" sz="2200" i="1" dirty="0" smtClean="0">
                <a:solidFill>
                  <a:srgbClr val="044F61"/>
                </a:solidFill>
                <a:latin typeface="Times New Roman"/>
                <a:cs typeface="Times New Roman"/>
              </a:rPr>
              <a:t> (rock engravings). </a:t>
            </a:r>
          </a:p>
          <a:p>
            <a:endParaRPr lang="en-US" sz="2200" i="1" dirty="0" smtClean="0">
              <a:solidFill>
                <a:srgbClr val="044F61"/>
              </a:solidFill>
              <a:latin typeface="Times New Roman"/>
              <a:cs typeface="Times New Roman"/>
            </a:endParaRPr>
          </a:p>
          <a:p>
            <a:r>
              <a:rPr lang="en-US" sz="2200" i="1" dirty="0" smtClean="0">
                <a:solidFill>
                  <a:srgbClr val="044F61"/>
                </a:solidFill>
                <a:latin typeface="Times New Roman"/>
                <a:cs typeface="Times New Roman"/>
              </a:rPr>
              <a:t>Painting, in tandem with oral traditions, functioned to record history.</a:t>
            </a:r>
          </a:p>
          <a:p>
            <a:endParaRPr lang="en-US" sz="2200" i="1" dirty="0" smtClean="0">
              <a:solidFill>
                <a:srgbClr val="044F61"/>
              </a:solidFill>
              <a:latin typeface="Times New Roman"/>
              <a:cs typeface="Times New Roman"/>
            </a:endParaRPr>
          </a:p>
          <a:p>
            <a:r>
              <a:rPr lang="en-US" sz="2200" i="1" dirty="0" smtClean="0">
                <a:solidFill>
                  <a:srgbClr val="044F61"/>
                </a:solidFill>
                <a:latin typeface="Times New Roman"/>
                <a:cs typeface="Times New Roman"/>
              </a:rPr>
              <a:t>Artists decorated the hides with geometric or figural motifs. By the later nineteenth century certain hide artists began depicting subject matter that “affirmed native identity” and appealed to tourists. The imagery placed on the hide was likely done with a combination of</a:t>
            </a:r>
          </a:p>
          <a:p>
            <a:r>
              <a:rPr lang="en-US" sz="2200" i="1" dirty="0" smtClean="0">
                <a:solidFill>
                  <a:srgbClr val="044F61"/>
                </a:solidFill>
                <a:latin typeface="Times New Roman"/>
                <a:cs typeface="Times New Roman"/>
              </a:rPr>
              <a:t> free-hand painting and stenciling.</a:t>
            </a:r>
            <a:endParaRPr lang="en-US" sz="2200" i="1" dirty="0">
              <a:solidFill>
                <a:srgbClr val="044F61"/>
              </a:solidFill>
              <a:latin typeface="Times New Roman"/>
              <a:cs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3287777" y="152400"/>
            <a:ext cx="6084823" cy="6324600"/>
          </a:xfrm>
          <a:prstGeom prst="rect">
            <a:avLst/>
          </a:prstGeom>
          <a:noFill/>
          <a:ln>
            <a:noFill/>
          </a:ln>
        </p:spPr>
      </p:pic>
      <p:pic>
        <p:nvPicPr>
          <p:cNvPr id="153" name="Shape 153"/>
          <p:cNvPicPr preferRelativeResize="0"/>
          <p:nvPr/>
        </p:nvPicPr>
        <p:blipFill>
          <a:blip r:embed="rId4">
            <a:alphaModFix/>
          </a:blip>
          <a:stretch>
            <a:fillRect/>
          </a:stretch>
        </p:blipFill>
        <p:spPr>
          <a:xfrm>
            <a:off x="152400" y="152400"/>
            <a:ext cx="619125" cy="619125"/>
          </a:xfrm>
          <a:prstGeom prst="rect">
            <a:avLst/>
          </a:prstGeom>
          <a:noFill/>
          <a:ln>
            <a:noFill/>
          </a:ln>
        </p:spPr>
      </p:pic>
      <p:sp>
        <p:nvSpPr>
          <p:cNvPr id="154" name="Shape 154"/>
          <p:cNvSpPr txBox="1"/>
          <p:nvPr/>
        </p:nvSpPr>
        <p:spPr>
          <a:xfrm>
            <a:off x="886200" y="-6858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i="1" dirty="0">
                <a:solidFill>
                  <a:srgbClr val="044F61"/>
                </a:solidFill>
                <a:latin typeface="Times New Roman"/>
                <a:ea typeface="Quattrocento"/>
                <a:cs typeface="Times New Roman"/>
                <a:sym typeface="Quattrocento"/>
              </a:rPr>
              <a:t>165. </a:t>
            </a:r>
            <a:r>
              <a:rPr lang="en-US" sz="1800" b="1" i="1" dirty="0">
                <a:solidFill>
                  <a:srgbClr val="044F61"/>
                </a:solidFill>
                <a:latin typeface="Times New Roman"/>
                <a:ea typeface="Quattrocento"/>
                <a:cs typeface="Times New Roman"/>
                <a:sym typeface="Quattrocento"/>
              </a:rPr>
              <a:t>Painted Elk Hide</a:t>
            </a:r>
          </a:p>
          <a:p>
            <a:pPr lvl="0" rtl="0">
              <a:spcBef>
                <a:spcPts val="0"/>
              </a:spcBef>
              <a:buNone/>
            </a:pPr>
            <a:r>
              <a:rPr lang="en-US" sz="1800" i="1" dirty="0">
                <a:solidFill>
                  <a:srgbClr val="044F61"/>
                </a:solidFill>
                <a:latin typeface="Times New Roman"/>
                <a:ea typeface="Quattrocento"/>
                <a:cs typeface="Times New Roman"/>
                <a:sym typeface="Quattrocento"/>
              </a:rPr>
              <a:t>attributed to </a:t>
            </a:r>
            <a:r>
              <a:rPr lang="en-US" sz="1800" i="1" dirty="0" err="1">
                <a:solidFill>
                  <a:srgbClr val="044F61"/>
                </a:solidFill>
                <a:latin typeface="Times New Roman"/>
                <a:ea typeface="Quattrocento"/>
                <a:cs typeface="Times New Roman"/>
                <a:sym typeface="Quattrocento"/>
              </a:rPr>
              <a:t>Cotsiogo</a:t>
            </a:r>
            <a:r>
              <a:rPr lang="en-US" sz="1800" i="1" dirty="0">
                <a:solidFill>
                  <a:srgbClr val="044F61"/>
                </a:solidFill>
                <a:latin typeface="Times New Roman"/>
                <a:ea typeface="Quattrocento"/>
                <a:cs typeface="Times New Roman"/>
                <a:sym typeface="Quattrocento"/>
              </a:rPr>
              <a:t> </a:t>
            </a:r>
          </a:p>
          <a:p>
            <a:pPr lvl="0" rtl="0">
              <a:spcBef>
                <a:spcPts val="0"/>
              </a:spcBef>
              <a:buNone/>
            </a:pPr>
            <a:r>
              <a:rPr lang="en-US" sz="1800" i="1" dirty="0">
                <a:solidFill>
                  <a:srgbClr val="044F61"/>
                </a:solidFill>
                <a:latin typeface="Times New Roman"/>
                <a:ea typeface="Quattrocento"/>
                <a:cs typeface="Times New Roman"/>
                <a:sym typeface="Quattrocento"/>
              </a:rPr>
              <a:t>Eastern Shoshone</a:t>
            </a:r>
          </a:p>
          <a:p>
            <a:pPr lvl="0" rtl="0">
              <a:spcBef>
                <a:spcPts val="0"/>
              </a:spcBef>
              <a:buNone/>
            </a:pPr>
            <a:r>
              <a:rPr lang="en-US" sz="1800" i="1" dirty="0">
                <a:solidFill>
                  <a:srgbClr val="044F61"/>
                </a:solidFill>
                <a:latin typeface="Times New Roman"/>
                <a:ea typeface="Quattrocento"/>
                <a:cs typeface="Times New Roman"/>
                <a:sym typeface="Quattrocento"/>
              </a:rPr>
              <a:t>1890 CE</a:t>
            </a:r>
          </a:p>
          <a:p>
            <a:pPr lvl="0" rtl="0">
              <a:spcBef>
                <a:spcPts val="0"/>
              </a:spcBef>
              <a:buNone/>
            </a:pPr>
            <a:r>
              <a:rPr lang="en-US" sz="1800" i="1" dirty="0">
                <a:solidFill>
                  <a:srgbClr val="044F61"/>
                </a:solidFill>
                <a:latin typeface="Times New Roman"/>
                <a:ea typeface="Quattrocento"/>
                <a:cs typeface="Times New Roman"/>
                <a:sym typeface="Quattrocento"/>
              </a:rPr>
              <a:t>Painted Elk Hide</a:t>
            </a:r>
          </a:p>
        </p:txBody>
      </p:sp>
      <p:sp>
        <p:nvSpPr>
          <p:cNvPr id="5" name="TextBox 4"/>
          <p:cNvSpPr txBox="1"/>
          <p:nvPr/>
        </p:nvSpPr>
        <p:spPr>
          <a:xfrm>
            <a:off x="152400" y="1905000"/>
            <a:ext cx="2830577" cy="3277821"/>
          </a:xfrm>
          <a:prstGeom prst="rect">
            <a:avLst/>
          </a:prstGeom>
          <a:noFill/>
        </p:spPr>
        <p:txBody>
          <a:bodyPr wrap="square" rtlCol="0">
            <a:spAutoFit/>
          </a:bodyPr>
          <a:lstStyle/>
          <a:p>
            <a:r>
              <a:rPr lang="en-US" sz="2300" i="1" dirty="0" smtClean="0">
                <a:solidFill>
                  <a:srgbClr val="044F61"/>
                </a:solidFill>
                <a:latin typeface="Times New Roman"/>
                <a:cs typeface="Times New Roman"/>
              </a:rPr>
              <a:t>Men and women both painted on hides, but men usually produced the scenes on </a:t>
            </a:r>
            <a:r>
              <a:rPr lang="en-US" sz="2300" i="1" dirty="0" err="1" smtClean="0">
                <a:solidFill>
                  <a:srgbClr val="044F61"/>
                </a:solidFill>
                <a:latin typeface="Times New Roman"/>
                <a:cs typeface="Times New Roman"/>
              </a:rPr>
              <a:t>tipis</a:t>
            </a:r>
            <a:r>
              <a:rPr lang="en-US" sz="2300" i="1" dirty="0" smtClean="0">
                <a:solidFill>
                  <a:srgbClr val="044F61"/>
                </a:solidFill>
                <a:latin typeface="Times New Roman"/>
                <a:cs typeface="Times New Roman"/>
              </a:rPr>
              <a:t> (tepees), clothing, and shields. Many of these scenes celebrated battles and other biographical details.</a:t>
            </a:r>
            <a:endParaRPr lang="en-US" sz="2300" i="1" dirty="0">
              <a:solidFill>
                <a:srgbClr val="044F61"/>
              </a:solidFill>
              <a:latin typeface="Times New Roman"/>
              <a:cs typeface="Times New Roman"/>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12bb1efd3989cc003e11a898f56705613aad35d.jpg"/>
          <p:cNvPicPr>
            <a:picLocks noChangeAspect="1"/>
          </p:cNvPicPr>
          <p:nvPr/>
        </p:nvPicPr>
        <p:blipFill>
          <a:blip r:embed="rId2"/>
          <a:stretch>
            <a:fillRect/>
          </a:stretch>
        </p:blipFill>
        <p:spPr>
          <a:xfrm>
            <a:off x="76200" y="0"/>
            <a:ext cx="1033145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2748054ee0d7b0ddab1109898757b6a24553ec6.jpg"/>
          <p:cNvPicPr>
            <a:picLocks noChangeAspect="1"/>
          </p:cNvPicPr>
          <p:nvPr/>
        </p:nvPicPr>
        <p:blipFill>
          <a:blip r:embed="rId2"/>
          <a:stretch>
            <a:fillRect/>
          </a:stretch>
        </p:blipFill>
        <p:spPr>
          <a:xfrm>
            <a:off x="4267200" y="762000"/>
            <a:ext cx="4604755" cy="4943475"/>
          </a:xfrm>
          <a:prstGeom prst="rect">
            <a:avLst/>
          </a:prstGeom>
        </p:spPr>
      </p:pic>
      <p:sp>
        <p:nvSpPr>
          <p:cNvPr id="4" name="TextBox 3"/>
          <p:cNvSpPr txBox="1"/>
          <p:nvPr/>
        </p:nvSpPr>
        <p:spPr>
          <a:xfrm>
            <a:off x="152400" y="228600"/>
            <a:ext cx="4114800" cy="3570208"/>
          </a:xfrm>
          <a:prstGeom prst="rect">
            <a:avLst/>
          </a:prstGeom>
          <a:noFill/>
        </p:spPr>
        <p:txBody>
          <a:bodyPr wrap="square" rtlCol="0">
            <a:spAutoFit/>
          </a:bodyPr>
          <a:lstStyle/>
          <a:p>
            <a:r>
              <a:rPr lang="en-US" sz="2400" b="1" i="1" dirty="0" err="1" smtClean="0">
                <a:solidFill>
                  <a:srgbClr val="044F61"/>
                </a:solidFill>
                <a:latin typeface="Times New Roman"/>
                <a:cs typeface="Times New Roman"/>
              </a:rPr>
              <a:t>Cotsiogo</a:t>
            </a:r>
            <a:r>
              <a:rPr lang="en-US" sz="2400" b="1" i="1" dirty="0" smtClean="0">
                <a:solidFill>
                  <a:srgbClr val="044F61"/>
                </a:solidFill>
                <a:latin typeface="Times New Roman"/>
                <a:cs typeface="Times New Roman"/>
              </a:rPr>
              <a:t> </a:t>
            </a:r>
          </a:p>
          <a:p>
            <a:endParaRPr lang="en-US" i="1" dirty="0" smtClean="0">
              <a:solidFill>
                <a:srgbClr val="044F61"/>
              </a:solidFill>
              <a:latin typeface="Times New Roman"/>
              <a:cs typeface="Times New Roman"/>
            </a:endParaRPr>
          </a:p>
          <a:p>
            <a:r>
              <a:rPr lang="en-US" sz="1700" i="1" dirty="0" smtClean="0">
                <a:solidFill>
                  <a:srgbClr val="044F61"/>
                </a:solidFill>
                <a:latin typeface="Times New Roman"/>
                <a:cs typeface="Times New Roman"/>
              </a:rPr>
              <a:t>Eastern Shoshone; pronounced “co SEE </a:t>
            </a:r>
            <a:r>
              <a:rPr lang="en-US" sz="1700" i="1" dirty="0" err="1" smtClean="0">
                <a:solidFill>
                  <a:srgbClr val="044F61"/>
                </a:solidFill>
                <a:latin typeface="Times New Roman"/>
                <a:cs typeface="Times New Roman"/>
              </a:rPr>
              <a:t>ko</a:t>
            </a:r>
            <a:r>
              <a:rPr lang="en-US" sz="1700" i="1" dirty="0" smtClean="0">
                <a:solidFill>
                  <a:srgbClr val="044F61"/>
                </a:solidFill>
                <a:latin typeface="Times New Roman"/>
                <a:cs typeface="Times New Roman"/>
              </a:rPr>
              <a:t>”</a:t>
            </a:r>
          </a:p>
          <a:p>
            <a:endParaRPr lang="en-US" sz="1700" i="1" dirty="0" smtClean="0">
              <a:solidFill>
                <a:srgbClr val="044F61"/>
              </a:solidFill>
              <a:latin typeface="Times New Roman"/>
              <a:cs typeface="Times New Roman"/>
            </a:endParaRPr>
          </a:p>
          <a:p>
            <a:r>
              <a:rPr lang="en-US" sz="1700" i="1" dirty="0" smtClean="0">
                <a:solidFill>
                  <a:srgbClr val="044F61"/>
                </a:solidFill>
                <a:latin typeface="Times New Roman"/>
                <a:cs typeface="Times New Roman"/>
              </a:rPr>
              <a:t>Also known by his Euro-American name, </a:t>
            </a:r>
            <a:r>
              <a:rPr lang="en-US" sz="1700" b="1" i="1" dirty="0" err="1" smtClean="0">
                <a:solidFill>
                  <a:srgbClr val="044F61"/>
                </a:solidFill>
                <a:latin typeface="Times New Roman"/>
                <a:cs typeface="Times New Roman"/>
              </a:rPr>
              <a:t>Cadzi</a:t>
            </a:r>
            <a:r>
              <a:rPr lang="en-US" sz="1700" b="1" i="1" dirty="0" smtClean="0">
                <a:solidFill>
                  <a:srgbClr val="044F61"/>
                </a:solidFill>
                <a:latin typeface="Times New Roman"/>
                <a:cs typeface="Times New Roman"/>
              </a:rPr>
              <a:t> Cody</a:t>
            </a:r>
          </a:p>
          <a:p>
            <a:endParaRPr lang="en-US" sz="1700" b="1" i="1" dirty="0" smtClean="0">
              <a:solidFill>
                <a:srgbClr val="044F61"/>
              </a:solidFill>
              <a:latin typeface="Times New Roman"/>
              <a:cs typeface="Times New Roman"/>
            </a:endParaRPr>
          </a:p>
          <a:p>
            <a:r>
              <a:rPr lang="en-US" sz="1800" i="1" dirty="0" smtClean="0">
                <a:solidFill>
                  <a:srgbClr val="044F61"/>
                </a:solidFill>
                <a:latin typeface="Times New Roman"/>
                <a:cs typeface="Times New Roman"/>
              </a:rPr>
              <a:t>A member of the Eastern Shoshone tribe</a:t>
            </a:r>
            <a:endParaRPr lang="en-US" sz="1700" b="1" i="1" dirty="0" smtClean="0">
              <a:solidFill>
                <a:srgbClr val="044F61"/>
              </a:solidFill>
              <a:latin typeface="Times New Roman"/>
              <a:cs typeface="Times New Roman"/>
            </a:endParaRPr>
          </a:p>
          <a:p>
            <a:endParaRPr lang="en-US" sz="1700" b="1" i="1" dirty="0" smtClean="0">
              <a:solidFill>
                <a:srgbClr val="044F61"/>
              </a:solidFill>
              <a:latin typeface="Times New Roman"/>
              <a:cs typeface="Times New Roman"/>
            </a:endParaRPr>
          </a:p>
          <a:p>
            <a:r>
              <a:rPr lang="en-US" sz="1700" i="1" dirty="0" smtClean="0">
                <a:solidFill>
                  <a:srgbClr val="044F61"/>
                </a:solidFill>
                <a:latin typeface="Times New Roman"/>
                <a:cs typeface="Times New Roman"/>
              </a:rPr>
              <a:t>Painted on elk, deer, or buffalo hides using natural pigments like red ochre and chalk, and eventually paints and dyes obtained through trade</a:t>
            </a:r>
            <a:endParaRPr lang="en-US" sz="1700" i="1" dirty="0">
              <a:solidFill>
                <a:srgbClr val="044F61"/>
              </a:solidFill>
              <a:latin typeface="Times New Roman"/>
              <a:cs typeface="Times New Roman"/>
            </a:endParaRPr>
          </a:p>
        </p:txBody>
      </p:sp>
      <p:pic>
        <p:nvPicPr>
          <p:cNvPr id="5" name="Picture 4" descr="wyoming_1.jpg"/>
          <p:cNvPicPr>
            <a:picLocks noChangeAspect="1"/>
          </p:cNvPicPr>
          <p:nvPr/>
        </p:nvPicPr>
        <p:blipFill>
          <a:blip r:embed="rId3"/>
          <a:stretch>
            <a:fillRect/>
          </a:stretch>
        </p:blipFill>
        <p:spPr>
          <a:xfrm>
            <a:off x="335877" y="3962400"/>
            <a:ext cx="3550323" cy="243197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85e6d5250718854dceed2a13409cf959d29fad1.jpg"/>
          <p:cNvPicPr>
            <a:picLocks noChangeAspect="1"/>
          </p:cNvPicPr>
          <p:nvPr/>
        </p:nvPicPr>
        <p:blipFill>
          <a:blip r:embed="rId2"/>
          <a:stretch>
            <a:fillRect/>
          </a:stretch>
        </p:blipFill>
        <p:spPr>
          <a:xfrm>
            <a:off x="-1885950" y="0"/>
            <a:ext cx="110617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43000" y="1240572"/>
            <a:ext cx="6858000" cy="4093428"/>
          </a:xfrm>
          <a:prstGeom prst="rect">
            <a:avLst/>
          </a:prstGeom>
          <a:noFill/>
        </p:spPr>
        <p:txBody>
          <a:bodyPr wrap="square" rtlCol="0">
            <a:spAutoFit/>
          </a:bodyPr>
          <a:lstStyle/>
          <a:p>
            <a:r>
              <a:rPr lang="en-US" sz="2600" i="1" dirty="0" err="1" smtClean="0">
                <a:solidFill>
                  <a:srgbClr val="044F61"/>
                </a:solidFill>
                <a:latin typeface="Times New Roman"/>
                <a:cs typeface="Times New Roman"/>
              </a:rPr>
              <a:t>Cotsiogo</a:t>
            </a:r>
            <a:r>
              <a:rPr lang="en-US" sz="2600" i="1" dirty="0" smtClean="0">
                <a:solidFill>
                  <a:srgbClr val="044F61"/>
                </a:solidFill>
                <a:latin typeface="Times New Roman"/>
                <a:cs typeface="Times New Roman"/>
              </a:rPr>
              <a:t> was placed on the Wind River Reservation in central western Wyoming.</a:t>
            </a:r>
          </a:p>
          <a:p>
            <a:endParaRPr lang="en-US" sz="2600" i="1" dirty="0" smtClean="0">
              <a:solidFill>
                <a:srgbClr val="044F61"/>
              </a:solidFill>
              <a:latin typeface="Times New Roman"/>
              <a:cs typeface="Times New Roman"/>
            </a:endParaRPr>
          </a:p>
          <a:p>
            <a:r>
              <a:rPr lang="en-US" sz="2600" i="1" dirty="0" smtClean="0">
                <a:solidFill>
                  <a:srgbClr val="044F61"/>
                </a:solidFill>
                <a:latin typeface="Times New Roman"/>
                <a:cs typeface="Times New Roman"/>
              </a:rPr>
              <a:t>The Wind River Reservation is the size of Rhode Island and Delaware combined and had  been established by the Fort Bridger Treaty of 1868.</a:t>
            </a:r>
          </a:p>
          <a:p>
            <a:endParaRPr lang="en-US" sz="2600" i="1" dirty="0" smtClean="0">
              <a:solidFill>
                <a:srgbClr val="044F61"/>
              </a:solidFill>
              <a:latin typeface="Times New Roman"/>
              <a:cs typeface="Times New Roman"/>
            </a:endParaRPr>
          </a:p>
          <a:p>
            <a:r>
              <a:rPr lang="en-US" sz="2600" i="1" dirty="0" smtClean="0">
                <a:solidFill>
                  <a:srgbClr val="044F61"/>
                </a:solidFill>
                <a:latin typeface="Times New Roman"/>
                <a:cs typeface="Times New Roman"/>
              </a:rPr>
              <a:t>Prior to their placement on the Wind River Reservation, the Shoshone moved with the seasons and the availability of natural resources</a:t>
            </a:r>
            <a:r>
              <a:rPr lang="en-US" sz="2100" i="1" dirty="0" smtClean="0">
                <a:solidFill>
                  <a:srgbClr val="044F61"/>
                </a:solidFill>
                <a:latin typeface="Times New Roman"/>
                <a:cs typeface="Times New Roman"/>
              </a:rPr>
              <a:t>.</a:t>
            </a:r>
            <a:endParaRPr lang="en-US" sz="2100" i="1" dirty="0">
              <a:solidFill>
                <a:srgbClr val="044F61"/>
              </a:solidFill>
              <a:latin typeface="Times New Roman"/>
              <a:cs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9"/>
        <p:cNvGrpSpPr/>
        <p:nvPr/>
      </p:nvGrpSpPr>
      <p:grpSpPr>
        <a:xfrm>
          <a:off x="0" y="0"/>
          <a:ext cx="0" cy="0"/>
          <a:chOff x="0" y="0"/>
          <a:chExt cx="0" cy="0"/>
        </a:xfrm>
      </p:grpSpPr>
      <p:graphicFrame>
        <p:nvGraphicFramePr>
          <p:cNvPr id="160" name="Shape 160"/>
          <p:cNvGraphicFramePr/>
          <p:nvPr/>
        </p:nvGraphicFramePr>
        <p:xfrm>
          <a:off x="48100" y="34100"/>
          <a:ext cx="9096200" cy="7088130"/>
        </p:xfrm>
        <a:graphic>
          <a:graphicData uri="http://schemas.openxmlformats.org/drawingml/2006/table">
            <a:tbl>
              <a:tblPr>
                <a:noFill/>
                <a:tableStyleId>{EAF1C8D3-8E29-4A6B-BA23-EC165807199A}</a:tableStyleId>
              </a:tblPr>
              <a:tblGrid>
                <a:gridCol w="1664650"/>
                <a:gridCol w="1742050"/>
                <a:gridCol w="3415450"/>
                <a:gridCol w="2274050"/>
              </a:tblGrid>
              <a:tr h="462675">
                <a:tc>
                  <a:txBody>
                    <a:bodyPr/>
                    <a:lstStyle/>
                    <a:p>
                      <a:pPr lvl="0" rtl="0">
                        <a:spcBef>
                          <a:spcPts val="0"/>
                        </a:spcBef>
                        <a:buNone/>
                      </a:pPr>
                      <a:r>
                        <a:rPr lang="en-US"/>
                        <a:t>Form</a:t>
                      </a:r>
                    </a:p>
                  </a:txBody>
                  <a:tcPr marL="91425" marR="91425" marT="91425" marB="91425"/>
                </a:tc>
                <a:tc>
                  <a:txBody>
                    <a:bodyPr/>
                    <a:lstStyle/>
                    <a:p>
                      <a:pPr lvl="0" rtl="0">
                        <a:spcBef>
                          <a:spcPts val="0"/>
                        </a:spcBef>
                        <a:buNone/>
                      </a:pPr>
                      <a:r>
                        <a:rPr lang="en-US"/>
                        <a:t>Function</a:t>
                      </a:r>
                    </a:p>
                  </a:txBody>
                  <a:tcPr marL="91425" marR="91425" marT="91425" marB="91425"/>
                </a:tc>
                <a:tc>
                  <a:txBody>
                    <a:bodyPr/>
                    <a:lstStyle/>
                    <a:p>
                      <a:pPr lvl="0" rtl="0">
                        <a:spcBef>
                          <a:spcPts val="0"/>
                        </a:spcBef>
                        <a:buNone/>
                      </a:pPr>
                      <a:r>
                        <a:rPr lang="en-US"/>
                        <a:t>Content</a:t>
                      </a:r>
                    </a:p>
                  </a:txBody>
                  <a:tcPr marL="91425" marR="91425" marT="91425" marB="91425"/>
                </a:tc>
                <a:tc>
                  <a:txBody>
                    <a:bodyPr/>
                    <a:lstStyle/>
                    <a:p>
                      <a:pPr lvl="0" rtl="0">
                        <a:spcBef>
                          <a:spcPts val="0"/>
                        </a:spcBef>
                        <a:buNone/>
                      </a:pPr>
                      <a:r>
                        <a:rPr lang="en-US"/>
                        <a:t>Context</a:t>
                      </a:r>
                    </a:p>
                  </a:txBody>
                  <a:tcPr marL="91425" marR="91425" marT="91425" marB="91425"/>
                </a:tc>
              </a:tr>
              <a:tr h="1578575">
                <a:tc>
                  <a:txBody>
                    <a:bodyPr/>
                    <a:lstStyle/>
                    <a:p>
                      <a:pPr lvl="0" rtl="0">
                        <a:spcBef>
                          <a:spcPts val="0"/>
                        </a:spcBef>
                        <a:buNone/>
                      </a:pPr>
                      <a:endParaRPr/>
                    </a:p>
                  </a:txBody>
                  <a:tcPr marL="91425" marR="91425" marT="91425" marB="91425"/>
                </a:tc>
                <a:tc>
                  <a:txBody>
                    <a:bodyPr/>
                    <a:lstStyle/>
                    <a:p>
                      <a:pPr lvl="0" rtl="0">
                        <a:spcBef>
                          <a:spcPts val="0"/>
                        </a:spcBef>
                        <a:buNone/>
                      </a:pPr>
                      <a:r>
                        <a:rPr lang="en-US"/>
                        <a:t>Traditional:</a:t>
                      </a:r>
                    </a:p>
                    <a:p>
                      <a:pPr lvl="0">
                        <a:spcBef>
                          <a:spcPts val="0"/>
                        </a:spcBef>
                        <a:buNone/>
                      </a:pPr>
                      <a:r>
                        <a:rPr lang="en-US"/>
                        <a:t>Worn over the shoulders of a warrior as a robe</a:t>
                      </a:r>
                    </a:p>
                  </a:txBody>
                  <a:tcPr marL="91425" marR="91425" marT="91425" marB="91425"/>
                </a:tc>
                <a:tc>
                  <a:txBody>
                    <a:bodyPr/>
                    <a:lstStyle/>
                    <a:p>
                      <a:pPr lvl="0">
                        <a:spcBef>
                          <a:spcPts val="0"/>
                        </a:spcBef>
                        <a:buNone/>
                      </a:pPr>
                      <a:r>
                        <a:rPr lang="en-US">
                          <a:solidFill>
                            <a:schemeClr val="dk1"/>
                          </a:solidFill>
                        </a:rPr>
                        <a:t>Traditional: </a:t>
                      </a:r>
                      <a:r>
                        <a:rPr lang="en-US"/>
                        <a:t>Warrior’s deeds are celebrated on the hides; convey biographical information: personal accomplishments, heroism and battles</a:t>
                      </a:r>
                    </a:p>
                  </a:txBody>
                  <a:tcPr marL="91425" marR="91425" marT="91425" marB="91425"/>
                </a:tc>
                <a:tc>
                  <a:txBody>
                    <a:bodyPr/>
                    <a:lstStyle/>
                    <a:p>
                      <a:pPr lvl="0">
                        <a:spcBef>
                          <a:spcPts val="0"/>
                        </a:spcBef>
                        <a:buNone/>
                      </a:pPr>
                      <a:r>
                        <a:rPr lang="en-US"/>
                        <a:t>men painted the hides to narrate an event</a:t>
                      </a:r>
                    </a:p>
                  </a:txBody>
                  <a:tcPr marL="91425" marR="91425" marT="91425" marB="91425"/>
                </a:tc>
              </a:tr>
              <a:tr h="1578575">
                <a:tc>
                  <a:txBody>
                    <a:bodyPr/>
                    <a:lstStyle/>
                    <a:p>
                      <a:pPr lvl="0" rtl="0">
                        <a:spcBef>
                          <a:spcPts val="0"/>
                        </a:spcBef>
                        <a:buNone/>
                      </a:pPr>
                      <a:endParaRPr/>
                    </a:p>
                  </a:txBody>
                  <a:tcPr marL="91425" marR="91425" marT="91425" marB="91425"/>
                </a:tc>
                <a:tc>
                  <a:txBody>
                    <a:bodyPr/>
                    <a:lstStyle/>
                    <a:p>
                      <a:pPr lvl="0">
                        <a:spcBef>
                          <a:spcPts val="0"/>
                        </a:spcBef>
                        <a:buNone/>
                      </a:pPr>
                      <a:r>
                        <a:rPr lang="en-US"/>
                        <a:t>Later: Eventually painted hides for European/ American markets</a:t>
                      </a:r>
                    </a:p>
                  </a:txBody>
                  <a:tcPr marL="91425" marR="91425" marT="91425" marB="91425"/>
                </a:tc>
                <a:tc>
                  <a:txBody>
                    <a:bodyPr/>
                    <a:lstStyle/>
                    <a:p>
                      <a:pPr lvl="0" rtl="0">
                        <a:spcBef>
                          <a:spcPts val="0"/>
                        </a:spcBef>
                        <a:buNone/>
                      </a:pPr>
                      <a:r>
                        <a:rPr lang="en-US"/>
                        <a:t>Later: depicted traditional aspects of the Plains People culture that were nostalgic rather than practical </a:t>
                      </a:r>
                    </a:p>
                    <a:p>
                      <a:pPr lvl="0">
                        <a:spcBef>
                          <a:spcPts val="0"/>
                        </a:spcBef>
                        <a:buNone/>
                      </a:pPr>
                      <a:r>
                        <a:rPr lang="en-US"/>
                        <a:t>eg- bison hunt with bow and arrow; nomadic hunting was gone and bison nearly extinct</a:t>
                      </a:r>
                    </a:p>
                  </a:txBody>
                  <a:tcPr marL="91425" marR="91425" marT="91425" marB="91425"/>
                </a:tc>
                <a:tc>
                  <a:txBody>
                    <a:bodyPr/>
                    <a:lstStyle/>
                    <a:p>
                      <a:pPr lvl="0">
                        <a:spcBef>
                          <a:spcPts val="0"/>
                        </a:spcBef>
                        <a:buNone/>
                      </a:pPr>
                      <a:r>
                        <a:rPr lang="en-US"/>
                        <a:t>Bison considered to be gifts from the Creator; horses in common use by 1750</a:t>
                      </a:r>
                    </a:p>
                  </a:txBody>
                  <a:tcPr marL="91425" marR="91425" marT="91425" marB="91425"/>
                </a:tc>
              </a:tr>
              <a:tr h="1578575">
                <a:tc>
                  <a:txBody>
                    <a:bodyPr/>
                    <a:lstStyle/>
                    <a:p>
                      <a:pPr lvl="0" rt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r>
                        <a:rPr lang="en-US"/>
                        <a:t>Depicts a Sun dance- around the head of bison (outlawed by the US gov’t); </a:t>
                      </a:r>
                    </a:p>
                    <a:p>
                      <a:pPr lvl="0" rtl="0">
                        <a:spcBef>
                          <a:spcPts val="0"/>
                        </a:spcBef>
                        <a:buNone/>
                      </a:pPr>
                      <a:r>
                        <a:rPr lang="en-US"/>
                        <a:t>Sun Dance: men dance, others sing, prepare the feast, teepees- made of hide stretched over poles; the exterior poles were meant to reach the sky or the spirit world</a:t>
                      </a:r>
                    </a:p>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1578575">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25000"/>
          </a:blip>
          <a:srcRect/>
          <a:stretch>
            <a:fillRect/>
          </a:stretch>
        </a:blipFill>
        <a:effectLst/>
      </p:bgPr>
    </p:bg>
    <p:spTree>
      <p:nvGrpSpPr>
        <p:cNvPr id="1" name="Shape 78"/>
        <p:cNvGrpSpPr/>
        <p:nvPr/>
      </p:nvGrpSpPr>
      <p:grpSpPr>
        <a:xfrm>
          <a:off x="0" y="0"/>
          <a:ext cx="0" cy="0"/>
          <a:chOff x="0" y="0"/>
          <a:chExt cx="0" cy="0"/>
        </a:xfrm>
      </p:grpSpPr>
      <p:sp>
        <p:nvSpPr>
          <p:cNvPr id="80" name="Shape 80"/>
          <p:cNvSpPr txBox="1">
            <a:spLocks noGrp="1"/>
          </p:cNvSpPr>
          <p:nvPr>
            <p:ph type="body" idx="1"/>
          </p:nvPr>
        </p:nvSpPr>
        <p:spPr>
          <a:xfrm>
            <a:off x="381000" y="1412875"/>
            <a:ext cx="8381999" cy="2210999"/>
          </a:xfrm>
          <a:prstGeom prst="rect">
            <a:avLst/>
          </a:prstGeom>
        </p:spPr>
        <p:txBody>
          <a:bodyPr lIns="91425" tIns="91425" rIns="91425" bIns="91425" anchor="t" anchorCtr="0">
            <a:noAutofit/>
          </a:bodyPr>
          <a:lstStyle/>
          <a:p>
            <a:pPr lvl="0" rtl="0">
              <a:spcBef>
                <a:spcPts val="0"/>
              </a:spcBef>
              <a:buNone/>
            </a:pPr>
            <a:r>
              <a:rPr lang="en-US" i="1" dirty="0">
                <a:solidFill>
                  <a:schemeClr val="bg2">
                    <a:lumMod val="75000"/>
                  </a:schemeClr>
                </a:solidFill>
                <a:latin typeface="Times New Roman"/>
                <a:cs typeface="Times New Roman"/>
              </a:rPr>
              <a:t>Geometric designs on ceramics and other utilitarian objects</a:t>
            </a:r>
            <a:r>
              <a:rPr lang="en-US" i="1" dirty="0" smtClean="0">
                <a:solidFill>
                  <a:schemeClr val="bg2">
                    <a:lumMod val="75000"/>
                  </a:schemeClr>
                </a:solidFill>
                <a:latin typeface="Times New Roman"/>
                <a:cs typeface="Times New Roman"/>
              </a:rPr>
              <a:t> </a:t>
            </a:r>
          </a:p>
          <a:p>
            <a:pPr lvl="0" rtl="0">
              <a:spcBef>
                <a:spcPts val="0"/>
              </a:spcBef>
              <a:buNone/>
            </a:pPr>
            <a:endParaRPr lang="en-US" i="1" dirty="0" smtClean="0">
              <a:solidFill>
                <a:schemeClr val="bg2">
                  <a:lumMod val="75000"/>
                </a:schemeClr>
              </a:solidFill>
              <a:latin typeface="Times New Roman"/>
              <a:cs typeface="Times New Roman"/>
            </a:endParaRPr>
          </a:p>
          <a:p>
            <a:pPr lvl="0" rtl="0">
              <a:spcBef>
                <a:spcPts val="0"/>
              </a:spcBef>
              <a:buNone/>
            </a:pPr>
            <a:r>
              <a:rPr lang="en-US" i="1" dirty="0">
                <a:solidFill>
                  <a:schemeClr val="bg2">
                    <a:lumMod val="75000"/>
                  </a:schemeClr>
                </a:solidFill>
                <a:latin typeface="Times New Roman"/>
                <a:cs typeface="Times New Roman"/>
              </a:rPr>
              <a:t>Highly decorated fabrics with beading and weaving mark their art.</a:t>
            </a:r>
          </a:p>
          <a:p>
            <a:pPr lvl="0">
              <a:spcBef>
                <a:spcPts val="0"/>
              </a:spcBef>
              <a:buNone/>
            </a:pPr>
            <a:endParaRPr dirty="0"/>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Shape 165"/>
        <p:cNvGrpSpPr/>
        <p:nvPr/>
      </p:nvGrpSpPr>
      <p:grpSpPr>
        <a:xfrm>
          <a:off x="0" y="0"/>
          <a:ext cx="0" cy="0"/>
          <a:chOff x="0" y="0"/>
          <a:chExt cx="0" cy="0"/>
        </a:xfrm>
      </p:grpSpPr>
      <p:pic>
        <p:nvPicPr>
          <p:cNvPr id="166" name="Shape 166"/>
          <p:cNvPicPr preferRelativeResize="0"/>
          <p:nvPr/>
        </p:nvPicPr>
        <p:blipFill>
          <a:blip r:embed="rId3">
            <a:alphaModFix/>
          </a:blip>
          <a:stretch>
            <a:fillRect/>
          </a:stretch>
        </p:blipFill>
        <p:spPr>
          <a:xfrm>
            <a:off x="2057400" y="1447800"/>
            <a:ext cx="4952185" cy="5140575"/>
          </a:xfrm>
          <a:prstGeom prst="rect">
            <a:avLst/>
          </a:prstGeom>
          <a:noFill/>
          <a:ln>
            <a:noFill/>
          </a:ln>
        </p:spPr>
      </p:pic>
      <p:pic>
        <p:nvPicPr>
          <p:cNvPr id="167" name="Shape 167"/>
          <p:cNvPicPr preferRelativeResize="0"/>
          <p:nvPr/>
        </p:nvPicPr>
        <p:blipFill>
          <a:blip r:embed="rId4">
            <a:alphaModFix/>
          </a:blip>
          <a:stretch>
            <a:fillRect/>
          </a:stretch>
        </p:blipFill>
        <p:spPr>
          <a:xfrm>
            <a:off x="152400" y="152400"/>
            <a:ext cx="619125" cy="619125"/>
          </a:xfrm>
          <a:prstGeom prst="rect">
            <a:avLst/>
          </a:prstGeom>
          <a:noFill/>
          <a:ln>
            <a:noFill/>
          </a:ln>
        </p:spPr>
      </p:pic>
      <p:sp>
        <p:nvSpPr>
          <p:cNvPr id="168" name="Shape 168"/>
          <p:cNvSpPr txBox="1"/>
          <p:nvPr/>
        </p:nvSpPr>
        <p:spPr>
          <a:xfrm>
            <a:off x="838200" y="-381000"/>
            <a:ext cx="5562600" cy="1752600"/>
          </a:xfrm>
          <a:prstGeom prst="rect">
            <a:avLst/>
          </a:prstGeom>
          <a:noFill/>
          <a:ln>
            <a:noFill/>
          </a:ln>
        </p:spPr>
        <p:txBody>
          <a:bodyPr lIns="91425" tIns="91425" rIns="91425" bIns="91425" anchor="ctr" anchorCtr="0">
            <a:noAutofit/>
          </a:bodyPr>
          <a:lstStyle/>
          <a:p>
            <a:pPr lvl="0" rtl="0">
              <a:spcBef>
                <a:spcPts val="0"/>
              </a:spcBef>
              <a:buNone/>
            </a:pPr>
            <a:r>
              <a:rPr lang="en-US" sz="1800" i="1" dirty="0">
                <a:solidFill>
                  <a:schemeClr val="bg1"/>
                </a:solidFill>
                <a:latin typeface="Times New Roman"/>
                <a:ea typeface="Quattrocento"/>
                <a:cs typeface="Times New Roman"/>
                <a:sym typeface="Quattrocento"/>
              </a:rPr>
              <a:t>166. </a:t>
            </a:r>
            <a:r>
              <a:rPr lang="en-US" sz="1800" b="1" i="1" dirty="0">
                <a:solidFill>
                  <a:schemeClr val="bg1"/>
                </a:solidFill>
                <a:latin typeface="Times New Roman"/>
                <a:ea typeface="Quattrocento"/>
                <a:cs typeface="Times New Roman"/>
                <a:sym typeface="Quattrocento"/>
              </a:rPr>
              <a:t>Black-on-black ceramic vessel</a:t>
            </a:r>
          </a:p>
          <a:p>
            <a:pPr lvl="0" rtl="0">
              <a:spcBef>
                <a:spcPts val="0"/>
              </a:spcBef>
              <a:buNone/>
            </a:pPr>
            <a:r>
              <a:rPr lang="en-US" sz="1800" i="1" dirty="0">
                <a:solidFill>
                  <a:schemeClr val="bg1"/>
                </a:solidFill>
                <a:latin typeface="Times New Roman"/>
                <a:ea typeface="Quattrocento"/>
                <a:cs typeface="Times New Roman"/>
                <a:sym typeface="Quattrocento"/>
              </a:rPr>
              <a:t>Maria Martinez and Julian Martinez</a:t>
            </a:r>
          </a:p>
          <a:p>
            <a:pPr lvl="0" rtl="0">
              <a:spcBef>
                <a:spcPts val="0"/>
              </a:spcBef>
              <a:buNone/>
            </a:pPr>
            <a:r>
              <a:rPr lang="en-US" sz="1800" i="1" dirty="0" smtClean="0">
                <a:solidFill>
                  <a:schemeClr val="bg1"/>
                </a:solidFill>
                <a:latin typeface="Times New Roman"/>
                <a:ea typeface="Quattrocento"/>
                <a:cs typeface="Times New Roman"/>
                <a:sym typeface="Quattrocento"/>
              </a:rPr>
              <a:t>Pueblo, New Mexico, 1950 CE, </a:t>
            </a:r>
            <a:r>
              <a:rPr lang="en-US" sz="1800" i="1" dirty="0" err="1" smtClean="0">
                <a:solidFill>
                  <a:schemeClr val="bg1"/>
                </a:solidFill>
                <a:latin typeface="Times New Roman"/>
                <a:ea typeface="Quattrocento"/>
                <a:cs typeface="Times New Roman"/>
                <a:sym typeface="Quattrocento"/>
              </a:rPr>
              <a:t>Blackware</a:t>
            </a:r>
            <a:r>
              <a:rPr lang="en-US" sz="1800" i="1" dirty="0" smtClean="0">
                <a:solidFill>
                  <a:schemeClr val="bg1"/>
                </a:solidFill>
                <a:latin typeface="Times New Roman"/>
                <a:ea typeface="Quattrocento"/>
                <a:cs typeface="Times New Roman"/>
                <a:sym typeface="Quattrocento"/>
              </a:rPr>
              <a:t> </a:t>
            </a:r>
            <a:r>
              <a:rPr lang="en-US" sz="1800" i="1" dirty="0">
                <a:solidFill>
                  <a:schemeClr val="bg1"/>
                </a:solidFill>
                <a:latin typeface="Times New Roman"/>
                <a:ea typeface="Quattrocento"/>
                <a:cs typeface="Times New Roman"/>
                <a:sym typeface="Quattrocento"/>
              </a:rPr>
              <a:t>ceramic</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 y="301614"/>
            <a:ext cx="4267200" cy="6632586"/>
          </a:xfrm>
          <a:prstGeom prst="rect">
            <a:avLst/>
          </a:prstGeom>
          <a:noFill/>
        </p:spPr>
        <p:txBody>
          <a:bodyPr wrap="square" rtlCol="0">
            <a:spAutoFit/>
          </a:bodyPr>
          <a:lstStyle/>
          <a:p>
            <a:r>
              <a:rPr lang="en-US" sz="2300" b="1" i="1" dirty="0" smtClean="0">
                <a:solidFill>
                  <a:schemeClr val="bg2">
                    <a:lumMod val="75000"/>
                  </a:schemeClr>
                </a:solidFill>
                <a:latin typeface="Times New Roman"/>
                <a:cs typeface="Times New Roman"/>
              </a:rPr>
              <a:t>Maria Martinez</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1887-1980</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Pueblo of San Ildefonso, about 20 miles north of Santa Fe, New Mexico</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one of the best-known Native potters of the twentieth century </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Know as an excellent ceramic craftswoman and for her connections with a larger, predominantly non-Native audience. </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Before the arrival of the railroad to the area in the 1880s, pots were used in the Pueblos for food storage, cooking, and ceremonies</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Her work and her life had a wide reaching importance to the Native art world by reframing Native ceramics as a fine art.</a:t>
            </a:r>
          </a:p>
          <a:p>
            <a:endParaRPr lang="en-US" dirty="0" smtClean="0"/>
          </a:p>
          <a:p>
            <a:endParaRPr lang="en-US" dirty="0" smtClean="0"/>
          </a:p>
          <a:p>
            <a:endParaRPr lang="en-US" dirty="0"/>
          </a:p>
        </p:txBody>
      </p:sp>
      <p:pic>
        <p:nvPicPr>
          <p:cNvPr id="3" name="Picture 2" descr="MARIAPHOTO.jpg"/>
          <p:cNvPicPr>
            <a:picLocks noChangeAspect="1"/>
          </p:cNvPicPr>
          <p:nvPr/>
        </p:nvPicPr>
        <p:blipFill>
          <a:blip r:embed="rId2"/>
          <a:stretch>
            <a:fillRect/>
          </a:stretch>
        </p:blipFill>
        <p:spPr>
          <a:xfrm>
            <a:off x="4953000" y="730250"/>
            <a:ext cx="3746500" cy="5080000"/>
          </a:xfrm>
          <a:prstGeom prst="rect">
            <a:avLst/>
          </a:prstGeom>
          <a:ln w="63500">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9713005440f746e860ed60cf7ffa7b8eb434781e.jpg"/>
          <p:cNvPicPr>
            <a:picLocks noChangeAspect="1"/>
          </p:cNvPicPr>
          <p:nvPr/>
        </p:nvPicPr>
        <p:blipFill>
          <a:blip r:embed="rId2"/>
          <a:stretch>
            <a:fillRect/>
          </a:stretch>
        </p:blipFill>
        <p:spPr>
          <a:xfrm>
            <a:off x="-286871" y="838200"/>
            <a:ext cx="10390434" cy="51054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 y="301614"/>
            <a:ext cx="4267200" cy="3862596"/>
          </a:xfrm>
          <a:prstGeom prst="rect">
            <a:avLst/>
          </a:prstGeom>
          <a:noFill/>
        </p:spPr>
        <p:txBody>
          <a:bodyPr wrap="square" rtlCol="0">
            <a:spAutoFit/>
          </a:bodyPr>
          <a:lstStyle/>
          <a:p>
            <a:r>
              <a:rPr lang="en-US" sz="2300" b="1" i="1" dirty="0" smtClean="0">
                <a:solidFill>
                  <a:schemeClr val="bg2">
                    <a:lumMod val="75000"/>
                  </a:schemeClr>
                </a:solidFill>
                <a:latin typeface="Times New Roman"/>
                <a:cs typeface="Times New Roman"/>
              </a:rPr>
              <a:t>Maria Martinez</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Even at a young age Maria was noted for being a skilled potter</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She learned techniques that were used in the southwest for several millennia</a:t>
            </a:r>
          </a:p>
          <a:p>
            <a:endParaRPr lang="en-US" sz="1800" i="1" dirty="0" smtClean="0">
              <a:solidFill>
                <a:schemeClr val="bg2">
                  <a:lumMod val="75000"/>
                </a:schemeClr>
              </a:solidFill>
              <a:latin typeface="Times New Roman"/>
              <a:cs typeface="Times New Roman"/>
            </a:endParaRPr>
          </a:p>
          <a:p>
            <a:r>
              <a:rPr lang="en-US" sz="1800" i="1" dirty="0" smtClean="0">
                <a:solidFill>
                  <a:schemeClr val="bg2">
                    <a:lumMod val="75000"/>
                  </a:schemeClr>
                </a:solidFill>
                <a:latin typeface="Times New Roman"/>
                <a:cs typeface="Times New Roman"/>
              </a:rPr>
              <a:t>All of the raw materials for her pottery are gathered locally and carefully processed by the community – They make their own clay!</a:t>
            </a:r>
          </a:p>
          <a:p>
            <a:endParaRPr lang="en-US" dirty="0" smtClean="0"/>
          </a:p>
          <a:p>
            <a:endParaRPr lang="en-US" dirty="0" smtClean="0"/>
          </a:p>
          <a:p>
            <a:endParaRPr lang="en-US" dirty="0"/>
          </a:p>
        </p:txBody>
      </p:sp>
      <p:pic>
        <p:nvPicPr>
          <p:cNvPr id="4" name="Picture 3" descr="6783128.jpg"/>
          <p:cNvPicPr>
            <a:picLocks noChangeAspect="1"/>
          </p:cNvPicPr>
          <p:nvPr/>
        </p:nvPicPr>
        <p:blipFill>
          <a:blip r:embed="rId2"/>
          <a:stretch>
            <a:fillRect/>
          </a:stretch>
        </p:blipFill>
        <p:spPr>
          <a:xfrm>
            <a:off x="5029200" y="685800"/>
            <a:ext cx="3807896" cy="5027613"/>
          </a:xfrm>
          <a:prstGeom prst="rect">
            <a:avLst/>
          </a:prstGeom>
          <a:ln w="63500" cap="flat" cmpd="sng" algn="ctr">
            <a:solidFill>
              <a:schemeClr val="tx1"/>
            </a:solidFill>
            <a:prstDash val="solid"/>
            <a:round/>
            <a:headEnd type="none" w="med" len="med"/>
            <a:tailEnd type="none" w="med" len="med"/>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6bb89cb6ec55f2ca329385423963845.jpg"/>
          <p:cNvPicPr>
            <a:picLocks noChangeAspect="1"/>
          </p:cNvPicPr>
          <p:nvPr/>
        </p:nvPicPr>
        <p:blipFill>
          <a:blip r:embed="rId2"/>
          <a:stretch>
            <a:fillRect/>
          </a:stretch>
        </p:blipFill>
        <p:spPr>
          <a:xfrm>
            <a:off x="0" y="-411479"/>
            <a:ext cx="9144000" cy="726948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rtinez_martinez.jpg"/>
          <p:cNvPicPr>
            <a:picLocks noChangeAspect="1"/>
          </p:cNvPicPr>
          <p:nvPr/>
        </p:nvPicPr>
        <p:blipFill>
          <a:blip r:embed="rId2"/>
          <a:stretch>
            <a:fillRect/>
          </a:stretch>
        </p:blipFill>
        <p:spPr>
          <a:xfrm>
            <a:off x="4750420" y="762000"/>
            <a:ext cx="4088780" cy="5029200"/>
          </a:xfrm>
          <a:prstGeom prst="rect">
            <a:avLst/>
          </a:prstGeom>
          <a:ln w="63500" cap="flat" cmpd="sng" algn="ctr">
            <a:solidFill>
              <a:srgbClr val="000000"/>
            </a:solidFill>
            <a:prstDash val="solid"/>
            <a:round/>
            <a:headEnd type="none" w="med" len="med"/>
            <a:tailEnd type="none" w="med" len="med"/>
          </a:ln>
        </p:spPr>
      </p:pic>
      <p:sp>
        <p:nvSpPr>
          <p:cNvPr id="3" name="TextBox 2"/>
          <p:cNvSpPr txBox="1"/>
          <p:nvPr/>
        </p:nvSpPr>
        <p:spPr>
          <a:xfrm>
            <a:off x="381000" y="1019176"/>
            <a:ext cx="3886200" cy="4924424"/>
          </a:xfrm>
          <a:prstGeom prst="rect">
            <a:avLst/>
          </a:prstGeom>
          <a:noFill/>
        </p:spPr>
        <p:txBody>
          <a:bodyPr wrap="square" rtlCol="0">
            <a:spAutoFit/>
          </a:bodyPr>
          <a:lstStyle/>
          <a:p>
            <a:r>
              <a:rPr lang="en-US" sz="2900" i="1" dirty="0" smtClean="0">
                <a:solidFill>
                  <a:srgbClr val="044F61"/>
                </a:solidFill>
                <a:latin typeface="Times New Roman"/>
                <a:cs typeface="Times New Roman"/>
              </a:rPr>
              <a:t>Making ceramics in the Pueblo was considered a communal activity, where different steps in the process were often shared. The potters helped each other with the arduous tasks such as mixing the paints and polishing the slip. </a:t>
            </a:r>
          </a:p>
          <a:p>
            <a:endParaRPr lang="en-US" sz="2400" i="1" dirty="0" smtClean="0">
              <a:solidFill>
                <a:srgbClr val="044F61"/>
              </a:solidFill>
              <a:latin typeface="Times New Roman"/>
              <a:cs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ria-and-julian-martinez-macaw-feathers-black-pot.jpg"/>
          <p:cNvPicPr>
            <a:picLocks noChangeAspect="1"/>
          </p:cNvPicPr>
          <p:nvPr/>
        </p:nvPicPr>
        <p:blipFill>
          <a:blip r:embed="rId2"/>
          <a:stretch>
            <a:fillRect/>
          </a:stretch>
        </p:blipFill>
        <p:spPr>
          <a:xfrm>
            <a:off x="4576956" y="1447801"/>
            <a:ext cx="4262244" cy="3276600"/>
          </a:xfrm>
          <a:prstGeom prst="rect">
            <a:avLst/>
          </a:prstGeom>
        </p:spPr>
      </p:pic>
      <p:pic>
        <p:nvPicPr>
          <p:cNvPr id="5" name="Picture 4" descr="8b07c924e0a24c8c27420e09efd92ac6.jpg"/>
          <p:cNvPicPr>
            <a:picLocks noChangeAspect="1"/>
          </p:cNvPicPr>
          <p:nvPr/>
        </p:nvPicPr>
        <p:blipFill>
          <a:blip r:embed="rId3"/>
          <a:stretch>
            <a:fillRect/>
          </a:stretch>
        </p:blipFill>
        <p:spPr>
          <a:xfrm>
            <a:off x="304800" y="2209800"/>
            <a:ext cx="3840692" cy="4343400"/>
          </a:xfrm>
          <a:prstGeom prst="rect">
            <a:avLst/>
          </a:prstGeom>
        </p:spPr>
      </p:pic>
      <p:sp>
        <p:nvSpPr>
          <p:cNvPr id="6" name="TextBox 5"/>
          <p:cNvSpPr txBox="1"/>
          <p:nvPr/>
        </p:nvSpPr>
        <p:spPr>
          <a:xfrm>
            <a:off x="457200" y="512058"/>
            <a:ext cx="8077200" cy="630942"/>
          </a:xfrm>
          <a:prstGeom prst="rect">
            <a:avLst/>
          </a:prstGeom>
          <a:noFill/>
        </p:spPr>
        <p:txBody>
          <a:bodyPr wrap="square" rtlCol="0">
            <a:spAutoFit/>
          </a:bodyPr>
          <a:lstStyle/>
          <a:p>
            <a:r>
              <a:rPr lang="en-US" sz="3500" i="1" dirty="0" smtClean="0">
                <a:solidFill>
                  <a:srgbClr val="044F61"/>
                </a:solidFill>
                <a:latin typeface="Times New Roman"/>
                <a:cs typeface="Times New Roman"/>
              </a:rPr>
              <a:t>What do you think her ceramics are worth?</a:t>
            </a:r>
            <a:endParaRPr lang="en-US" sz="3500" i="1" dirty="0">
              <a:solidFill>
                <a:srgbClr val="044F61"/>
              </a:solidFill>
              <a:latin typeface="Times New Roman"/>
              <a:cs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12-01 at 11.08.47 PM.png"/>
          <p:cNvPicPr>
            <a:picLocks noChangeAspect="1"/>
          </p:cNvPicPr>
          <p:nvPr/>
        </p:nvPicPr>
        <p:blipFill>
          <a:blip r:embed="rId2"/>
          <a:stretch>
            <a:fillRect/>
          </a:stretch>
        </p:blipFill>
        <p:spPr>
          <a:xfrm>
            <a:off x="114300" y="203200"/>
            <a:ext cx="9029700" cy="64262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2b2b41f17e93316cc9daef84a414d8b.jpg"/>
          <p:cNvPicPr>
            <a:picLocks noChangeAspect="1"/>
          </p:cNvPicPr>
          <p:nvPr/>
        </p:nvPicPr>
        <p:blipFill>
          <a:blip r:embed="rId2"/>
          <a:stretch>
            <a:fillRect/>
          </a:stretch>
        </p:blipFill>
        <p:spPr>
          <a:xfrm>
            <a:off x="5178136" y="1066800"/>
            <a:ext cx="3584864" cy="4572000"/>
          </a:xfrm>
          <a:prstGeom prst="rect">
            <a:avLst/>
          </a:prstGeom>
          <a:ln w="63500">
            <a:solidFill>
              <a:schemeClr val="tx1"/>
            </a:solidFill>
          </a:ln>
        </p:spPr>
      </p:pic>
      <p:sp>
        <p:nvSpPr>
          <p:cNvPr id="3" name="TextBox 2"/>
          <p:cNvSpPr txBox="1"/>
          <p:nvPr/>
        </p:nvSpPr>
        <p:spPr>
          <a:xfrm>
            <a:off x="533400" y="628740"/>
            <a:ext cx="4114800" cy="5493811"/>
          </a:xfrm>
          <a:prstGeom prst="rect">
            <a:avLst/>
          </a:prstGeom>
          <a:noFill/>
        </p:spPr>
        <p:txBody>
          <a:bodyPr wrap="square" rtlCol="0">
            <a:spAutoFit/>
          </a:bodyPr>
          <a:lstStyle/>
          <a:p>
            <a:endParaRPr lang="en-US" sz="1900" i="1" dirty="0" smtClean="0">
              <a:solidFill>
                <a:srgbClr val="044F61"/>
              </a:solidFill>
              <a:latin typeface="Times New Roman"/>
              <a:cs typeface="Times New Roman"/>
            </a:endParaRPr>
          </a:p>
          <a:p>
            <a:r>
              <a:rPr lang="en-US" sz="1900" i="1" dirty="0" smtClean="0">
                <a:solidFill>
                  <a:srgbClr val="044F61"/>
                </a:solidFill>
                <a:latin typeface="Times New Roman"/>
                <a:cs typeface="Times New Roman"/>
              </a:rPr>
              <a:t>Helping her Pueblo (community) was of extremely important to Ms. Martinez. She lived as a proper Pueblo woman, avoiding self-aggrandizement and insisting to scholars that she was just a wife and mother even as her reputation in the outside world increased. </a:t>
            </a:r>
          </a:p>
          <a:p>
            <a:endParaRPr lang="en-US" sz="1900" i="1" dirty="0" smtClean="0">
              <a:solidFill>
                <a:srgbClr val="044F61"/>
              </a:solidFill>
              <a:latin typeface="Times New Roman"/>
              <a:cs typeface="Times New Roman"/>
            </a:endParaRPr>
          </a:p>
          <a:p>
            <a:r>
              <a:rPr lang="en-US" sz="1900" i="1" dirty="0" smtClean="0">
                <a:solidFill>
                  <a:srgbClr val="044F61"/>
                </a:solidFill>
                <a:latin typeface="Times New Roman"/>
                <a:cs typeface="Times New Roman"/>
              </a:rPr>
              <a:t>To help other potters in the Pueblo, Ms. Martinez was known to have signed the pots of others, lending her name to help the community….</a:t>
            </a:r>
          </a:p>
          <a:p>
            <a:endParaRPr lang="en-US" sz="1900" i="1" dirty="0" smtClean="0">
              <a:solidFill>
                <a:srgbClr val="044F61"/>
              </a:solidFill>
              <a:latin typeface="Times New Roman"/>
              <a:cs typeface="Times New Roman"/>
            </a:endParaRPr>
          </a:p>
          <a:p>
            <a:r>
              <a:rPr lang="en-US" sz="1900" i="1" dirty="0" smtClean="0">
                <a:solidFill>
                  <a:srgbClr val="044F61"/>
                </a:solidFill>
                <a:latin typeface="Times New Roman"/>
                <a:cs typeface="Times New Roman"/>
              </a:rPr>
              <a:t>What do you think of that?</a:t>
            </a:r>
          </a:p>
          <a:p>
            <a:endParaRPr lang="en-US" sz="1900" i="1" dirty="0" smtClean="0">
              <a:solidFill>
                <a:srgbClr val="044F61"/>
              </a:solidFill>
              <a:latin typeface="Times New Roman"/>
              <a:cs typeface="Times New Roman"/>
            </a:endParaRPr>
          </a:p>
          <a:p>
            <a:r>
              <a:rPr lang="en-US" sz="1900" i="1" dirty="0" smtClean="0">
                <a:solidFill>
                  <a:srgbClr val="044F61"/>
                </a:solidFill>
                <a:latin typeface="Times New Roman"/>
                <a:cs typeface="Times New Roman"/>
              </a:rPr>
              <a:t>Is that okay?</a:t>
            </a:r>
          </a:p>
          <a:p>
            <a:endParaRPr lang="en-US" i="1" dirty="0" smtClean="0">
              <a:solidFill>
                <a:srgbClr val="044F61"/>
              </a:solidFill>
              <a:latin typeface="Times New Roman"/>
              <a:cs typeface="Times New Roman"/>
            </a:endParaRP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3c291e77aae42504ff3224995fc7cb1.jpg"/>
          <p:cNvPicPr>
            <a:picLocks noChangeAspect="1"/>
          </p:cNvPicPr>
          <p:nvPr/>
        </p:nvPicPr>
        <p:blipFill>
          <a:blip r:embed="rId2"/>
          <a:stretch>
            <a:fillRect/>
          </a:stretch>
        </p:blipFill>
        <p:spPr>
          <a:xfrm>
            <a:off x="-238836" y="0"/>
            <a:ext cx="9382836" cy="7543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87" name="Shape 87"/>
          <p:cNvSpPr txBox="1">
            <a:spLocks noGrp="1"/>
          </p:cNvSpPr>
          <p:nvPr>
            <p:ph type="body" idx="1"/>
          </p:nvPr>
        </p:nvSpPr>
        <p:spPr>
          <a:xfrm>
            <a:off x="381000" y="1412875"/>
            <a:ext cx="8381999" cy="2210999"/>
          </a:xfrm>
          <a:prstGeom prst="rect">
            <a:avLst/>
          </a:prstGeom>
        </p:spPr>
        <p:txBody>
          <a:bodyPr lIns="91425" tIns="91425" rIns="91425" bIns="91425" anchor="t" anchorCtr="0">
            <a:noAutofit/>
          </a:bodyPr>
          <a:lstStyle/>
          <a:p>
            <a:pPr lvl="0" rtl="0">
              <a:spcBef>
                <a:spcPts val="0"/>
              </a:spcBef>
              <a:buNone/>
            </a:pPr>
            <a:r>
              <a:rPr lang="en-US" sz="4200" i="1" dirty="0" smtClean="0">
                <a:solidFill>
                  <a:srgbClr val="044F61"/>
                </a:solidFill>
                <a:latin typeface="Times New Roman"/>
                <a:cs typeface="Times New Roman"/>
              </a:rPr>
              <a:t>As the influence of European settlers spread throughout North America, native artists were keen to adapt their traditional forms to new media and new markets.</a:t>
            </a:r>
          </a:p>
          <a:p>
            <a:pPr lvl="0">
              <a:spcBef>
                <a:spcPts val="0"/>
              </a:spcBef>
              <a:buNone/>
            </a:pPr>
            <a:endParaRPr dirty="0"/>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946461-large copy.jpg"/>
          <p:cNvPicPr>
            <a:picLocks noChangeAspect="1"/>
          </p:cNvPicPr>
          <p:nvPr/>
        </p:nvPicPr>
        <p:blipFill>
          <a:blip r:embed="rId2"/>
          <a:stretch>
            <a:fillRect/>
          </a:stretch>
        </p:blipFill>
        <p:spPr>
          <a:xfrm>
            <a:off x="1" y="-228600"/>
            <a:ext cx="9144000" cy="719004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ria-martinez-and-julian-martinez-tall-jar_1934_2-1_photo-john-polak_2014.jp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990600" y="6324600"/>
            <a:ext cx="7086600" cy="304800"/>
          </a:xfrm>
          <a:prstGeom prst="rect">
            <a:avLst/>
          </a:prstGeom>
          <a:noFill/>
        </p:spPr>
        <p:txBody>
          <a:bodyPr wrap="square" rtlCol="0">
            <a:spAutoFit/>
          </a:bodyPr>
          <a:lstStyle/>
          <a:p>
            <a:r>
              <a:rPr lang="en-US" dirty="0" smtClean="0"/>
              <a:t>https://</a:t>
            </a:r>
            <a:r>
              <a:rPr lang="en-US" dirty="0" err="1" smtClean="0"/>
              <a:t>www.youtube.com/watch?v</a:t>
            </a:r>
            <a:r>
              <a:rPr lang="en-US" dirty="0" smtClean="0"/>
              <a:t>=7AhX1MhvAG8</a:t>
            </a:r>
            <a:endParaRPr lang="en-US" dirty="0"/>
          </a:p>
        </p:txBody>
      </p:sp>
      <p:pic>
        <p:nvPicPr>
          <p:cNvPr id="4" name="Picture 3" descr="Screen Shot 2018-12-04 at 10.46.40 PM.png"/>
          <p:cNvPicPr>
            <a:picLocks noChangeAspect="1"/>
          </p:cNvPicPr>
          <p:nvPr/>
        </p:nvPicPr>
        <p:blipFill>
          <a:blip r:embed="rId2"/>
          <a:stretch>
            <a:fillRect/>
          </a:stretch>
        </p:blipFill>
        <p:spPr>
          <a:xfrm>
            <a:off x="990600" y="228600"/>
            <a:ext cx="7196102" cy="5791201"/>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990600" y="6172200"/>
            <a:ext cx="65532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=1zrTO1KYhQs</a:t>
            </a:r>
            <a:endParaRPr lang="en-US" dirty="0"/>
          </a:p>
        </p:txBody>
      </p:sp>
      <p:pic>
        <p:nvPicPr>
          <p:cNvPr id="4" name="Picture 3" descr="Screen Shot 2018-12-04 at 10.48.58 PM.png"/>
          <p:cNvPicPr>
            <a:picLocks noChangeAspect="1"/>
          </p:cNvPicPr>
          <p:nvPr/>
        </p:nvPicPr>
        <p:blipFill>
          <a:blip r:embed="rId2"/>
          <a:stretch>
            <a:fillRect/>
          </a:stretch>
        </p:blipFill>
        <p:spPr>
          <a:xfrm>
            <a:off x="1027203" y="307777"/>
            <a:ext cx="7049997" cy="5635823"/>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143000" y="6248400"/>
            <a:ext cx="7239000" cy="304800"/>
          </a:xfrm>
          <a:prstGeom prst="rect">
            <a:avLst/>
          </a:prstGeom>
          <a:noFill/>
        </p:spPr>
        <p:txBody>
          <a:bodyPr wrap="square" rtlCol="0">
            <a:spAutoFit/>
          </a:bodyPr>
          <a:lstStyle/>
          <a:p>
            <a:r>
              <a:rPr lang="en-US" dirty="0" smtClean="0"/>
              <a:t>https://</a:t>
            </a:r>
            <a:r>
              <a:rPr lang="en-US" dirty="0" err="1" smtClean="0"/>
              <a:t>www.youtube.com/watch?v</a:t>
            </a:r>
            <a:r>
              <a:rPr lang="en-US" dirty="0" smtClean="0"/>
              <a:t>=nyHL7kF_c0o</a:t>
            </a:r>
            <a:endParaRPr lang="en-US" dirty="0"/>
          </a:p>
        </p:txBody>
      </p:sp>
      <p:pic>
        <p:nvPicPr>
          <p:cNvPr id="4" name="Picture 3" descr="Screen Shot 2018-12-04 at 10.51.49 PM.png"/>
          <p:cNvPicPr>
            <a:picLocks noChangeAspect="1"/>
          </p:cNvPicPr>
          <p:nvPr/>
        </p:nvPicPr>
        <p:blipFill>
          <a:blip r:embed="rId2"/>
          <a:stretch>
            <a:fillRect/>
          </a:stretch>
        </p:blipFill>
        <p:spPr>
          <a:xfrm>
            <a:off x="0" y="304800"/>
            <a:ext cx="9144000" cy="56896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7"/>
        <p:cNvGrpSpPr/>
        <p:nvPr/>
      </p:nvGrpSpPr>
      <p:grpSpPr>
        <a:xfrm>
          <a:off x="0" y="0"/>
          <a:ext cx="0" cy="0"/>
          <a:chOff x="0" y="0"/>
          <a:chExt cx="0" cy="0"/>
        </a:xfrm>
      </p:grpSpPr>
      <p:graphicFrame>
        <p:nvGraphicFramePr>
          <p:cNvPr id="188" name="Shape 188"/>
          <p:cNvGraphicFramePr/>
          <p:nvPr/>
        </p:nvGraphicFramePr>
        <p:xfrm>
          <a:off x="48100" y="34100"/>
          <a:ext cx="9096200" cy="6776975"/>
        </p:xfrm>
        <a:graphic>
          <a:graphicData uri="http://schemas.openxmlformats.org/drawingml/2006/table">
            <a:tbl>
              <a:tblPr>
                <a:noFill/>
                <a:tableStyleId>{EAF1C8D3-8E29-4A6B-BA23-EC165807199A}</a:tableStyleId>
              </a:tblPr>
              <a:tblGrid>
                <a:gridCol w="2274050"/>
                <a:gridCol w="2274050"/>
                <a:gridCol w="2274050"/>
                <a:gridCol w="2274050"/>
              </a:tblGrid>
              <a:tr h="462675">
                <a:tc>
                  <a:txBody>
                    <a:bodyPr/>
                    <a:lstStyle/>
                    <a:p>
                      <a:pPr lvl="0">
                        <a:spcBef>
                          <a:spcPts val="0"/>
                        </a:spcBef>
                        <a:buNone/>
                      </a:pPr>
                      <a:r>
                        <a:rPr lang="en-US"/>
                        <a:t>Form</a:t>
                      </a:r>
                    </a:p>
                  </a:txBody>
                  <a:tcPr marL="91425" marR="91425" marT="91425" marB="91425"/>
                </a:tc>
                <a:tc>
                  <a:txBody>
                    <a:bodyPr/>
                    <a:lstStyle/>
                    <a:p>
                      <a:pPr lvl="0">
                        <a:spcBef>
                          <a:spcPts val="0"/>
                        </a:spcBef>
                        <a:buNone/>
                      </a:pPr>
                      <a:r>
                        <a:rPr lang="en-US"/>
                        <a:t>Function</a:t>
                      </a:r>
                    </a:p>
                  </a:txBody>
                  <a:tcPr marL="91425" marR="91425" marT="91425" marB="91425"/>
                </a:tc>
                <a:tc>
                  <a:txBody>
                    <a:bodyPr/>
                    <a:lstStyle/>
                    <a:p>
                      <a:pPr lvl="0">
                        <a:spcBef>
                          <a:spcPts val="0"/>
                        </a:spcBef>
                        <a:buNone/>
                      </a:pPr>
                      <a:r>
                        <a:rPr lang="en-US"/>
                        <a:t>Content</a:t>
                      </a:r>
                    </a:p>
                  </a:txBody>
                  <a:tcPr marL="91425" marR="91425" marT="91425" marB="91425"/>
                </a:tc>
                <a:tc>
                  <a:txBody>
                    <a:bodyPr/>
                    <a:lstStyle/>
                    <a:p>
                      <a:pPr lvl="0">
                        <a:spcBef>
                          <a:spcPts val="0"/>
                        </a:spcBef>
                        <a:buNone/>
                      </a:pPr>
                      <a:r>
                        <a:rPr lang="en-US"/>
                        <a:t>Context</a:t>
                      </a:r>
                    </a:p>
                  </a:txBody>
                  <a:tcPr marL="91425" marR="91425" marT="91425" marB="91425"/>
                </a:tc>
              </a:tr>
              <a:tr h="1578575">
                <a:tc>
                  <a:txBody>
                    <a:bodyPr/>
                    <a:lstStyle/>
                    <a:p>
                      <a:pPr lvl="0">
                        <a:spcBef>
                          <a:spcPts val="0"/>
                        </a:spcBef>
                        <a:buNone/>
                      </a:pPr>
                      <a:r>
                        <a:rPr lang="en-US"/>
                        <a:t>Black on black; highly polished surfaces; </a:t>
                      </a:r>
                    </a:p>
                  </a:txBody>
                  <a:tcPr marL="91425" marR="91425" marT="91425" marB="91425"/>
                </a:tc>
                <a:tc>
                  <a:txBody>
                    <a:bodyPr/>
                    <a:lstStyle/>
                    <a:p>
                      <a:pPr lvl="0">
                        <a:spcBef>
                          <a:spcPts val="0"/>
                        </a:spcBef>
                        <a:buNone/>
                      </a:pPr>
                      <a:r>
                        <a:rPr lang="en-US"/>
                        <a:t>Sparks a revival of Pueblo techniques</a:t>
                      </a:r>
                    </a:p>
                  </a:txBody>
                  <a:tcPr marL="91425" marR="91425" marT="91425" marB="91425"/>
                </a:tc>
                <a:tc>
                  <a:txBody>
                    <a:bodyPr/>
                    <a:lstStyle/>
                    <a:p>
                      <a:pPr lvl="0">
                        <a:spcBef>
                          <a:spcPts val="0"/>
                        </a:spcBef>
                        <a:buNone/>
                      </a:pPr>
                      <a:r>
                        <a:rPr lang="en-US"/>
                        <a:t>Exceptional symmetry; walls of even thickness; surfaces are free of imperfections</a:t>
                      </a:r>
                    </a:p>
                  </a:txBody>
                  <a:tcPr marL="91425" marR="91425" marT="91425" marB="91425"/>
                </a:tc>
                <a:tc>
                  <a:txBody>
                    <a:bodyPr/>
                    <a:lstStyle/>
                    <a:p>
                      <a:pPr lvl="0">
                        <a:spcBef>
                          <a:spcPts val="0"/>
                        </a:spcBef>
                        <a:buNone/>
                      </a:pPr>
                      <a:r>
                        <a:rPr lang="en-US"/>
                        <a:t>Comes from the 1000 year old tradition of pottery making in the SW</a:t>
                      </a:r>
                    </a:p>
                  </a:txBody>
                  <a:tcPr marL="91425" marR="91425" marT="91425" marB="91425"/>
                </a:tc>
              </a:tr>
              <a:tr h="1578575">
                <a:tc>
                  <a:txBody>
                    <a:bodyPr/>
                    <a:lstStyle/>
                    <a:p>
                      <a:pPr lvl="0">
                        <a:spcBef>
                          <a:spcPts val="0"/>
                        </a:spcBef>
                        <a:buNone/>
                      </a:pPr>
                      <a:r>
                        <a:rPr lang="en-US"/>
                        <a:t>contrast matte and shiny black finishes</a:t>
                      </a: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r>
                        <a:rPr lang="en-US"/>
                        <a:t>At the time of production, Pueblos were in decline; modern life replacing traditional life</a:t>
                      </a:r>
                    </a:p>
                  </a:txBody>
                  <a:tcPr marL="91425" marR="91425" marT="91425" marB="91425"/>
                </a:tc>
              </a:tr>
              <a:tr h="1578575">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r>
                        <a:rPr lang="en-US"/>
                        <a:t>Maria made the pots; developed/ invented more shapes than traditional pueblos used</a:t>
                      </a:r>
                    </a:p>
                  </a:txBody>
                  <a:tcPr marL="91425" marR="91425" marT="91425" marB="91425"/>
                </a:tc>
              </a:tr>
              <a:tr h="1578575">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r>
                        <a:rPr lang="en-US"/>
                        <a:t>Julian painted the pots; used a revival of ancient mythic figures and designs</a:t>
                      </a:r>
                    </a:p>
                  </a:txBody>
                  <a:tcPr marL="91425" marR="91425" marT="91425" marB="91425"/>
                </a:tc>
              </a:tr>
            </a:tbl>
          </a:graphicData>
        </a:graphic>
      </p:graphicFrame>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25000"/>
          </a:blip>
          <a:srcRect/>
          <a:stretch>
            <a:fillRect/>
          </a:stretch>
        </a:blip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94" name="Shape 94"/>
          <p:cNvSpPr txBox="1">
            <a:spLocks noGrp="1"/>
          </p:cNvSpPr>
          <p:nvPr>
            <p:ph type="body" idx="1"/>
          </p:nvPr>
        </p:nvSpPr>
        <p:spPr>
          <a:xfrm>
            <a:off x="381000" y="1412875"/>
            <a:ext cx="8381999" cy="2210999"/>
          </a:xfrm>
          <a:prstGeom prst="rect">
            <a:avLst/>
          </a:prstGeom>
        </p:spPr>
        <p:txBody>
          <a:bodyPr lIns="91425" tIns="91425" rIns="91425" bIns="91425" anchor="t" anchorCtr="0">
            <a:noAutofit/>
          </a:bodyPr>
          <a:lstStyle/>
          <a:p>
            <a:pPr lvl="0" rtl="0">
              <a:spcBef>
                <a:spcPts val="0"/>
              </a:spcBef>
              <a:buClr>
                <a:schemeClr val="dk1"/>
              </a:buClr>
              <a:buSzPct val="34375"/>
              <a:buFont typeface="Arial"/>
              <a:buNone/>
            </a:pPr>
            <a:r>
              <a:rPr lang="en-US" i="1" dirty="0">
                <a:solidFill>
                  <a:srgbClr val="044F61"/>
                </a:solidFill>
                <a:latin typeface="Times New Roman"/>
                <a:cs typeface="Times New Roman"/>
              </a:rPr>
              <a:t>Europeans had an appetite for native art forms and acted as collectors and patrons for works that appealed to them</a:t>
            </a:r>
            <a:r>
              <a:rPr lang="en-US" i="1" dirty="0" smtClean="0">
                <a:solidFill>
                  <a:srgbClr val="044F61"/>
                </a:solidFill>
                <a:latin typeface="Times New Roman"/>
                <a:cs typeface="Times New Roman"/>
              </a:rPr>
              <a:t>.</a:t>
            </a:r>
          </a:p>
          <a:p>
            <a:pPr lvl="0" rtl="0">
              <a:spcBef>
                <a:spcPts val="0"/>
              </a:spcBef>
              <a:buClr>
                <a:schemeClr val="dk1"/>
              </a:buClr>
              <a:buSzPct val="34375"/>
              <a:buFont typeface="Arial"/>
              <a:buNone/>
            </a:pPr>
            <a:endParaRPr lang="en-US" i="1" dirty="0" smtClean="0">
              <a:solidFill>
                <a:srgbClr val="044F61"/>
              </a:solidFill>
              <a:latin typeface="Times New Roman"/>
              <a:cs typeface="Times New Roman"/>
            </a:endParaRPr>
          </a:p>
          <a:p>
            <a:pPr lvl="0">
              <a:spcBef>
                <a:spcPts val="0"/>
              </a:spcBef>
              <a:buNone/>
            </a:pPr>
            <a:r>
              <a:rPr lang="en-US" i="1" dirty="0">
                <a:solidFill>
                  <a:srgbClr val="044F61"/>
                </a:solidFill>
                <a:latin typeface="Times New Roman"/>
                <a:cs typeface="Times New Roman"/>
              </a:rPr>
              <a:t>Native American artists like </a:t>
            </a:r>
            <a:r>
              <a:rPr lang="en-US" i="1" dirty="0" err="1">
                <a:solidFill>
                  <a:srgbClr val="044F61"/>
                </a:solidFill>
                <a:latin typeface="Times New Roman"/>
                <a:cs typeface="Times New Roman"/>
              </a:rPr>
              <a:t>Cadzi</a:t>
            </a:r>
            <a:r>
              <a:rPr lang="en-US" i="1" dirty="0">
                <a:solidFill>
                  <a:srgbClr val="044F61"/>
                </a:solidFill>
                <a:latin typeface="Times New Roman"/>
                <a:cs typeface="Times New Roman"/>
              </a:rPr>
              <a:t> Cody and Maria Martinez began serving an emerging tourist industry that appreciated their artistry</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r>
              <a:rPr lang="en-US" b="1" i="1" dirty="0">
                <a:solidFill>
                  <a:srgbClr val="044F61"/>
                </a:solidFill>
                <a:latin typeface="Times New Roman"/>
                <a:cs typeface="Times New Roman"/>
              </a:rPr>
              <a:t>Ask yourself...</a:t>
            </a:r>
          </a:p>
        </p:txBody>
      </p:sp>
      <p:sp>
        <p:nvSpPr>
          <p:cNvPr id="101" name="Shape 101"/>
          <p:cNvSpPr txBox="1">
            <a:spLocks noGrp="1"/>
          </p:cNvSpPr>
          <p:nvPr>
            <p:ph type="body" idx="1"/>
          </p:nvPr>
        </p:nvSpPr>
        <p:spPr>
          <a:xfrm>
            <a:off x="381000" y="1143001"/>
            <a:ext cx="8381999" cy="5405574"/>
          </a:xfrm>
          <a:prstGeom prst="rect">
            <a:avLst/>
          </a:prstGeom>
        </p:spPr>
        <p:txBody>
          <a:bodyPr lIns="91425" tIns="91425" rIns="91425" bIns="91425" anchor="t" anchorCtr="0">
            <a:noAutofit/>
          </a:bodyPr>
          <a:lstStyle/>
          <a:p>
            <a:pPr marL="742950" indent="-514350">
              <a:buClr>
                <a:schemeClr val="tx1"/>
              </a:buClr>
              <a:buFont typeface="+mj-lt"/>
              <a:buAutoNum type="arabicPeriod"/>
            </a:pPr>
            <a:r>
              <a:rPr lang="en-US" i="1" dirty="0">
                <a:solidFill>
                  <a:srgbClr val="044F61"/>
                </a:solidFill>
                <a:latin typeface="Times New Roman"/>
                <a:cs typeface="Times New Roman"/>
              </a:rPr>
              <a:t>What is the specific geographic and cultural context in which the work was created?</a:t>
            </a:r>
          </a:p>
          <a:p>
            <a:pPr marL="742950" indent="-514350">
              <a:buClr>
                <a:schemeClr val="tx1"/>
              </a:buClr>
              <a:buFont typeface="+mj-lt"/>
              <a:buAutoNum type="arabicPeriod"/>
            </a:pPr>
            <a:r>
              <a:rPr lang="en-US" i="1" dirty="0">
                <a:solidFill>
                  <a:srgbClr val="044F61"/>
                </a:solidFill>
                <a:latin typeface="Times New Roman"/>
                <a:cs typeface="Times New Roman"/>
              </a:rPr>
              <a:t>What does the imagery symbolize?</a:t>
            </a:r>
          </a:p>
          <a:p>
            <a:pPr marL="742950" indent="-514350">
              <a:buClr>
                <a:schemeClr val="tx1"/>
              </a:buClr>
              <a:buFont typeface="+mj-lt"/>
              <a:buAutoNum type="arabicPeriod"/>
            </a:pPr>
            <a:r>
              <a:rPr lang="en-US" i="1" dirty="0">
                <a:solidFill>
                  <a:srgbClr val="044F61"/>
                </a:solidFill>
                <a:latin typeface="Times New Roman"/>
                <a:cs typeface="Times New Roman"/>
              </a:rPr>
              <a:t>To what extent did European contact  change the materials and imagery used by Native American artists?</a:t>
            </a:r>
          </a:p>
          <a:p>
            <a:pPr marL="742950" indent="-514350">
              <a:buClr>
                <a:schemeClr val="tx1"/>
              </a:buClr>
              <a:buFont typeface="+mj-lt"/>
              <a:buAutoNum type="arabicPeriod"/>
            </a:pPr>
            <a:r>
              <a:rPr lang="en-US" i="1" dirty="0">
                <a:solidFill>
                  <a:srgbClr val="044F61"/>
                </a:solidFill>
                <a:latin typeface="Times New Roman"/>
                <a:cs typeface="Times New Roman"/>
              </a:rPr>
              <a:t>Which of these works do not demonstrate influence of European contact?  Why?</a:t>
            </a:r>
          </a:p>
          <a:p>
            <a:pPr marL="742950" indent="-514350">
              <a:buClr>
                <a:schemeClr val="tx1"/>
              </a:buClr>
              <a:buFont typeface="+mj-lt"/>
              <a:buAutoNum type="arabicPeriod"/>
            </a:pPr>
            <a:r>
              <a:rPr lang="en-US" i="1" dirty="0">
                <a:solidFill>
                  <a:srgbClr val="044F61"/>
                </a:solidFill>
                <a:latin typeface="Times New Roman"/>
                <a:cs typeface="Times New Roman"/>
              </a:rPr>
              <a:t>Which were created for a tourist audience?  How can you tell?</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4845225" y="1412875"/>
            <a:ext cx="3917699" cy="2210999"/>
          </a:xfrm>
          <a:prstGeom prst="rect">
            <a:avLst/>
          </a:prstGeom>
        </p:spPr>
        <p:txBody>
          <a:bodyPr lIns="91425" tIns="91425" rIns="91425" bIns="91425" anchor="t" anchorCtr="0">
            <a:noAutofit/>
          </a:bodyPr>
          <a:lstStyle/>
          <a:p>
            <a:pPr lvl="0">
              <a:spcBef>
                <a:spcPts val="0"/>
              </a:spcBef>
              <a:buNone/>
            </a:pPr>
            <a:endParaRPr/>
          </a:p>
        </p:txBody>
      </p:sp>
      <p:pic>
        <p:nvPicPr>
          <p:cNvPr id="108" name="Shape 108"/>
          <p:cNvPicPr preferRelativeResize="0"/>
          <p:nvPr/>
        </p:nvPicPr>
        <p:blipFill>
          <a:blip r:embed="rId3">
            <a:alphaModFix/>
          </a:blip>
          <a:stretch>
            <a:fillRect/>
          </a:stretch>
        </p:blipFill>
        <p:spPr>
          <a:xfrm>
            <a:off x="4763861" y="68625"/>
            <a:ext cx="4080426" cy="6857999"/>
          </a:xfrm>
          <a:prstGeom prst="rect">
            <a:avLst/>
          </a:prstGeom>
          <a:noFill/>
          <a:ln>
            <a:noFill/>
          </a:ln>
        </p:spPr>
      </p:pic>
      <p:pic>
        <p:nvPicPr>
          <p:cNvPr id="109" name="Shape 109"/>
          <p:cNvPicPr preferRelativeResize="0"/>
          <p:nvPr/>
        </p:nvPicPr>
        <p:blipFill>
          <a:blip r:embed="rId4">
            <a:alphaModFix/>
          </a:blip>
          <a:stretch>
            <a:fillRect/>
          </a:stretch>
        </p:blipFill>
        <p:spPr>
          <a:xfrm>
            <a:off x="152400" y="152400"/>
            <a:ext cx="619125" cy="619125"/>
          </a:xfrm>
          <a:prstGeom prst="rect">
            <a:avLst/>
          </a:prstGeom>
          <a:noFill/>
          <a:ln>
            <a:noFill/>
          </a:ln>
        </p:spPr>
      </p:pic>
      <p:sp>
        <p:nvSpPr>
          <p:cNvPr id="110" name="Shape 110"/>
          <p:cNvSpPr txBox="1"/>
          <p:nvPr/>
        </p:nvSpPr>
        <p:spPr>
          <a:xfrm>
            <a:off x="914400" y="-304800"/>
            <a:ext cx="4267200" cy="2362200"/>
          </a:xfrm>
          <a:prstGeom prst="rect">
            <a:avLst/>
          </a:prstGeom>
          <a:noFill/>
          <a:ln>
            <a:noFill/>
          </a:ln>
        </p:spPr>
        <p:txBody>
          <a:bodyPr lIns="91425" tIns="91425" rIns="91425" bIns="91425" anchor="ctr" anchorCtr="0">
            <a:noAutofit/>
          </a:bodyPr>
          <a:lstStyle/>
          <a:p>
            <a:pPr lvl="0" rtl="0">
              <a:spcBef>
                <a:spcPts val="0"/>
              </a:spcBef>
              <a:buNone/>
            </a:pPr>
            <a:r>
              <a:rPr lang="en-US" sz="2400" dirty="0">
                <a:solidFill>
                  <a:srgbClr val="044F61"/>
                </a:solidFill>
                <a:latin typeface="Times New Roman"/>
                <a:ea typeface="Quattrocento"/>
                <a:cs typeface="Times New Roman"/>
                <a:sym typeface="Quattrocento"/>
              </a:rPr>
              <a:t>163. </a:t>
            </a:r>
            <a:r>
              <a:rPr lang="en-US" sz="2400" b="1" dirty="0">
                <a:solidFill>
                  <a:srgbClr val="044F61"/>
                </a:solidFill>
                <a:latin typeface="Times New Roman"/>
                <a:ea typeface="Quattrocento"/>
                <a:cs typeface="Times New Roman"/>
                <a:sym typeface="Quattrocento"/>
              </a:rPr>
              <a:t>Bandolier Bag</a:t>
            </a:r>
          </a:p>
          <a:p>
            <a:pPr lvl="0" rtl="0">
              <a:spcBef>
                <a:spcPts val="0"/>
              </a:spcBef>
              <a:buNone/>
            </a:pPr>
            <a:r>
              <a:rPr lang="en-US" sz="2400" dirty="0" err="1">
                <a:solidFill>
                  <a:srgbClr val="044F61"/>
                </a:solidFill>
                <a:latin typeface="Times New Roman"/>
                <a:ea typeface="Quattrocento"/>
                <a:cs typeface="Times New Roman"/>
                <a:sym typeface="Quattrocento"/>
              </a:rPr>
              <a:t>Lenape</a:t>
            </a:r>
            <a:r>
              <a:rPr lang="en-US" sz="2400" dirty="0">
                <a:solidFill>
                  <a:srgbClr val="044F61"/>
                </a:solidFill>
                <a:latin typeface="Times New Roman"/>
                <a:ea typeface="Quattrocento"/>
                <a:cs typeface="Times New Roman"/>
                <a:sym typeface="Quattrocento"/>
              </a:rPr>
              <a:t> (Delaware Tribe)</a:t>
            </a:r>
          </a:p>
          <a:p>
            <a:pPr lvl="0" rtl="0">
              <a:spcBef>
                <a:spcPts val="0"/>
              </a:spcBef>
              <a:buNone/>
            </a:pPr>
            <a:r>
              <a:rPr lang="en-US" sz="2400" dirty="0">
                <a:solidFill>
                  <a:srgbClr val="044F61"/>
                </a:solidFill>
                <a:latin typeface="Times New Roman"/>
                <a:ea typeface="Quattrocento"/>
                <a:cs typeface="Times New Roman"/>
                <a:sym typeface="Quattrocento"/>
              </a:rPr>
              <a:t>1850 CE</a:t>
            </a:r>
          </a:p>
          <a:p>
            <a:pPr lvl="0" rtl="0">
              <a:spcBef>
                <a:spcPts val="0"/>
              </a:spcBef>
              <a:buNone/>
            </a:pPr>
            <a:r>
              <a:rPr lang="en-US" sz="2400" dirty="0">
                <a:solidFill>
                  <a:srgbClr val="044F61"/>
                </a:solidFill>
                <a:latin typeface="Times New Roman"/>
                <a:ea typeface="Quattrocento"/>
                <a:cs typeface="Times New Roman"/>
                <a:sym typeface="Quattrocento"/>
              </a:rPr>
              <a:t>Beadwork on Leather</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8abe9d1b587f21fe6fac31e864d0300f764108f-1.jpg"/>
          <p:cNvPicPr>
            <a:picLocks noChangeAspect="1"/>
          </p:cNvPicPr>
          <p:nvPr/>
        </p:nvPicPr>
        <p:blipFill>
          <a:blip r:embed="rId2"/>
          <a:stretch>
            <a:fillRect/>
          </a:stretch>
        </p:blipFill>
        <p:spPr>
          <a:xfrm>
            <a:off x="0" y="0"/>
            <a:ext cx="10544761" cy="6858000"/>
          </a:xfrm>
          <a:prstGeom prst="rect">
            <a:avLst/>
          </a:prstGeom>
        </p:spPr>
      </p:pic>
    </p:spTree>
  </p:cSld>
  <p:clrMapOvr>
    <a:masterClrMapping/>
  </p:clrMapOvr>
</p:sld>
</file>

<file path=ppt/theme/theme1.xml><?xml version="1.0" encoding="utf-8"?>
<a:theme xmlns:a="http://schemas.openxmlformats.org/drawingml/2006/main" name="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1633</TotalTime>
  <Words>1730</Words>
  <PresentationFormat>On-screen Show (4:3)</PresentationFormat>
  <Paragraphs>184</Paragraphs>
  <Slides>55</Slides>
  <Notes>16</Notes>
  <HiddenSlides>0</HiddenSlides>
  <MMClips>0</MMClips>
  <ScaleCrop>false</ScaleCrop>
  <HeadingPairs>
    <vt:vector size="6" baseType="variant">
      <vt:variant>
        <vt:lpstr>Fonts Used</vt:lpstr>
      </vt:variant>
      <vt:variant>
        <vt:i4>1</vt:i4>
      </vt:variant>
      <vt:variant>
        <vt:lpstr>Design Template</vt:lpstr>
      </vt:variant>
      <vt:variant>
        <vt:i4>1</vt:i4>
      </vt:variant>
      <vt:variant>
        <vt:lpstr>Slide Titles</vt:lpstr>
      </vt:variant>
      <vt:variant>
        <vt:i4>55</vt:i4>
      </vt:variant>
    </vt:vector>
  </HeadingPairs>
  <TitlesOfParts>
    <vt:vector size="57" baseType="lpstr">
      <vt:lpstr>Quattrocento</vt:lpstr>
      <vt:lpstr>Teal Segoe 4-3 template-template_April-17-2007</vt:lpstr>
      <vt:lpstr>Slide 1</vt:lpstr>
      <vt:lpstr>Essential question</vt:lpstr>
      <vt:lpstr>Slide 3</vt:lpstr>
      <vt:lpstr>Slide 4</vt:lpstr>
      <vt:lpstr>Slide 5</vt:lpstr>
      <vt:lpstr>Slide 6</vt:lpstr>
      <vt:lpstr>Ask yourself...</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Rock Frampton</cp:lastModifiedBy>
  <cp:revision>11</cp:revision>
  <dcterms:created xsi:type="dcterms:W3CDTF">2019-12-17T04:05:18Z</dcterms:created>
  <dcterms:modified xsi:type="dcterms:W3CDTF">2019-12-17T04:10:26Z</dcterms:modified>
</cp:coreProperties>
</file>