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Default Extension="gif" ContentType="image/gi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8" r:id="rId3"/>
    <p:sldId id="259" r:id="rId4"/>
    <p:sldId id="261" r:id="rId5"/>
    <p:sldId id="257" r:id="rId6"/>
    <p:sldId id="260" r:id="rId7"/>
    <p:sldId id="263" r:id="rId8"/>
    <p:sldId id="262" r:id="rId9"/>
    <p:sldId id="264" r:id="rId10"/>
    <p:sldId id="272" r:id="rId11"/>
    <p:sldId id="273" r:id="rId12"/>
    <p:sldId id="271" r:id="rId13"/>
    <p:sldId id="266" r:id="rId14"/>
    <p:sldId id="265" r:id="rId15"/>
    <p:sldId id="267" r:id="rId16"/>
    <p:sldId id="268" r:id="rId17"/>
    <p:sldId id="269" r:id="rId18"/>
    <p:sldId id="27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39" d="100"/>
          <a:sy n="139" d="100"/>
        </p:scale>
        <p:origin x="-416"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E0EBD2-FC9D-5F47-81C7-68A4B0F679F6}" type="datetimeFigureOut">
              <a:rPr lang="en-US" smtClean="0"/>
              <a:pPr/>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E0EBD2-FC9D-5F47-81C7-68A4B0F679F6}" type="datetimeFigureOut">
              <a:rPr lang="en-US" smtClean="0"/>
              <a:pPr/>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E0EBD2-FC9D-5F47-81C7-68A4B0F679F6}" type="datetimeFigureOut">
              <a:rPr lang="en-US" smtClean="0"/>
              <a:pPr/>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E0EBD2-FC9D-5F47-81C7-68A4B0F679F6}" type="datetimeFigureOut">
              <a:rPr lang="en-US" smtClean="0"/>
              <a:pPr/>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E0EBD2-FC9D-5F47-81C7-68A4B0F679F6}" type="datetimeFigureOut">
              <a:rPr lang="en-US" smtClean="0"/>
              <a:pPr/>
              <a:t>12/2/18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E0EBD2-FC9D-5F47-81C7-68A4B0F679F6}" type="datetimeFigureOut">
              <a:rPr lang="en-US" smtClean="0"/>
              <a:pPr/>
              <a:t>12/2/18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E0EBD2-FC9D-5F47-81C7-68A4B0F679F6}" type="datetimeFigureOut">
              <a:rPr lang="en-US" smtClean="0"/>
              <a:pPr/>
              <a:t>12/2/18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E0EBD2-FC9D-5F47-81C7-68A4B0F679F6}" type="datetimeFigureOut">
              <a:rPr lang="en-US" smtClean="0"/>
              <a:pPr/>
              <a:t>12/2/18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0EBD2-FC9D-5F47-81C7-68A4B0F679F6}" type="datetimeFigureOut">
              <a:rPr lang="en-US" smtClean="0"/>
              <a:pPr/>
              <a:t>12/2/18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E0EBD2-FC9D-5F47-81C7-68A4B0F679F6}" type="datetimeFigureOut">
              <a:rPr lang="en-US" smtClean="0"/>
              <a:pPr/>
              <a:t>12/2/18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E0EBD2-FC9D-5F47-81C7-68A4B0F679F6}" type="datetimeFigureOut">
              <a:rPr lang="en-US" smtClean="0"/>
              <a:pPr/>
              <a:t>12/2/18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7F13F-C4EF-B745-A6C5-E4CC51CCE0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2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0EBD2-FC9D-5F47-81C7-68A4B0F679F6}" type="datetimeFigureOut">
              <a:rPr lang="en-US" smtClean="0"/>
              <a:pPr/>
              <a:t>12/2/18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7F13F-C4EF-B745-A6C5-E4CC51CCE00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2.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havin.gif"/>
          <p:cNvPicPr>
            <a:picLocks noChangeAspect="1"/>
          </p:cNvPicPr>
          <p:nvPr/>
        </p:nvPicPr>
        <p:blipFill>
          <a:blip r:embed="rId2"/>
          <a:stretch>
            <a:fillRect/>
          </a:stretch>
        </p:blipFill>
        <p:spPr>
          <a:xfrm>
            <a:off x="457200" y="457200"/>
            <a:ext cx="4364577" cy="5668963"/>
          </a:xfrm>
          <a:prstGeom prst="rect">
            <a:avLst/>
          </a:prstGeom>
        </p:spPr>
      </p:pic>
      <p:pic>
        <p:nvPicPr>
          <p:cNvPr id="5" name="Picture 4" descr="hhhhh.jpg"/>
          <p:cNvPicPr>
            <a:picLocks noChangeAspect="1"/>
          </p:cNvPicPr>
          <p:nvPr/>
        </p:nvPicPr>
        <p:blipFill>
          <a:blip r:embed="rId3"/>
          <a:stretch>
            <a:fillRect/>
          </a:stretch>
        </p:blipFill>
        <p:spPr>
          <a:xfrm>
            <a:off x="5123462" y="944563"/>
            <a:ext cx="4020538" cy="5181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r-27-011.jpg"/>
          <p:cNvPicPr>
            <a:picLocks noChangeAspect="1"/>
          </p:cNvPicPr>
          <p:nvPr/>
        </p:nvPicPr>
        <p:blipFill>
          <a:blip r:embed="rId2"/>
          <a:stretch>
            <a:fillRect/>
          </a:stretch>
        </p:blipFill>
        <p:spPr>
          <a:xfrm>
            <a:off x="762000" y="417123"/>
            <a:ext cx="7772400" cy="58312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381000" y="304800"/>
            <a:ext cx="8458200" cy="1754327"/>
          </a:xfrm>
          <a:prstGeom prst="rect">
            <a:avLst/>
          </a:prstGeom>
          <a:noFill/>
        </p:spPr>
        <p:txBody>
          <a:bodyPr wrap="square" rtlCol="0">
            <a:spAutoFit/>
          </a:bodyPr>
          <a:lstStyle/>
          <a:p>
            <a:r>
              <a:rPr lang="en-US" i="1" dirty="0" smtClean="0">
                <a:latin typeface="Times New Roman"/>
                <a:cs typeface="Times New Roman"/>
              </a:rPr>
              <a:t>The temple complex that stands today is comprised of two building phases: the U-shaped Old Temple, built around 900 B.C.E., and the New Temple built approximately 500 B.C.E.</a:t>
            </a:r>
          </a:p>
          <a:p>
            <a:endParaRPr lang="en-US" i="1" dirty="0" smtClean="0">
              <a:latin typeface="Times New Roman"/>
              <a:cs typeface="Times New Roman"/>
            </a:endParaRPr>
          </a:p>
          <a:p>
            <a:r>
              <a:rPr lang="en-US" i="1" dirty="0" smtClean="0">
                <a:latin typeface="Times New Roman"/>
                <a:cs typeface="Times New Roman"/>
              </a:rPr>
              <a:t>interior of the temple was riddled with a multitude of tunnels, called galleries</a:t>
            </a:r>
          </a:p>
          <a:p>
            <a:endParaRPr lang="en-US" i="1" dirty="0" smtClean="0">
              <a:latin typeface="Times New Roman"/>
              <a:cs typeface="Times New Roman"/>
            </a:endParaRPr>
          </a:p>
          <a:p>
            <a:r>
              <a:rPr lang="en-US" i="1" dirty="0" smtClean="0">
                <a:latin typeface="Times New Roman"/>
                <a:cs typeface="Times New Roman"/>
              </a:rPr>
              <a:t>The galleries all existed in darkness—there are no windows in them</a:t>
            </a:r>
            <a:endParaRPr lang="en-US" i="1" dirty="0">
              <a:latin typeface="Times New Roman"/>
              <a:cs typeface="Times New Roman"/>
            </a:endParaRPr>
          </a:p>
        </p:txBody>
      </p:sp>
      <p:pic>
        <p:nvPicPr>
          <p:cNvPr id="7" name="Picture 6" descr="templo-cultura-chavin.jpg"/>
          <p:cNvPicPr>
            <a:picLocks noChangeAspect="1"/>
          </p:cNvPicPr>
          <p:nvPr/>
        </p:nvPicPr>
        <p:blipFill>
          <a:blip r:embed="rId2"/>
          <a:stretch>
            <a:fillRect/>
          </a:stretch>
        </p:blipFill>
        <p:spPr>
          <a:xfrm>
            <a:off x="533400" y="2286000"/>
            <a:ext cx="8077200" cy="418817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 name="Picture 4" descr="43a0ebfec97cfc569b5cb2b730db3f9c8dc4a03f copy.jpg"/>
          <p:cNvPicPr>
            <a:picLocks noChangeAspect="1"/>
          </p:cNvPicPr>
          <p:nvPr/>
        </p:nvPicPr>
        <p:blipFill>
          <a:blip r:embed="rId2"/>
          <a:stretch>
            <a:fillRect/>
          </a:stretch>
        </p:blipFill>
        <p:spPr>
          <a:xfrm>
            <a:off x="0" y="2470150"/>
            <a:ext cx="9144000" cy="5683250"/>
          </a:xfrm>
          <a:prstGeom prst="rect">
            <a:avLst/>
          </a:prstGeom>
        </p:spPr>
      </p:pic>
      <p:sp>
        <p:nvSpPr>
          <p:cNvPr id="6" name="TextBox 5"/>
          <p:cNvSpPr txBox="1"/>
          <p:nvPr/>
        </p:nvSpPr>
        <p:spPr>
          <a:xfrm>
            <a:off x="381000" y="304800"/>
            <a:ext cx="8458200" cy="1754327"/>
          </a:xfrm>
          <a:prstGeom prst="rect">
            <a:avLst/>
          </a:prstGeom>
          <a:noFill/>
        </p:spPr>
        <p:txBody>
          <a:bodyPr wrap="square" rtlCol="0">
            <a:spAutoFit/>
          </a:bodyPr>
          <a:lstStyle/>
          <a:p>
            <a:r>
              <a:rPr lang="en-US" i="1" dirty="0" smtClean="0">
                <a:latin typeface="Times New Roman"/>
                <a:cs typeface="Times New Roman"/>
              </a:rPr>
              <a:t>The temple complex that stands today is comprised of two building phases: the U-shaped Old Temple, built around 900 B.C.E., and the New Temple built approximately 500 B.C.E.</a:t>
            </a:r>
          </a:p>
          <a:p>
            <a:endParaRPr lang="en-US" i="1" dirty="0" smtClean="0">
              <a:latin typeface="Times New Roman"/>
              <a:cs typeface="Times New Roman"/>
            </a:endParaRPr>
          </a:p>
          <a:p>
            <a:r>
              <a:rPr lang="en-US" i="1" dirty="0" smtClean="0">
                <a:latin typeface="Times New Roman"/>
                <a:cs typeface="Times New Roman"/>
              </a:rPr>
              <a:t>interior of the temple was riddled with a multitude of tunnels, called galleries</a:t>
            </a:r>
          </a:p>
          <a:p>
            <a:endParaRPr lang="en-US" i="1" dirty="0" smtClean="0">
              <a:latin typeface="Times New Roman"/>
              <a:cs typeface="Times New Roman"/>
            </a:endParaRPr>
          </a:p>
          <a:p>
            <a:r>
              <a:rPr lang="en-US" i="1" dirty="0" smtClean="0">
                <a:latin typeface="Times New Roman"/>
                <a:cs typeface="Times New Roman"/>
              </a:rPr>
              <a:t>The galleries all existed in darkness—there are no windows in them</a:t>
            </a:r>
            <a:endParaRPr lang="en-US" i="1" dirty="0">
              <a:latin typeface="Times New Roman"/>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
        <p:nvSpPr>
          <p:cNvPr id="6" name="TextBox 5"/>
          <p:cNvSpPr txBox="1"/>
          <p:nvPr/>
        </p:nvSpPr>
        <p:spPr>
          <a:xfrm>
            <a:off x="152400" y="6324600"/>
            <a:ext cx="8534400" cy="369332"/>
          </a:xfrm>
          <a:prstGeom prst="rect">
            <a:avLst/>
          </a:prstGeom>
          <a:noFill/>
        </p:spPr>
        <p:txBody>
          <a:bodyPr wrap="square" rtlCol="0">
            <a:spAutoFit/>
          </a:bodyPr>
          <a:lstStyle/>
          <a:p>
            <a:r>
              <a:rPr lang="en-US" dirty="0" smtClean="0"/>
              <a:t>https://</a:t>
            </a:r>
            <a:r>
              <a:rPr lang="en-US" dirty="0" err="1" smtClean="0"/>
              <a:t>www.youtube.com/watch?v</a:t>
            </a:r>
            <a:r>
              <a:rPr lang="en-US" dirty="0" smtClean="0"/>
              <a:t>=</a:t>
            </a:r>
            <a:r>
              <a:rPr lang="en-US" dirty="0" err="1" smtClean="0"/>
              <a:t>PnIoffCCyBI</a:t>
            </a:r>
            <a:endParaRPr lang="en-US" dirty="0"/>
          </a:p>
        </p:txBody>
      </p:sp>
      <p:pic>
        <p:nvPicPr>
          <p:cNvPr id="7" name="Picture 6" descr="Screen Shot 2018-12-02 at 7.17.50 AM.png"/>
          <p:cNvPicPr>
            <a:picLocks noChangeAspect="1"/>
          </p:cNvPicPr>
          <p:nvPr/>
        </p:nvPicPr>
        <p:blipFill>
          <a:blip r:embed="rId2"/>
          <a:stretch>
            <a:fillRect/>
          </a:stretch>
        </p:blipFill>
        <p:spPr>
          <a:xfrm>
            <a:off x="0" y="380999"/>
            <a:ext cx="9144000" cy="568036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6d7ab2fc257f25247c6bdf504e1b9997.jpg"/>
          <p:cNvPicPr>
            <a:picLocks noChangeAspect="1"/>
          </p:cNvPicPr>
          <p:nvPr/>
        </p:nvPicPr>
        <p:blipFill>
          <a:blip r:embed="rId2"/>
          <a:stretch>
            <a:fillRect/>
          </a:stretch>
        </p:blipFill>
        <p:spPr>
          <a:xfrm>
            <a:off x="-1" y="0"/>
            <a:ext cx="10328313"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9ad38092fbedc3b39b0a76617d8bb857acfb6a4a.jpg"/>
          <p:cNvPicPr>
            <a:picLocks noChangeAspect="1"/>
          </p:cNvPicPr>
          <p:nvPr/>
        </p:nvPicPr>
        <p:blipFill>
          <a:blip r:embed="rId2"/>
          <a:stretch>
            <a:fillRect/>
          </a:stretch>
        </p:blipFill>
        <p:spPr>
          <a:xfrm>
            <a:off x="4724400" y="274638"/>
            <a:ext cx="4216400" cy="6350000"/>
          </a:xfrm>
          <a:prstGeom prst="rect">
            <a:avLst/>
          </a:prstGeom>
        </p:spPr>
      </p:pic>
      <p:sp>
        <p:nvSpPr>
          <p:cNvPr id="5" name="TextBox 4"/>
          <p:cNvSpPr txBox="1"/>
          <p:nvPr/>
        </p:nvSpPr>
        <p:spPr>
          <a:xfrm>
            <a:off x="304800" y="274638"/>
            <a:ext cx="4114800" cy="2862323"/>
          </a:xfrm>
          <a:prstGeom prst="rect">
            <a:avLst/>
          </a:prstGeom>
          <a:noFill/>
        </p:spPr>
        <p:txBody>
          <a:bodyPr wrap="square" rtlCol="0">
            <a:spAutoFit/>
          </a:bodyPr>
          <a:lstStyle/>
          <a:p>
            <a:r>
              <a:rPr lang="en-US" dirty="0" smtClean="0"/>
              <a:t>The god for whom the temple was constructed was represented in the </a:t>
            </a:r>
            <a:r>
              <a:rPr lang="en-US" dirty="0" err="1" smtClean="0"/>
              <a:t>Lanzón</a:t>
            </a:r>
            <a:r>
              <a:rPr lang="en-US" dirty="0" smtClean="0"/>
              <a:t> a notched wedge-shaped stone over 15 feet tall, carved with the image of a supernatural being, and located deep within the Old Temple, intersecting several galleries. </a:t>
            </a:r>
          </a:p>
          <a:p>
            <a:r>
              <a:rPr lang="en-US" dirty="0" smtClean="0"/>
              <a:t> </a:t>
            </a:r>
          </a:p>
          <a:p>
            <a:r>
              <a:rPr lang="en-US" dirty="0" err="1" smtClean="0"/>
              <a:t>Lanzón</a:t>
            </a:r>
            <a:r>
              <a:rPr lang="en-US" dirty="0" smtClean="0"/>
              <a:t> means “great spear” in Spanish</a:t>
            </a:r>
          </a:p>
          <a:p>
            <a:endParaRPr lang="en-US" dirty="0"/>
          </a:p>
        </p:txBody>
      </p:sp>
      <p:pic>
        <p:nvPicPr>
          <p:cNvPr id="6" name="Picture 5" descr="479cf48c4bff7a467352016ad1af91a0a0cf326a.jpg"/>
          <p:cNvPicPr>
            <a:picLocks noChangeAspect="1"/>
          </p:cNvPicPr>
          <p:nvPr/>
        </p:nvPicPr>
        <p:blipFill>
          <a:blip r:embed="rId3"/>
          <a:stretch>
            <a:fillRect/>
          </a:stretch>
        </p:blipFill>
        <p:spPr>
          <a:xfrm>
            <a:off x="1295400" y="3136961"/>
            <a:ext cx="2690706" cy="31655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3031f59fa6cb84a31f02b1da52502eb2d3f7b71.jpg"/>
          <p:cNvPicPr>
            <a:picLocks noChangeAspect="1"/>
          </p:cNvPicPr>
          <p:nvPr/>
        </p:nvPicPr>
        <p:blipFill>
          <a:blip r:embed="rId2"/>
          <a:stretch>
            <a:fillRect/>
          </a:stretch>
        </p:blipFill>
        <p:spPr>
          <a:xfrm>
            <a:off x="4419600" y="877621"/>
            <a:ext cx="2292255" cy="4983162"/>
          </a:xfrm>
          <a:prstGeom prst="rect">
            <a:avLst/>
          </a:prstGeom>
        </p:spPr>
      </p:pic>
      <p:sp>
        <p:nvSpPr>
          <p:cNvPr id="5" name="TextBox 4"/>
          <p:cNvSpPr txBox="1"/>
          <p:nvPr/>
        </p:nvSpPr>
        <p:spPr>
          <a:xfrm>
            <a:off x="304800" y="274638"/>
            <a:ext cx="4114800" cy="5586145"/>
          </a:xfrm>
          <a:prstGeom prst="rect">
            <a:avLst/>
          </a:prstGeom>
          <a:noFill/>
        </p:spPr>
        <p:txBody>
          <a:bodyPr wrap="square" rtlCol="0">
            <a:spAutoFit/>
          </a:bodyPr>
          <a:lstStyle/>
          <a:p>
            <a:r>
              <a:rPr lang="en-US" sz="2100" i="1" dirty="0" smtClean="0">
                <a:latin typeface="Times New Roman"/>
                <a:cs typeface="Times New Roman"/>
              </a:rPr>
              <a:t>Two key elements characterize the </a:t>
            </a:r>
            <a:r>
              <a:rPr lang="en-US" sz="2100" i="1" dirty="0" err="1" smtClean="0">
                <a:latin typeface="Times New Roman"/>
                <a:cs typeface="Times New Roman"/>
              </a:rPr>
              <a:t>Lanzón</a:t>
            </a:r>
            <a:r>
              <a:rPr lang="en-US" sz="2100" i="1" dirty="0" smtClean="0">
                <a:latin typeface="Times New Roman"/>
                <a:cs typeface="Times New Roman"/>
              </a:rPr>
              <a:t> deity: it is a mixture of human and animal features, and the representation favors a complex and visually confusing style. </a:t>
            </a:r>
          </a:p>
          <a:p>
            <a:endParaRPr lang="en-US" sz="2100" i="1" dirty="0">
              <a:latin typeface="Times New Roman"/>
              <a:cs typeface="Times New Roman"/>
            </a:endParaRPr>
          </a:p>
          <a:p>
            <a:r>
              <a:rPr lang="en-US" sz="2100" i="1" dirty="0" smtClean="0">
                <a:latin typeface="Times New Roman"/>
                <a:cs typeface="Times New Roman"/>
              </a:rPr>
              <a:t>The fangs and talons most likely indicate associations with the jaguar and the caiman—apex predators from the jungle lowlands that are seen elsewhere in </a:t>
            </a:r>
            <a:r>
              <a:rPr lang="en-US" sz="2100" i="1" dirty="0" err="1" smtClean="0">
                <a:latin typeface="Times New Roman"/>
                <a:cs typeface="Times New Roman"/>
              </a:rPr>
              <a:t>Chavín</a:t>
            </a:r>
            <a:r>
              <a:rPr lang="en-US" sz="2100" i="1" dirty="0" smtClean="0">
                <a:latin typeface="Times New Roman"/>
                <a:cs typeface="Times New Roman"/>
              </a:rPr>
              <a:t> art and in Andean iconography.</a:t>
            </a:r>
          </a:p>
          <a:p>
            <a:endParaRPr lang="en-US" sz="2100" i="1" dirty="0">
              <a:latin typeface="Times New Roman"/>
              <a:cs typeface="Times New Roman"/>
            </a:endParaRPr>
          </a:p>
          <a:p>
            <a:r>
              <a:rPr lang="en-US" sz="2100" i="1" dirty="0" smtClean="0">
                <a:latin typeface="Times New Roman"/>
                <a:cs typeface="Times New Roman"/>
              </a:rPr>
              <a:t> The eyebrows and hair of the figure have been rendered as snakes, making them read as both bodily features and animals.</a:t>
            </a:r>
            <a:endParaRPr lang="en-US" sz="2100" i="1" dirty="0">
              <a:latin typeface="Times New Roman"/>
              <a:cs typeface="Times New Roman"/>
            </a:endParaRPr>
          </a:p>
        </p:txBody>
      </p:sp>
      <p:pic>
        <p:nvPicPr>
          <p:cNvPr id="6" name="Picture 5" descr="lazon-1.jpg"/>
          <p:cNvPicPr>
            <a:picLocks noChangeAspect="1"/>
          </p:cNvPicPr>
          <p:nvPr/>
        </p:nvPicPr>
        <p:blipFill>
          <a:blip r:embed="rId3"/>
          <a:stretch>
            <a:fillRect/>
          </a:stretch>
        </p:blipFill>
        <p:spPr>
          <a:xfrm>
            <a:off x="6899312" y="1219200"/>
            <a:ext cx="2244687" cy="433678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434714830150e99278419a61dd685e9d9b2a08ed.jpg"/>
          <p:cNvPicPr>
            <a:picLocks noChangeAspect="1"/>
          </p:cNvPicPr>
          <p:nvPr/>
        </p:nvPicPr>
        <p:blipFill>
          <a:blip r:embed="rId2"/>
          <a:stretch>
            <a:fillRect/>
          </a:stretch>
        </p:blipFill>
        <p:spPr>
          <a:xfrm>
            <a:off x="990600" y="2912457"/>
            <a:ext cx="7315200" cy="3640743"/>
          </a:xfrm>
          <a:prstGeom prst="rect">
            <a:avLst/>
          </a:prstGeom>
        </p:spPr>
      </p:pic>
      <p:sp>
        <p:nvSpPr>
          <p:cNvPr id="5" name="TextBox 4"/>
          <p:cNvSpPr txBox="1"/>
          <p:nvPr/>
        </p:nvSpPr>
        <p:spPr>
          <a:xfrm>
            <a:off x="304800" y="130076"/>
            <a:ext cx="8610600" cy="2554545"/>
          </a:xfrm>
          <a:prstGeom prst="rect">
            <a:avLst/>
          </a:prstGeom>
          <a:noFill/>
        </p:spPr>
        <p:txBody>
          <a:bodyPr wrap="square" rtlCol="0">
            <a:spAutoFit/>
          </a:bodyPr>
          <a:lstStyle/>
          <a:p>
            <a:r>
              <a:rPr lang="en-US" sz="2000" i="1" dirty="0" smtClean="0">
                <a:latin typeface="Times New Roman"/>
                <a:cs typeface="Times New Roman"/>
              </a:rPr>
              <a:t>This kind of nose ornament, which pinches or passes through the septum, is a common form in the Andes. </a:t>
            </a:r>
          </a:p>
          <a:p>
            <a:endParaRPr lang="en-US" sz="2000" i="1" dirty="0">
              <a:latin typeface="Times New Roman"/>
              <a:cs typeface="Times New Roman"/>
            </a:endParaRPr>
          </a:p>
          <a:p>
            <a:r>
              <a:rPr lang="en-US" sz="2000" i="1" dirty="0" smtClean="0">
                <a:latin typeface="Times New Roman"/>
                <a:cs typeface="Times New Roman"/>
              </a:rPr>
              <a:t>The two serpent heads flank right and left, with the same upward-looking eyes as the </a:t>
            </a:r>
            <a:r>
              <a:rPr lang="en-US" sz="2000" i="1" dirty="0" err="1" smtClean="0">
                <a:latin typeface="Times New Roman"/>
                <a:cs typeface="Times New Roman"/>
              </a:rPr>
              <a:t>Lanzón</a:t>
            </a:r>
            <a:r>
              <a:rPr lang="en-US" sz="2000" i="1" dirty="0" smtClean="0">
                <a:latin typeface="Times New Roman"/>
                <a:cs typeface="Times New Roman"/>
              </a:rPr>
              <a:t>. The swirling forms beneath them also evoke the sculpture’s eye shape. </a:t>
            </a:r>
          </a:p>
          <a:p>
            <a:endParaRPr lang="en-US" sz="2000" i="1" dirty="0">
              <a:latin typeface="Times New Roman"/>
              <a:cs typeface="Times New Roman"/>
            </a:endParaRPr>
          </a:p>
          <a:p>
            <a:r>
              <a:rPr lang="en-US" sz="2000" i="1" dirty="0" smtClean="0">
                <a:latin typeface="Times New Roman"/>
                <a:cs typeface="Times New Roman"/>
              </a:rPr>
              <a:t>An ornament like this would have been worn by an elite person to show not only their wealth and power but their allegiance to the </a:t>
            </a:r>
            <a:r>
              <a:rPr lang="en-US" sz="2000" i="1" dirty="0" err="1" smtClean="0">
                <a:latin typeface="Times New Roman"/>
                <a:cs typeface="Times New Roman"/>
              </a:rPr>
              <a:t>Chavín</a:t>
            </a:r>
            <a:r>
              <a:rPr lang="en-US" sz="2000" i="1" dirty="0" smtClean="0">
                <a:latin typeface="Times New Roman"/>
                <a:cs typeface="Times New Roman"/>
              </a:rPr>
              <a:t> religion.</a:t>
            </a:r>
            <a:endParaRPr lang="en-US" sz="2000" i="1" dirty="0">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1010563.jpg"/>
          <p:cNvPicPr>
            <a:picLocks noChangeAspect="1"/>
          </p:cNvPicPr>
          <p:nvPr/>
        </p:nvPicPr>
        <p:blipFill>
          <a:blip r:embed="rId2"/>
          <a:stretch>
            <a:fillRect/>
          </a:stretch>
        </p:blipFill>
        <p:spPr>
          <a:xfrm>
            <a:off x="0" y="0"/>
            <a:ext cx="9144000" cy="6858000"/>
          </a:xfrm>
          <a:prstGeom prst="rect">
            <a:avLst/>
          </a:prstGeom>
        </p:spPr>
      </p:pic>
      <p:pic>
        <p:nvPicPr>
          <p:cNvPr id="5" name="Picture 4" descr="dcc4c592ac1a4d74cc0c45b28bad0827.jpg"/>
          <p:cNvPicPr>
            <a:picLocks noChangeAspect="1"/>
          </p:cNvPicPr>
          <p:nvPr/>
        </p:nvPicPr>
        <p:blipFill>
          <a:blip r:embed="rId3"/>
          <a:stretch>
            <a:fillRect/>
          </a:stretch>
        </p:blipFill>
        <p:spPr>
          <a:xfrm>
            <a:off x="114300" y="152400"/>
            <a:ext cx="685800" cy="625642"/>
          </a:xfrm>
          <a:prstGeom prst="rect">
            <a:avLst/>
          </a:prstGeom>
        </p:spPr>
      </p:pic>
      <p:sp>
        <p:nvSpPr>
          <p:cNvPr id="6" name="TextBox 5"/>
          <p:cNvSpPr txBox="1"/>
          <p:nvPr/>
        </p:nvSpPr>
        <p:spPr>
          <a:xfrm>
            <a:off x="1066800" y="152400"/>
            <a:ext cx="3733800" cy="923330"/>
          </a:xfrm>
          <a:prstGeom prst="rect">
            <a:avLst/>
          </a:prstGeom>
          <a:noFill/>
        </p:spPr>
        <p:txBody>
          <a:bodyPr wrap="square" rtlCol="0">
            <a:spAutoFit/>
          </a:bodyPr>
          <a:lstStyle/>
          <a:p>
            <a:r>
              <a:rPr lang="en-US" dirty="0"/>
              <a:t>155. </a:t>
            </a:r>
            <a:r>
              <a:rPr lang="en-US" b="1" i="1" u="sng" dirty="0" err="1"/>
              <a:t>Yaxchilán</a:t>
            </a:r>
            <a:r>
              <a:rPr lang="en-US" dirty="0"/>
              <a:t>. Chiapas, Mexico. Maya. 725 C.E. Limestone (architectural complex)</a:t>
            </a:r>
            <a:r>
              <a:rPr lang="en-US" dirty="0" smtClean="0"/>
              <a:t>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feauturedimage.jpg"/>
          <p:cNvPicPr>
            <a:picLocks noChangeAspect="1"/>
          </p:cNvPicPr>
          <p:nvPr/>
        </p:nvPicPr>
        <p:blipFill>
          <a:blip r:embed="rId2"/>
          <a:stretch>
            <a:fillRect/>
          </a:stretch>
        </p:blipFill>
        <p:spPr>
          <a:xfrm>
            <a:off x="0" y="1143000"/>
            <a:ext cx="9144000" cy="5638800"/>
          </a:xfrm>
          <a:prstGeom prst="rect">
            <a:avLst/>
          </a:prstGeom>
        </p:spPr>
      </p:pic>
      <p:pic>
        <p:nvPicPr>
          <p:cNvPr id="5" name="Picture 4" descr="dcc4c592ac1a4d74cc0c45b28bad0827.jpg"/>
          <p:cNvPicPr>
            <a:picLocks noChangeAspect="1"/>
          </p:cNvPicPr>
          <p:nvPr/>
        </p:nvPicPr>
        <p:blipFill>
          <a:blip r:embed="rId3"/>
          <a:stretch>
            <a:fillRect/>
          </a:stretch>
        </p:blipFill>
        <p:spPr>
          <a:xfrm>
            <a:off x="114300" y="152400"/>
            <a:ext cx="685800" cy="625642"/>
          </a:xfrm>
          <a:prstGeom prst="rect">
            <a:avLst/>
          </a:prstGeom>
        </p:spPr>
      </p:pic>
      <p:sp>
        <p:nvSpPr>
          <p:cNvPr id="6" name="TextBox 5"/>
          <p:cNvSpPr txBox="1"/>
          <p:nvPr/>
        </p:nvSpPr>
        <p:spPr>
          <a:xfrm>
            <a:off x="990600" y="152400"/>
            <a:ext cx="7696200" cy="923330"/>
          </a:xfrm>
          <a:prstGeom prst="rect">
            <a:avLst/>
          </a:prstGeom>
          <a:noFill/>
        </p:spPr>
        <p:txBody>
          <a:bodyPr wrap="square" rtlCol="0">
            <a:spAutoFit/>
          </a:bodyPr>
          <a:lstStyle/>
          <a:p>
            <a:r>
              <a:rPr lang="en-US" dirty="0"/>
              <a:t>156. </a:t>
            </a:r>
            <a:r>
              <a:rPr lang="en-US" b="1" i="1" u="sng" dirty="0"/>
              <a:t>Great Serpent Mound</a:t>
            </a:r>
            <a:r>
              <a:rPr lang="en-US" dirty="0"/>
              <a:t>. Adams County, southern Ohio. Mississippian (Eastern Woodlands</a:t>
            </a:r>
            <a:r>
              <a:rPr lang="en-US" dirty="0" smtClean="0"/>
              <a:t>) </a:t>
            </a:r>
            <a:r>
              <a:rPr lang="en-US" dirty="0"/>
              <a:t>1070 C.E. Earthwork/effigy mound.</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12e0beac293f7baeac548b981e4203db273a8a27-1.jpg"/>
          <p:cNvPicPr>
            <a:picLocks noChangeAspect="1"/>
          </p:cNvPicPr>
          <p:nvPr/>
        </p:nvPicPr>
        <p:blipFill>
          <a:blip r:embed="rId2"/>
          <a:stretch>
            <a:fillRect/>
          </a:stretch>
        </p:blipFill>
        <p:spPr>
          <a:xfrm>
            <a:off x="0" y="887311"/>
            <a:ext cx="9144000" cy="5970689"/>
          </a:xfrm>
          <a:prstGeom prst="rect">
            <a:avLst/>
          </a:prstGeom>
        </p:spPr>
      </p:pic>
      <p:pic>
        <p:nvPicPr>
          <p:cNvPr id="5" name="Picture 4" descr="dcc4c592ac1a4d74cc0c45b28bad0827.jpg"/>
          <p:cNvPicPr>
            <a:picLocks noChangeAspect="1"/>
          </p:cNvPicPr>
          <p:nvPr/>
        </p:nvPicPr>
        <p:blipFill>
          <a:blip r:embed="rId3"/>
          <a:stretch>
            <a:fillRect/>
          </a:stretch>
        </p:blipFill>
        <p:spPr>
          <a:xfrm>
            <a:off x="114300" y="152400"/>
            <a:ext cx="685800" cy="625642"/>
          </a:xfrm>
          <a:prstGeom prst="rect">
            <a:avLst/>
          </a:prstGeom>
        </p:spPr>
      </p:pic>
      <p:sp>
        <p:nvSpPr>
          <p:cNvPr id="7" name="TextBox 6"/>
          <p:cNvSpPr txBox="1"/>
          <p:nvPr/>
        </p:nvSpPr>
        <p:spPr>
          <a:xfrm>
            <a:off x="990600" y="152400"/>
            <a:ext cx="7239000" cy="646331"/>
          </a:xfrm>
          <a:prstGeom prst="rect">
            <a:avLst/>
          </a:prstGeom>
          <a:noFill/>
        </p:spPr>
        <p:txBody>
          <a:bodyPr wrap="square" rtlCol="0">
            <a:spAutoFit/>
          </a:bodyPr>
          <a:lstStyle/>
          <a:p>
            <a:r>
              <a:rPr lang="en-US" dirty="0"/>
              <a:t>154. </a:t>
            </a:r>
            <a:r>
              <a:rPr lang="en-US" b="1" i="1" u="sng" dirty="0"/>
              <a:t>Mesa Verde cliff</a:t>
            </a:r>
            <a:r>
              <a:rPr lang="en-US" b="1" i="1" u="sng" dirty="0" smtClean="0"/>
              <a:t> Dwellings</a:t>
            </a:r>
            <a:r>
              <a:rPr lang="en-US" dirty="0"/>
              <a:t>. Montezuma County, Colorado.</a:t>
            </a:r>
            <a:r>
              <a:rPr lang="en-US" dirty="0" smtClean="0"/>
              <a:t> </a:t>
            </a:r>
          </a:p>
          <a:p>
            <a:r>
              <a:rPr lang="en-US" dirty="0" smtClean="0"/>
              <a:t>Ancestral </a:t>
            </a:r>
            <a:r>
              <a:rPr lang="en-US" dirty="0" err="1"/>
              <a:t>Puebloan</a:t>
            </a:r>
            <a:r>
              <a:rPr lang="en-US" dirty="0"/>
              <a:t> (</a:t>
            </a:r>
            <a:r>
              <a:rPr lang="en-US" dirty="0" err="1"/>
              <a:t>Anasazi</a:t>
            </a:r>
            <a:r>
              <a:rPr lang="en-US" dirty="0"/>
              <a:t>). 450–1300 C.E. Sandstone</a:t>
            </a:r>
            <a:r>
              <a:rPr lang="en-US" dirty="0" smtClean="0"/>
              <a: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fachada3.jpg"/>
          <p:cNvPicPr>
            <a:picLocks noChangeAspect="1"/>
          </p:cNvPicPr>
          <p:nvPr/>
        </p:nvPicPr>
        <p:blipFill>
          <a:blip r:embed="rId2"/>
          <a:stretch>
            <a:fillRect/>
          </a:stretch>
        </p:blipFill>
        <p:spPr>
          <a:xfrm>
            <a:off x="0" y="1752600"/>
            <a:ext cx="9144000" cy="3733800"/>
          </a:xfrm>
          <a:prstGeom prst="rect">
            <a:avLst/>
          </a:prstGeom>
        </p:spPr>
      </p:pic>
      <p:pic>
        <p:nvPicPr>
          <p:cNvPr id="5" name="Picture 4" descr="dcc4c592ac1a4d74cc0c45b28bad0827.jpg"/>
          <p:cNvPicPr>
            <a:picLocks noChangeAspect="1"/>
          </p:cNvPicPr>
          <p:nvPr/>
        </p:nvPicPr>
        <p:blipFill>
          <a:blip r:embed="rId3"/>
          <a:stretch>
            <a:fillRect/>
          </a:stretch>
        </p:blipFill>
        <p:spPr>
          <a:xfrm>
            <a:off x="114300" y="152400"/>
            <a:ext cx="685800" cy="625642"/>
          </a:xfrm>
          <a:prstGeom prst="rect">
            <a:avLst/>
          </a:prstGeom>
        </p:spPr>
      </p:pic>
      <p:sp>
        <p:nvSpPr>
          <p:cNvPr id="6" name="TextBox 5"/>
          <p:cNvSpPr txBox="1"/>
          <p:nvPr/>
        </p:nvSpPr>
        <p:spPr>
          <a:xfrm>
            <a:off x="990600" y="152400"/>
            <a:ext cx="7239000" cy="1477328"/>
          </a:xfrm>
          <a:prstGeom prst="rect">
            <a:avLst/>
          </a:prstGeom>
          <a:noFill/>
        </p:spPr>
        <p:txBody>
          <a:bodyPr wrap="square" rtlCol="0">
            <a:spAutoFit/>
          </a:bodyPr>
          <a:lstStyle/>
          <a:p>
            <a:r>
              <a:rPr lang="en-US" dirty="0"/>
              <a:t>153. </a:t>
            </a:r>
            <a:r>
              <a:rPr lang="en-US" b="1" i="1" u="sng" dirty="0" err="1"/>
              <a:t>Chavín</a:t>
            </a:r>
            <a:r>
              <a:rPr lang="en-US" b="1" i="1" u="sng" dirty="0"/>
              <a:t> de </a:t>
            </a:r>
            <a:r>
              <a:rPr lang="en-US" b="1" i="1" u="sng" dirty="0" err="1"/>
              <a:t>Huántar</a:t>
            </a:r>
            <a:r>
              <a:rPr lang="en-US" dirty="0"/>
              <a:t>. Northern highlands, Peru. </a:t>
            </a:r>
            <a:r>
              <a:rPr lang="en-US" dirty="0" err="1"/>
              <a:t>Chavín</a:t>
            </a:r>
            <a:r>
              <a:rPr lang="en-US" dirty="0"/>
              <a:t>. 900–200 B.C.E. Stone (architectural complex</a:t>
            </a:r>
            <a:r>
              <a:rPr lang="en-US" dirty="0" smtClean="0"/>
              <a:t>) </a:t>
            </a:r>
          </a:p>
          <a:p>
            <a:r>
              <a:rPr lang="en-US" dirty="0" smtClean="0"/>
              <a:t>granite </a:t>
            </a:r>
            <a:r>
              <a:rPr lang="en-US" dirty="0"/>
              <a:t>(</a:t>
            </a:r>
            <a:r>
              <a:rPr lang="en-US" dirty="0" err="1"/>
              <a:t>Lanzón</a:t>
            </a:r>
            <a:r>
              <a:rPr lang="en-US" dirty="0"/>
              <a:t> and sculpture</a:t>
            </a:r>
            <a:r>
              <a:rPr lang="en-US" dirty="0" smtClean="0"/>
              <a:t>) </a:t>
            </a:r>
          </a:p>
          <a:p>
            <a:r>
              <a:rPr lang="en-US" dirty="0" smtClean="0"/>
              <a:t>hammered </a:t>
            </a:r>
            <a:r>
              <a:rPr lang="en-US" dirty="0"/>
              <a:t>gold alloy (jewelry</a:t>
            </a:r>
            <a:r>
              <a:rPr lang="en-US" dirty="0" smtClean="0"/>
              <a:t>)</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TEAM WORK!</a:t>
            </a:r>
            <a:endParaRPr lang="en-US" dirty="0"/>
          </a:p>
        </p:txBody>
      </p:sp>
      <p:sp>
        <p:nvSpPr>
          <p:cNvPr id="3" name="Content Placeholder 2"/>
          <p:cNvSpPr>
            <a:spLocks noGrp="1"/>
          </p:cNvSpPr>
          <p:nvPr>
            <p:ph idx="1"/>
          </p:nvPr>
        </p:nvSpPr>
        <p:spPr>
          <a:xfrm>
            <a:off x="457200" y="838200"/>
            <a:ext cx="8229600" cy="4525963"/>
          </a:xfrm>
        </p:spPr>
        <p:txBody>
          <a:bodyPr/>
          <a:lstStyle/>
          <a:p>
            <a:pPr marL="914400" lvl="1" indent="-228600">
              <a:spcBef>
                <a:spcPts val="0"/>
              </a:spcBef>
              <a:buNone/>
            </a:pPr>
            <a:r>
              <a:rPr lang="en-US" sz="1400" dirty="0" smtClean="0"/>
              <a:t>We need 3 groups of at least 3 people. Amongst your group members pick one of the following monumental sites. You will then team up with other students assigned your same piece. Together you will do research and fill out as much information on our note taking sheet as possible. Once filled out you will return to your original group and share what information you have learned.</a:t>
            </a:r>
          </a:p>
          <a:p>
            <a:pPr marL="914400" lvl="1" indent="-228600">
              <a:spcBef>
                <a:spcPts val="0"/>
              </a:spcBef>
              <a:buNone/>
            </a:pPr>
            <a:endParaRPr lang="en-US" sz="1400" dirty="0" smtClean="0"/>
          </a:p>
          <a:p>
            <a:pPr marL="914400" lvl="1" indent="-228600">
              <a:spcBef>
                <a:spcPts val="0"/>
              </a:spcBef>
              <a:buNone/>
            </a:pPr>
            <a:r>
              <a:rPr lang="en-US" sz="1600" dirty="0" smtClean="0"/>
              <a:t>1) Mesa </a:t>
            </a:r>
            <a:r>
              <a:rPr lang="en-US" sz="1600" dirty="0"/>
              <a:t>Verde cliff dwellings</a:t>
            </a:r>
            <a:r>
              <a:rPr lang="en-US" sz="1600" dirty="0" smtClean="0"/>
              <a:t>             2) </a:t>
            </a:r>
            <a:r>
              <a:rPr lang="en-US" sz="1600" dirty="0" err="1" smtClean="0"/>
              <a:t>Yaxchilán</a:t>
            </a:r>
            <a:r>
              <a:rPr lang="en-US" sz="1600" dirty="0" smtClean="0"/>
              <a:t>             3) Great </a:t>
            </a:r>
            <a:r>
              <a:rPr lang="en-US" sz="1600" dirty="0"/>
              <a:t>Serpent Mound</a:t>
            </a:r>
            <a:r>
              <a:rPr lang="en-US" sz="1600" dirty="0" smtClean="0"/>
              <a:t> </a:t>
            </a:r>
          </a:p>
          <a:p>
            <a:pPr marL="914400" lvl="1" indent="-228600">
              <a:spcBef>
                <a:spcPts val="0"/>
              </a:spcBef>
              <a:buNone/>
            </a:pPr>
            <a:endParaRPr lang="en-US" sz="1400" dirty="0" smtClean="0"/>
          </a:p>
          <a:p>
            <a:pPr marL="914400" lvl="1" indent="-228600">
              <a:spcBef>
                <a:spcPts val="0"/>
              </a:spcBef>
            </a:pPr>
            <a:r>
              <a:rPr lang="en" sz="1400" dirty="0" smtClean="0"/>
              <a:t>What are the similarities and differences of each of the monuments with each other?</a:t>
            </a:r>
          </a:p>
          <a:p>
            <a:pPr marL="914400" lvl="1" indent="-228600">
              <a:spcBef>
                <a:spcPts val="0"/>
              </a:spcBef>
            </a:pPr>
            <a:r>
              <a:rPr lang="en" sz="1400" dirty="0" smtClean="0"/>
              <a:t>Consider context and materials used.</a:t>
            </a:r>
          </a:p>
          <a:p>
            <a:pPr marL="914400" lvl="1" indent="-228600">
              <a:spcBef>
                <a:spcPts val="0"/>
              </a:spcBef>
            </a:pPr>
            <a:r>
              <a:rPr lang="en" sz="1400" dirty="0" smtClean="0"/>
              <a:t>What symbolism is employed in each site?</a:t>
            </a:r>
          </a:p>
          <a:p>
            <a:pPr marL="914400" lvl="1" indent="-228600">
              <a:spcBef>
                <a:spcPts val="0"/>
              </a:spcBef>
            </a:pPr>
            <a:r>
              <a:rPr lang="en" sz="1400" dirty="0" smtClean="0"/>
              <a:t>Why were they abandoned?</a:t>
            </a:r>
          </a:p>
          <a:p>
            <a:endParaRPr lang="en-US" dirty="0"/>
          </a:p>
        </p:txBody>
      </p:sp>
      <p:pic>
        <p:nvPicPr>
          <p:cNvPr id="4" name="Picture 3" descr="shutterstock_609654-1024x682.jpg"/>
          <p:cNvPicPr>
            <a:picLocks noChangeAspect="1"/>
          </p:cNvPicPr>
          <p:nvPr/>
        </p:nvPicPr>
        <p:blipFill>
          <a:blip r:embed="rId2"/>
          <a:stretch>
            <a:fillRect/>
          </a:stretch>
        </p:blipFill>
        <p:spPr>
          <a:xfrm>
            <a:off x="0" y="3282950"/>
            <a:ext cx="9144000" cy="60896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fachada3.jpg"/>
          <p:cNvPicPr>
            <a:picLocks noChangeAspect="1"/>
          </p:cNvPicPr>
          <p:nvPr/>
        </p:nvPicPr>
        <p:blipFill>
          <a:blip r:embed="rId2"/>
          <a:stretch>
            <a:fillRect/>
          </a:stretch>
        </p:blipFill>
        <p:spPr>
          <a:xfrm>
            <a:off x="0" y="1752600"/>
            <a:ext cx="9144000" cy="3733800"/>
          </a:xfrm>
          <a:prstGeom prst="rect">
            <a:avLst/>
          </a:prstGeom>
        </p:spPr>
      </p:pic>
      <p:pic>
        <p:nvPicPr>
          <p:cNvPr id="5" name="Picture 4" descr="dcc4c592ac1a4d74cc0c45b28bad0827.jpg"/>
          <p:cNvPicPr>
            <a:picLocks noChangeAspect="1"/>
          </p:cNvPicPr>
          <p:nvPr/>
        </p:nvPicPr>
        <p:blipFill>
          <a:blip r:embed="rId3"/>
          <a:stretch>
            <a:fillRect/>
          </a:stretch>
        </p:blipFill>
        <p:spPr>
          <a:xfrm>
            <a:off x="114300" y="152400"/>
            <a:ext cx="685800" cy="625642"/>
          </a:xfrm>
          <a:prstGeom prst="rect">
            <a:avLst/>
          </a:prstGeom>
        </p:spPr>
      </p:pic>
      <p:sp>
        <p:nvSpPr>
          <p:cNvPr id="6" name="TextBox 5"/>
          <p:cNvSpPr txBox="1"/>
          <p:nvPr/>
        </p:nvSpPr>
        <p:spPr>
          <a:xfrm>
            <a:off x="990600" y="152400"/>
            <a:ext cx="7239000" cy="1477328"/>
          </a:xfrm>
          <a:prstGeom prst="rect">
            <a:avLst/>
          </a:prstGeom>
          <a:noFill/>
        </p:spPr>
        <p:txBody>
          <a:bodyPr wrap="square" rtlCol="0">
            <a:spAutoFit/>
          </a:bodyPr>
          <a:lstStyle/>
          <a:p>
            <a:r>
              <a:rPr lang="en-US" dirty="0"/>
              <a:t>153. </a:t>
            </a:r>
            <a:r>
              <a:rPr lang="en-US" b="1" i="1" u="sng" dirty="0" err="1"/>
              <a:t>Chavín</a:t>
            </a:r>
            <a:r>
              <a:rPr lang="en-US" b="1" i="1" u="sng" dirty="0"/>
              <a:t> de </a:t>
            </a:r>
            <a:r>
              <a:rPr lang="en-US" b="1" i="1" u="sng" dirty="0" err="1"/>
              <a:t>Huántar</a:t>
            </a:r>
            <a:r>
              <a:rPr lang="en-US" dirty="0"/>
              <a:t>. Northern highlands, Peru. </a:t>
            </a:r>
            <a:r>
              <a:rPr lang="en-US" dirty="0" err="1"/>
              <a:t>Chavín</a:t>
            </a:r>
            <a:r>
              <a:rPr lang="en-US" dirty="0"/>
              <a:t>. 900–200 B.C.E. Stone (architectural complex</a:t>
            </a:r>
            <a:r>
              <a:rPr lang="en-US" dirty="0" smtClean="0"/>
              <a:t>) </a:t>
            </a:r>
          </a:p>
          <a:p>
            <a:r>
              <a:rPr lang="en-US" dirty="0" smtClean="0"/>
              <a:t>granite </a:t>
            </a:r>
            <a:r>
              <a:rPr lang="en-US" dirty="0"/>
              <a:t>(</a:t>
            </a:r>
            <a:r>
              <a:rPr lang="en-US" dirty="0" err="1"/>
              <a:t>Lanzón</a:t>
            </a:r>
            <a:r>
              <a:rPr lang="en-US" dirty="0"/>
              <a:t> and sculpture</a:t>
            </a:r>
            <a:r>
              <a:rPr lang="en-US" dirty="0" smtClean="0"/>
              <a:t>) </a:t>
            </a:r>
          </a:p>
          <a:p>
            <a:r>
              <a:rPr lang="en-US" dirty="0" smtClean="0"/>
              <a:t>hammered </a:t>
            </a:r>
            <a:r>
              <a:rPr lang="en-US" dirty="0"/>
              <a:t>gold alloy (jewelry</a:t>
            </a:r>
            <a:r>
              <a:rPr lang="en-US" dirty="0" smtClean="0"/>
              <a:t>)</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havin-map.jpg"/>
          <p:cNvPicPr>
            <a:picLocks noChangeAspect="1"/>
          </p:cNvPicPr>
          <p:nvPr/>
        </p:nvPicPr>
        <p:blipFill>
          <a:blip r:embed="rId2"/>
          <a:stretch>
            <a:fillRect/>
          </a:stretch>
        </p:blipFill>
        <p:spPr>
          <a:xfrm>
            <a:off x="4751065" y="457200"/>
            <a:ext cx="4316735" cy="5303838"/>
          </a:xfrm>
          <a:prstGeom prst="rect">
            <a:avLst/>
          </a:prstGeom>
        </p:spPr>
      </p:pic>
      <p:pic>
        <p:nvPicPr>
          <p:cNvPr id="5" name="Picture 4" descr="MAPA1.png"/>
          <p:cNvPicPr>
            <a:picLocks noChangeAspect="1"/>
          </p:cNvPicPr>
          <p:nvPr/>
        </p:nvPicPr>
        <p:blipFill>
          <a:blip r:embed="rId3"/>
          <a:stretch>
            <a:fillRect/>
          </a:stretch>
        </p:blipFill>
        <p:spPr>
          <a:xfrm>
            <a:off x="1447800" y="2590800"/>
            <a:ext cx="3429000" cy="4423410"/>
          </a:xfrm>
          <a:prstGeom prst="rect">
            <a:avLst/>
          </a:prstGeom>
        </p:spPr>
      </p:pic>
      <p:sp>
        <p:nvSpPr>
          <p:cNvPr id="6" name="TextBox 5"/>
          <p:cNvSpPr txBox="1"/>
          <p:nvPr/>
        </p:nvSpPr>
        <p:spPr>
          <a:xfrm>
            <a:off x="457200" y="457200"/>
            <a:ext cx="3962400" cy="2308324"/>
          </a:xfrm>
          <a:prstGeom prst="rect">
            <a:avLst/>
          </a:prstGeom>
          <a:noFill/>
        </p:spPr>
        <p:txBody>
          <a:bodyPr wrap="square" rtlCol="0">
            <a:spAutoFit/>
          </a:bodyPr>
          <a:lstStyle/>
          <a:p>
            <a:r>
              <a:rPr lang="en-US" i="1" dirty="0" smtClean="0">
                <a:latin typeface="Times New Roman"/>
                <a:cs typeface="Times New Roman"/>
              </a:rPr>
              <a:t>Andean highlands of Peru</a:t>
            </a:r>
          </a:p>
          <a:p>
            <a:endParaRPr lang="en-US" i="1" dirty="0" smtClean="0">
              <a:latin typeface="Times New Roman"/>
              <a:cs typeface="Times New Roman"/>
            </a:endParaRPr>
          </a:p>
          <a:p>
            <a:r>
              <a:rPr lang="en-US" i="1" dirty="0" smtClean="0">
                <a:latin typeface="Times New Roman"/>
                <a:cs typeface="Times New Roman"/>
              </a:rPr>
              <a:t>Pilgrimage site of ancient peoples</a:t>
            </a:r>
          </a:p>
          <a:p>
            <a:endParaRPr lang="en-US" i="1" dirty="0" smtClean="0">
              <a:latin typeface="Times New Roman"/>
              <a:cs typeface="Times New Roman"/>
            </a:endParaRPr>
          </a:p>
          <a:p>
            <a:r>
              <a:rPr lang="en-US" i="1" dirty="0" smtClean="0">
                <a:latin typeface="Times New Roman"/>
                <a:cs typeface="Times New Roman"/>
              </a:rPr>
              <a:t>Near a “confluence,” which is a joining of two rivers. These two rivers are the </a:t>
            </a:r>
            <a:r>
              <a:rPr lang="en-US" i="1" dirty="0" err="1" smtClean="0">
                <a:latin typeface="Times New Roman"/>
                <a:cs typeface="Times New Roman"/>
              </a:rPr>
              <a:t>Huachesca</a:t>
            </a:r>
            <a:r>
              <a:rPr lang="en-US" i="1" dirty="0" smtClean="0">
                <a:latin typeface="Times New Roman"/>
                <a:cs typeface="Times New Roman"/>
              </a:rPr>
              <a:t> &amp; </a:t>
            </a:r>
            <a:r>
              <a:rPr lang="en-US" i="1" dirty="0" err="1" smtClean="0">
                <a:latin typeface="Times New Roman"/>
                <a:cs typeface="Times New Roman"/>
              </a:rPr>
              <a:t>Mosna</a:t>
            </a:r>
            <a:r>
              <a:rPr lang="en-US" i="1" dirty="0" smtClean="0">
                <a:latin typeface="Times New Roman"/>
                <a:cs typeface="Times New Roman"/>
              </a:rPr>
              <a:t>. Probably seen as a spiritual powerful phenomenon</a:t>
            </a:r>
            <a:endParaRPr lang="en-US" i="1" dirty="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593</TotalTime>
  <Words>657</Words>
  <Application>Microsoft Macintosh PowerPoint</Application>
  <PresentationFormat>On-screen Show (4:3)</PresentationFormat>
  <Paragraphs>48</Paragraphs>
  <Slides>18</Slides>
  <Notes>0</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Office Theme</vt:lpstr>
      <vt:lpstr>Slide 1</vt:lpstr>
      <vt:lpstr>Slide 2</vt:lpstr>
      <vt:lpstr>Slide 3</vt:lpstr>
      <vt:lpstr>Slide 4</vt:lpstr>
      <vt:lpstr>Slide 5</vt:lpstr>
      <vt:lpstr>TEAM WORK!</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 Frampton</dc:creator>
  <cp:lastModifiedBy>Rock Frampton</cp:lastModifiedBy>
  <cp:revision>5</cp:revision>
  <dcterms:created xsi:type="dcterms:W3CDTF">2018-12-02T14:09:21Z</dcterms:created>
  <dcterms:modified xsi:type="dcterms:W3CDTF">2018-12-02T21:41:08Z</dcterms:modified>
</cp:coreProperties>
</file>