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notesSlides/notesSlide40.xml" ContentType="application/vnd.openxmlformats-officedocument.presentationml.notes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1"/>
  </p:notesMasterIdLst>
  <p:sldIdLst>
    <p:sldId id="257" r:id="rId2"/>
    <p:sldId id="258" r:id="rId3"/>
    <p:sldId id="259" r:id="rId4"/>
    <p:sldId id="260" r:id="rId5"/>
    <p:sldId id="261" r:id="rId6"/>
    <p:sldId id="262" r:id="rId7"/>
    <p:sldId id="302" r:id="rId8"/>
    <p:sldId id="303" r:id="rId9"/>
    <p:sldId id="263" r:id="rId10"/>
    <p:sldId id="264" r:id="rId11"/>
    <p:sldId id="265" r:id="rId12"/>
    <p:sldId id="267" r:id="rId13"/>
    <p:sldId id="268" r:id="rId14"/>
    <p:sldId id="271" r:id="rId15"/>
    <p:sldId id="273" r:id="rId16"/>
    <p:sldId id="304" r:id="rId17"/>
    <p:sldId id="274" r:id="rId18"/>
    <p:sldId id="275" r:id="rId19"/>
    <p:sldId id="276" r:id="rId20"/>
    <p:sldId id="277" r:id="rId21"/>
    <p:sldId id="278" r:id="rId22"/>
    <p:sldId id="279" r:id="rId23"/>
    <p:sldId id="280" r:id="rId24"/>
    <p:sldId id="281" r:id="rId25"/>
    <p:sldId id="282" r:id="rId26"/>
    <p:sldId id="305" r:id="rId27"/>
    <p:sldId id="307" r:id="rId28"/>
    <p:sldId id="287" r:id="rId29"/>
    <p:sldId id="306" r:id="rId30"/>
    <p:sldId id="283" r:id="rId31"/>
    <p:sldId id="284" r:id="rId32"/>
    <p:sldId id="285" r:id="rId33"/>
    <p:sldId id="286" r:id="rId34"/>
    <p:sldId id="288" r:id="rId35"/>
    <p:sldId id="289" r:id="rId36"/>
    <p:sldId id="313" r:id="rId37"/>
    <p:sldId id="310" r:id="rId38"/>
    <p:sldId id="309" r:id="rId39"/>
    <p:sldId id="312" r:id="rId40"/>
    <p:sldId id="291" r:id="rId41"/>
    <p:sldId id="308" r:id="rId42"/>
    <p:sldId id="311" r:id="rId43"/>
    <p:sldId id="290" r:id="rId44"/>
    <p:sldId id="314" r:id="rId45"/>
    <p:sldId id="316" r:id="rId46"/>
    <p:sldId id="315" r:id="rId47"/>
    <p:sldId id="293" r:id="rId48"/>
    <p:sldId id="294" r:id="rId49"/>
    <p:sldId id="296" r:id="rId50"/>
    <p:sldId id="295" r:id="rId51"/>
    <p:sldId id="297" r:id="rId52"/>
    <p:sldId id="317" r:id="rId53"/>
    <p:sldId id="320" r:id="rId54"/>
    <p:sldId id="318" r:id="rId55"/>
    <p:sldId id="319" r:id="rId56"/>
    <p:sldId id="298" r:id="rId57"/>
    <p:sldId id="299" r:id="rId58"/>
    <p:sldId id="300" r:id="rId59"/>
    <p:sldId id="301"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93" d="100"/>
          <a:sy n="93" d="100"/>
        </p:scale>
        <p:origin x="-122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B4B852-63BA-B54A-8DD5-C36328A15D07}" type="datetimeFigureOut">
              <a:rPr lang="en-US" smtClean="0"/>
              <a:pPr/>
              <a:t>11/16/16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7FB301-C704-1341-AA33-38ABFA24349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6"/>
        <p:cNvGrpSpPr/>
        <p:nvPr/>
      </p:nvGrpSpPr>
      <p:grpSpPr>
        <a:xfrm>
          <a:off x="0" y="0"/>
          <a:ext cx="0" cy="0"/>
          <a:chOff x="0" y="0"/>
          <a:chExt cx="0" cy="0"/>
        </a:xfrm>
      </p:grpSpPr>
      <p:sp>
        <p:nvSpPr>
          <p:cNvPr id="47" name="Shape 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 name="Shape 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5" name="Shape 145"/>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 sz="2400" b="0" i="0" u="none" strike="noStrike" cap="none">
                <a:solidFill>
                  <a:srgbClr val="572E2D"/>
                </a:solidFill>
                <a:latin typeface="Arial"/>
                <a:ea typeface="Arial"/>
                <a:cs typeface="Arial"/>
                <a:sym typeface="Arial"/>
              </a:rPr>
              <a:t>Slide concept by William V. Ganis, PhD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EDUCATIONAL USE ONLY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1" name="Shape 21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 sz="2400" b="0" i="0" u="none" strike="noStrike" cap="none">
                <a:solidFill>
                  <a:srgbClr val="572E2D"/>
                </a:solidFill>
                <a:latin typeface="Arial"/>
                <a:ea typeface="Arial"/>
                <a:cs typeface="Arial"/>
                <a:sym typeface="Arial"/>
              </a:rPr>
              <a:t>Slide concept by William V. Ganis, PhD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EDUCATIONAL USE ONLY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8" name="Shape 24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 sz="2400" b="0" i="0" u="none" strike="noStrike" cap="none">
                <a:solidFill>
                  <a:srgbClr val="572E2D"/>
                </a:solidFill>
                <a:latin typeface="Arial"/>
                <a:ea typeface="Arial"/>
                <a:cs typeface="Arial"/>
                <a:sym typeface="Arial"/>
              </a:rPr>
              <a:t>Slide concept by William V. Ganis, PhD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EDUCATIONAL USE ONLY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4" name="Shape 25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 sz="2400" b="0" i="0" u="none" strike="noStrike" cap="none">
                <a:solidFill>
                  <a:srgbClr val="572E2D"/>
                </a:solidFill>
                <a:latin typeface="Arial"/>
                <a:ea typeface="Arial"/>
                <a:cs typeface="Arial"/>
                <a:sym typeface="Arial"/>
              </a:rPr>
              <a:t>Slide concept by William V. Ganis, PhD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EDUCATIONAL USE ONLY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 sz="2400" b="0" i="0" u="none" strike="noStrike" cap="none">
                <a:solidFill>
                  <a:srgbClr val="572E2D"/>
                </a:solidFill>
                <a:latin typeface="Arial"/>
                <a:ea typeface="Arial"/>
                <a:cs typeface="Arial"/>
                <a:sym typeface="Arial"/>
              </a:rPr>
              <a:t>Slide concept by William V. Ganis, PhD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EDUCATIONAL USE ONLY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4"/>
        <p:cNvGrpSpPr/>
        <p:nvPr/>
      </p:nvGrpSpPr>
      <p:grpSpPr>
        <a:xfrm>
          <a:off x="0" y="0"/>
          <a:ext cx="0" cy="0"/>
          <a:chOff x="0" y="0"/>
          <a:chExt cx="0" cy="0"/>
        </a:xfrm>
      </p:grpSpPr>
      <p:sp>
        <p:nvSpPr>
          <p:cNvPr id="285" name="Shape 285"/>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6" name="Shape 2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7" name="Shape 29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 sz="2400" b="0" i="0" u="none" strike="noStrike" cap="none">
                <a:solidFill>
                  <a:srgbClr val="572E2D"/>
                </a:solidFill>
                <a:latin typeface="Arial"/>
                <a:ea typeface="Arial"/>
                <a:cs typeface="Arial"/>
                <a:sym typeface="Arial"/>
              </a:rPr>
              <a:t>Slide concept by William V. Ganis, PhD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EDUCATIONAL USE ONLY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 name="Shape 70"/>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45833"/>
              </a:lnSpc>
              <a:spcBef>
                <a:spcPts val="0"/>
              </a:spcBef>
              <a:spcAft>
                <a:spcPts val="0"/>
              </a:spcAft>
              <a:buSzPct val="25000"/>
              <a:buNone/>
            </a:pPr>
            <a:r>
              <a:rPr lang="en" sz="2400" b="0" i="0" u="none" strike="noStrike" cap="none">
                <a:solidFill>
                  <a:srgbClr val="572E2D"/>
                </a:solidFill>
                <a:latin typeface="Arial"/>
                <a:ea typeface="Arial"/>
                <a:cs typeface="Arial"/>
                <a:sym typeface="Arial"/>
              </a:rPr>
              <a:t>Slide concept by William V. Ganis, PhD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EDUCATIONAL USE ONLY </a:t>
            </a:r>
            <a:br>
              <a:rPr lang="en" sz="2400" b="0" i="0" u="none" strike="noStrike" cap="none">
                <a:solidFill>
                  <a:srgbClr val="572E2D"/>
                </a:solidFill>
                <a:latin typeface="Arial"/>
                <a:ea typeface="Arial"/>
                <a:cs typeface="Arial"/>
                <a:sym typeface="Arial"/>
              </a:rPr>
            </a:br>
            <a:r>
              <a:rPr lang="en" sz="2400" b="0" i="0" u="none" strike="noStrike" cap="none">
                <a:solidFill>
                  <a:srgbClr val="572E2D"/>
                </a:solidFill>
                <a:latin typeface="Arial"/>
                <a:ea typeface="Arial"/>
                <a:cs typeface="Arial"/>
                <a:sym typeface="Arial"/>
              </a:rPr>
              <a:t>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 name="Shape 3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33534A-11DE-954C-9FDA-F80E339D7168}" type="datetimeFigureOut">
              <a:rPr lang="en-US" smtClean="0"/>
              <a:pPr/>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6B6EF-7920-A341-AB05-FF3CE529F7E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33534A-11DE-954C-9FDA-F80E339D7168}" type="datetimeFigureOut">
              <a:rPr lang="en-US" smtClean="0"/>
              <a:pPr/>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6B6EF-7920-A341-AB05-FF3CE529F7E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33534A-11DE-954C-9FDA-F80E339D7168}" type="datetimeFigureOut">
              <a:rPr lang="en-US" smtClean="0"/>
              <a:pPr/>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6B6EF-7920-A341-AB05-FF3CE529F7E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33534A-11DE-954C-9FDA-F80E339D7168}" type="datetimeFigureOut">
              <a:rPr lang="en-US" smtClean="0"/>
              <a:pPr/>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6B6EF-7920-A341-AB05-FF3CE529F7E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33534A-11DE-954C-9FDA-F80E339D7168}" type="datetimeFigureOut">
              <a:rPr lang="en-US" smtClean="0"/>
              <a:pPr/>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6B6EF-7920-A341-AB05-FF3CE529F7E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33534A-11DE-954C-9FDA-F80E339D7168}" type="datetimeFigureOut">
              <a:rPr lang="en-US" smtClean="0"/>
              <a:pPr/>
              <a:t>11/16/16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6B6EF-7920-A341-AB05-FF3CE529F7E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33534A-11DE-954C-9FDA-F80E339D7168}" type="datetimeFigureOut">
              <a:rPr lang="en-US" smtClean="0"/>
              <a:pPr/>
              <a:t>11/16/16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F6B6EF-7920-A341-AB05-FF3CE529F7E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33534A-11DE-954C-9FDA-F80E339D7168}" type="datetimeFigureOut">
              <a:rPr lang="en-US" smtClean="0"/>
              <a:pPr/>
              <a:t>11/16/16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F6B6EF-7920-A341-AB05-FF3CE529F7E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33534A-11DE-954C-9FDA-F80E339D7168}" type="datetimeFigureOut">
              <a:rPr lang="en-US" smtClean="0"/>
              <a:pPr/>
              <a:t>11/16/16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F6B6EF-7920-A341-AB05-FF3CE529F7E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33534A-11DE-954C-9FDA-F80E339D7168}" type="datetimeFigureOut">
              <a:rPr lang="en-US" smtClean="0"/>
              <a:pPr/>
              <a:t>11/16/16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6B6EF-7920-A341-AB05-FF3CE529F7E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33534A-11DE-954C-9FDA-F80E339D7168}" type="datetimeFigureOut">
              <a:rPr lang="en-US" smtClean="0"/>
              <a:pPr/>
              <a:t>11/16/16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6B6EF-7920-A341-AB05-FF3CE529F7E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alphaModFix amt="15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3534A-11DE-954C-9FDA-F80E339D7168}" type="datetimeFigureOut">
              <a:rPr lang="en-US" smtClean="0"/>
              <a:pPr/>
              <a:t>11/16/16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6B6EF-7920-A341-AB05-FF3CE529F7E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6.%20South%20and%20East%20Asia/Unit%206%20-%20South%20and%20East%20Asia%20-%20Videos/Todai%20Ji.mp4" TargetMode="External"/><Relationship Id="rId2" Type="http://schemas.openxmlformats.org/officeDocument/2006/relationships/slideLayout" Target="../slideLayouts/slideLayout7.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6.%20South%20and%20East%20Asia/Unit%206%20-%20South%20and%20East%20Asia%20-%20Videos/Ryoanji%20Temple.mp4" TargetMode="External"/><Relationship Id="rId2" Type="http://schemas.openxmlformats.org/officeDocument/2006/relationships/slideLayout" Target="../slideLayouts/slideLayout2.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1.jpe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6.%20South%20and%20East%20Asia/Unit%206%20-%20South%20and%20East%20Asia%20-%20Videos/Night%20Attack%20on%20the%20Sanjo%20Palace.mp4" TargetMode="External"/><Relationship Id="rId2" Type="http://schemas.openxmlformats.org/officeDocument/2006/relationships/slideLayout" Target="../slideLayouts/slideLayout2.xml"/><Relationship Id="rId3"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6.%20South%20and%20East%20Asia/Unit%206%20-%20South%20and%20East%20Asia%20-%20Videos/White%20and%20Red%20Plum%20Blossoms.mp4" TargetMode="External"/><Relationship Id="rId2" Type="http://schemas.openxmlformats.org/officeDocument/2006/relationships/slideLayout" Target="../slideLayouts/slideLayout2.xml"/><Relationship Id="rId3"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4.png"/><Relationship Id="rId1" Type="http://schemas.openxmlformats.org/officeDocument/2006/relationships/video" Target="file://localhost/Users/rockframpton/Desktop/Art%20Education/Art%20Classes%20&amp;%20Lessons/9.%20Art%20History/1.%20APAH%20Units/6.%20South%20and%20East%20Asia/Unit%206%20-%20South%20and%20East%20Asia%20-%20Videos/Zen%20Buddhism%201.mp4" TargetMode="Externa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37.png"/><Relationship Id="rId1" Type="http://schemas.openxmlformats.org/officeDocument/2006/relationships/video" Target="file://localhost/Users/rockframpton/Desktop/Art%20Education/Art%20Classes%20&amp;%20Lessons/9.%20Art%20History/1.%20APAH%20Units/6.%20South%20and%20East%20Asia/Unit%206%20-%20South%20and%20East%20Asia%20-%20Videos/Great%20Wave.mp4" TargetMode="Externa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53.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6.%20South%20and%20East%20Asia/Unit%206%20-%20South%20and%20East%20Asia%20-%20Videos/Great%20Wave%20Replica.mp4" TargetMode="External"/><Relationship Id="rId2" Type="http://schemas.openxmlformats.org/officeDocument/2006/relationships/slideLayout" Target="../slideLayouts/slideLayout2.xml"/><Relationship Id="rId3"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5.jpeg"/></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5.png"/><Relationship Id="rId1" Type="http://schemas.openxmlformats.org/officeDocument/2006/relationships/video" Target="file://localhost/Users/rockframpton/Desktop/Art%20Education/Art%20Classes%20&amp;%20Lessons/9.%20Art%20History/1.%20APAH%20Units/6.%20South%20and%20East%20Asia/Unit%206%20-%20South%20and%20East%20Asia%20-%20Videos/Zen%20Buddhism%202.mp4" TargetMode="Externa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9"/>
        <p:cNvGrpSpPr/>
        <p:nvPr/>
      </p:nvGrpSpPr>
      <p:grpSpPr>
        <a:xfrm>
          <a:off x="0" y="0"/>
          <a:ext cx="0" cy="0"/>
          <a:chOff x="0" y="0"/>
          <a:chExt cx="0" cy="0"/>
        </a:xfrm>
      </p:grpSpPr>
      <p:pic>
        <p:nvPicPr>
          <p:cNvPr id="6" name="Picture 5" descr="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alphaModFix amt="15000"/>
          </a:blip>
          <a:srcRect/>
          <a:stretch>
            <a:fillRect/>
          </a:stretch>
        </a:blip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81001" y="230187"/>
            <a:ext cx="8381999" cy="664799"/>
          </a:xfrm>
          <a:prstGeom prst="rect">
            <a:avLst/>
          </a:prstGeom>
        </p:spPr>
        <p:txBody>
          <a:bodyPr lIns="91425" tIns="91425" rIns="91425" bIns="91425" anchor="t" anchorCtr="0">
            <a:noAutofit/>
          </a:bodyPr>
          <a:lstStyle/>
          <a:p>
            <a:pPr lvl="0">
              <a:spcBef>
                <a:spcPts val="0"/>
              </a:spcBef>
              <a:buNone/>
            </a:pPr>
            <a:r>
              <a:rPr lang="en" dirty="0">
                <a:latin typeface="Roman SD"/>
                <a:cs typeface="Roman SD"/>
              </a:rPr>
              <a:t>Japanese Architecture</a:t>
            </a:r>
          </a:p>
        </p:txBody>
      </p:sp>
      <p:sp>
        <p:nvSpPr>
          <p:cNvPr id="98" name="Shape 98"/>
          <p:cNvSpPr txBox="1">
            <a:spLocks noGrp="1"/>
          </p:cNvSpPr>
          <p:nvPr>
            <p:ph type="body" idx="1"/>
          </p:nvPr>
        </p:nvSpPr>
        <p:spPr>
          <a:xfrm>
            <a:off x="381001" y="1412855"/>
            <a:ext cx="8381999" cy="5266399"/>
          </a:xfrm>
          <a:prstGeom prst="rect">
            <a:avLst/>
          </a:prstGeom>
        </p:spPr>
        <p:txBody>
          <a:bodyPr lIns="91425" tIns="91425" rIns="91425" bIns="91425" anchor="t" anchorCtr="0">
            <a:noAutofit/>
          </a:bodyPr>
          <a:lstStyle/>
          <a:p>
            <a:pPr marL="457200" lvl="0" indent="-342900" rtl="0">
              <a:spcBef>
                <a:spcPts val="0"/>
              </a:spcBef>
              <a:buSzPct val="100000"/>
            </a:pPr>
            <a:r>
              <a:rPr lang="en" sz="2100" i="1" dirty="0">
                <a:latin typeface="Times New Roman"/>
                <a:cs typeface="Times New Roman"/>
              </a:rPr>
              <a:t>The austerity of Zen Buddhism influences the design of Japanese </a:t>
            </a:r>
            <a:r>
              <a:rPr lang="en" sz="2100" i="1" dirty="0" smtClean="0">
                <a:latin typeface="Times New Roman"/>
                <a:cs typeface="Times New Roman"/>
              </a:rPr>
              <a:t>buildings</a:t>
            </a:r>
            <a:endParaRPr lang="en-US" sz="2100" i="1" dirty="0" smtClean="0">
              <a:latin typeface="Times New Roman"/>
              <a:cs typeface="Times New Roman"/>
            </a:endParaRPr>
          </a:p>
          <a:p>
            <a:pPr marL="457200" lvl="0" indent="-342900" rtl="0">
              <a:spcBef>
                <a:spcPts val="0"/>
              </a:spcBef>
              <a:buSzPct val="100000"/>
            </a:pPr>
            <a:endParaRPr lang="en" sz="2100" i="1" dirty="0">
              <a:latin typeface="Times New Roman"/>
              <a:cs typeface="Times New Roman"/>
            </a:endParaRPr>
          </a:p>
          <a:p>
            <a:pPr marL="457200" lvl="0" indent="-342900" rtl="0">
              <a:spcBef>
                <a:spcPts val="0"/>
              </a:spcBef>
              <a:buSzPct val="100000"/>
            </a:pPr>
            <a:r>
              <a:rPr lang="en" sz="2100" i="1" dirty="0">
                <a:latin typeface="Times New Roman"/>
                <a:cs typeface="Times New Roman"/>
              </a:rPr>
              <a:t>Traditional structures is usually a single story, made of wood, and meant to harmonize with its natural environment</a:t>
            </a:r>
            <a:r>
              <a:rPr lang="en" sz="2100" i="1" dirty="0" smtClean="0">
                <a:latin typeface="Times New Roman"/>
                <a:cs typeface="Times New Roman"/>
              </a:rPr>
              <a:t>.</a:t>
            </a:r>
            <a:endParaRPr lang="en-US" sz="2100" i="1" dirty="0" smtClean="0">
              <a:latin typeface="Times New Roman"/>
              <a:cs typeface="Times New Roman"/>
            </a:endParaRPr>
          </a:p>
          <a:p>
            <a:pPr marL="457200" lvl="0" indent="-342900" rtl="0">
              <a:spcBef>
                <a:spcPts val="0"/>
              </a:spcBef>
              <a:buSzPct val="100000"/>
            </a:pPr>
            <a:endParaRPr lang="en" sz="2100" i="1" dirty="0">
              <a:latin typeface="Times New Roman"/>
              <a:cs typeface="Times New Roman"/>
            </a:endParaRPr>
          </a:p>
          <a:p>
            <a:pPr marL="457200" lvl="0" indent="-342900" rtl="0">
              <a:spcBef>
                <a:spcPts val="0"/>
              </a:spcBef>
              <a:buSzPct val="100000"/>
            </a:pPr>
            <a:r>
              <a:rPr lang="en" sz="2100" i="1" dirty="0">
                <a:latin typeface="Times New Roman"/>
                <a:cs typeface="Times New Roman"/>
              </a:rPr>
              <a:t>interiors open dramatically to the </a:t>
            </a:r>
            <a:r>
              <a:rPr lang="en" sz="2100" i="1" dirty="0" smtClean="0">
                <a:latin typeface="Times New Roman"/>
                <a:cs typeface="Times New Roman"/>
              </a:rPr>
              <a:t>outdoors</a:t>
            </a:r>
            <a:endParaRPr lang="en-US" sz="2100" i="1" dirty="0" smtClean="0">
              <a:latin typeface="Times New Roman"/>
              <a:cs typeface="Times New Roman"/>
            </a:endParaRPr>
          </a:p>
          <a:p>
            <a:pPr marL="457200" lvl="0" indent="-342900" rtl="0">
              <a:spcBef>
                <a:spcPts val="0"/>
              </a:spcBef>
              <a:buSzPct val="100000"/>
            </a:pPr>
            <a:endParaRPr lang="en" sz="2100" i="1" dirty="0">
              <a:latin typeface="Times New Roman"/>
              <a:cs typeface="Times New Roman"/>
            </a:endParaRPr>
          </a:p>
          <a:p>
            <a:pPr marL="457200" lvl="0" indent="-342900" rtl="0">
              <a:spcBef>
                <a:spcPts val="0"/>
              </a:spcBef>
              <a:buSzPct val="100000"/>
            </a:pPr>
            <a:r>
              <a:rPr lang="en" sz="2100" i="1" dirty="0">
                <a:latin typeface="Times New Roman"/>
                <a:cs typeface="Times New Roman"/>
              </a:rPr>
              <a:t>eaves are long to generate shade in the summer and steeply pitched to allow the runoff from </a:t>
            </a:r>
            <a:r>
              <a:rPr lang="en" sz="2100" i="1" dirty="0" smtClean="0">
                <a:latin typeface="Times New Roman"/>
                <a:cs typeface="Times New Roman"/>
              </a:rPr>
              <a:t>rain/snow</a:t>
            </a:r>
            <a:endParaRPr lang="en-US" sz="2100" i="1" dirty="0" smtClean="0">
              <a:latin typeface="Times New Roman"/>
              <a:cs typeface="Times New Roman"/>
            </a:endParaRPr>
          </a:p>
          <a:p>
            <a:pPr marL="457200" lvl="0" indent="-342900" rtl="0">
              <a:spcBef>
                <a:spcPts val="0"/>
              </a:spcBef>
              <a:buSzPct val="100000"/>
            </a:pPr>
            <a:endParaRPr lang="en" sz="2100" i="1" dirty="0">
              <a:latin typeface="Times New Roman"/>
              <a:cs typeface="Times New Roman"/>
            </a:endParaRPr>
          </a:p>
          <a:p>
            <a:pPr marL="457200" lvl="0" indent="-342900" rtl="0">
              <a:spcBef>
                <a:spcPts val="0"/>
              </a:spcBef>
              <a:buSzPct val="100000"/>
            </a:pPr>
            <a:r>
              <a:rPr lang="en" sz="2100" i="1" dirty="0">
                <a:latin typeface="Times New Roman"/>
                <a:cs typeface="Times New Roman"/>
              </a:rPr>
              <a:t>Interiors have mobile spaces- sliding screens that act as room </a:t>
            </a:r>
            <a:r>
              <a:rPr lang="en" sz="2100" i="1" dirty="0" smtClean="0">
                <a:latin typeface="Times New Roman"/>
                <a:cs typeface="Times New Roman"/>
              </a:rPr>
              <a:t>dividers</a:t>
            </a:r>
            <a:endParaRPr lang="en-US" sz="2100" i="1" dirty="0" smtClean="0">
              <a:latin typeface="Times New Roman"/>
              <a:cs typeface="Times New Roman"/>
            </a:endParaRPr>
          </a:p>
          <a:p>
            <a:pPr marL="457200" lvl="0" indent="-342900" rtl="0">
              <a:spcBef>
                <a:spcPts val="0"/>
              </a:spcBef>
              <a:buSzPct val="100000"/>
            </a:pPr>
            <a:endParaRPr lang="en" sz="2100" i="1" dirty="0">
              <a:latin typeface="Times New Roman"/>
              <a:cs typeface="Times New Roman"/>
            </a:endParaRPr>
          </a:p>
          <a:p>
            <a:pPr marL="457200" lvl="0" indent="-342900">
              <a:spcBef>
                <a:spcPts val="0"/>
              </a:spcBef>
              <a:buSzPct val="100000"/>
            </a:pPr>
            <a:r>
              <a:rPr lang="en" sz="2100" i="1" dirty="0">
                <a:latin typeface="Times New Roman"/>
                <a:cs typeface="Times New Roman"/>
              </a:rPr>
              <a:t>deep reverence towards nature- ie, they are made of wood</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alphaModFix amt="15000"/>
          </a:blip>
          <a:srcRect/>
          <a:stretch>
            <a:fillRect/>
          </a:stretch>
        </a:blipFill>
        <a:effectLst/>
      </p:bgPr>
    </p:bg>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81001" y="554401"/>
            <a:ext cx="8381999" cy="664799"/>
          </a:xfrm>
          <a:prstGeom prst="rect">
            <a:avLst/>
          </a:prstGeom>
        </p:spPr>
        <p:txBody>
          <a:bodyPr lIns="91425" tIns="91425" rIns="91425" bIns="91425" anchor="t" anchorCtr="0">
            <a:noAutofit/>
          </a:bodyPr>
          <a:lstStyle/>
          <a:p>
            <a:pPr lvl="0">
              <a:spcBef>
                <a:spcPts val="0"/>
              </a:spcBef>
              <a:buNone/>
            </a:pPr>
            <a:r>
              <a:rPr lang="en" dirty="0">
                <a:latin typeface="Roman SD"/>
                <a:cs typeface="Roman SD"/>
              </a:rPr>
              <a:t>Zen Garden</a:t>
            </a:r>
          </a:p>
        </p:txBody>
      </p:sp>
      <p:sp>
        <p:nvSpPr>
          <p:cNvPr id="104" name="Shape 104"/>
          <p:cNvSpPr txBox="1">
            <a:spLocks noGrp="1"/>
          </p:cNvSpPr>
          <p:nvPr>
            <p:ph type="body" idx="1"/>
          </p:nvPr>
        </p:nvSpPr>
        <p:spPr>
          <a:xfrm>
            <a:off x="381001" y="1717675"/>
            <a:ext cx="8381999" cy="4759325"/>
          </a:xfrm>
          <a:prstGeom prst="rect">
            <a:avLst/>
          </a:prstGeom>
        </p:spPr>
        <p:txBody>
          <a:bodyPr lIns="91425" tIns="91425" rIns="91425" bIns="91425" anchor="t" anchorCtr="0">
            <a:noAutofit/>
          </a:bodyPr>
          <a:lstStyle/>
          <a:p>
            <a:pPr marL="457200" lvl="0" indent="-228600" rtl="0">
              <a:spcBef>
                <a:spcPts val="0"/>
              </a:spcBef>
            </a:pPr>
            <a:r>
              <a:rPr lang="en-US" sz="2500" i="1" dirty="0" smtClean="0">
                <a:latin typeface="Times New Roman"/>
                <a:cs typeface="Times New Roman"/>
              </a:rPr>
              <a:t>M</a:t>
            </a:r>
            <a:r>
              <a:rPr lang="en" sz="2500" i="1" dirty="0" smtClean="0">
                <a:latin typeface="Times New Roman"/>
                <a:cs typeface="Times New Roman"/>
              </a:rPr>
              <a:t>eticulous </a:t>
            </a:r>
            <a:r>
              <a:rPr lang="en" sz="2500" i="1" dirty="0">
                <a:latin typeface="Times New Roman"/>
                <a:cs typeface="Times New Roman"/>
              </a:rPr>
              <a:t>arrangement of raked sand swirling around prominently placed rocks and </a:t>
            </a:r>
            <a:r>
              <a:rPr lang="en" sz="2500" i="1" dirty="0" smtClean="0">
                <a:latin typeface="Times New Roman"/>
                <a:cs typeface="Times New Roman"/>
              </a:rPr>
              <a:t>plants</a:t>
            </a:r>
            <a:endParaRPr lang="en-US" sz="2500" i="1" dirty="0" smtClean="0">
              <a:latin typeface="Times New Roman"/>
              <a:cs typeface="Times New Roman"/>
            </a:endParaRPr>
          </a:p>
          <a:p>
            <a:pPr marL="457200" lvl="0" indent="-228600" rtl="0">
              <a:spcBef>
                <a:spcPts val="0"/>
              </a:spcBef>
            </a:pPr>
            <a:endParaRPr lang="en" sz="2500" i="1" dirty="0">
              <a:latin typeface="Times New Roman"/>
              <a:cs typeface="Times New Roman"/>
            </a:endParaRPr>
          </a:p>
          <a:p>
            <a:pPr marL="457200" lvl="0" indent="-228600" rtl="0">
              <a:spcBef>
                <a:spcPts val="0"/>
              </a:spcBef>
            </a:pPr>
            <a:r>
              <a:rPr lang="en-US" sz="2500" i="1" dirty="0" smtClean="0">
                <a:latin typeface="Times New Roman"/>
                <a:cs typeface="Times New Roman"/>
              </a:rPr>
              <a:t>E</a:t>
            </a:r>
            <a:r>
              <a:rPr lang="en" sz="2500" i="1" dirty="0" smtClean="0">
                <a:latin typeface="Times New Roman"/>
                <a:cs typeface="Times New Roman"/>
              </a:rPr>
              <a:t>ach </a:t>
            </a:r>
            <a:r>
              <a:rPr lang="en" sz="2500" i="1" dirty="0">
                <a:latin typeface="Times New Roman"/>
                <a:cs typeface="Times New Roman"/>
              </a:rPr>
              <a:t>garden suggests wider vistas and elaborate landscapes</a:t>
            </a:r>
            <a:r>
              <a:rPr lang="en" sz="2500" i="1" dirty="0" smtClean="0">
                <a:latin typeface="Times New Roman"/>
                <a:cs typeface="Times New Roman"/>
              </a:rPr>
              <a:t>.</a:t>
            </a:r>
            <a:endParaRPr lang="en-US" sz="2500" i="1" dirty="0" smtClean="0">
              <a:latin typeface="Times New Roman"/>
              <a:cs typeface="Times New Roman"/>
            </a:endParaRPr>
          </a:p>
          <a:p>
            <a:pPr marL="457200" lvl="0" indent="-228600" rtl="0">
              <a:spcBef>
                <a:spcPts val="0"/>
              </a:spcBef>
            </a:pPr>
            <a:endParaRPr lang="en" sz="2500" i="1" dirty="0">
              <a:latin typeface="Times New Roman"/>
              <a:cs typeface="Times New Roman"/>
            </a:endParaRPr>
          </a:p>
          <a:p>
            <a:pPr marL="457200" lvl="0" indent="-228600" rtl="0">
              <a:spcBef>
                <a:spcPts val="0"/>
              </a:spcBef>
            </a:pPr>
            <a:r>
              <a:rPr lang="en-US" sz="2500" i="1" dirty="0" smtClean="0">
                <a:latin typeface="Times New Roman"/>
                <a:cs typeface="Times New Roman"/>
              </a:rPr>
              <a:t>N</a:t>
            </a:r>
            <a:r>
              <a:rPr lang="en" sz="2500" i="1" dirty="0" smtClean="0">
                <a:latin typeface="Times New Roman"/>
                <a:cs typeface="Times New Roman"/>
              </a:rPr>
              <a:t>o </a:t>
            </a:r>
            <a:r>
              <a:rPr lang="en" sz="2500" i="1" dirty="0">
                <a:latin typeface="Times New Roman"/>
                <a:cs typeface="Times New Roman"/>
              </a:rPr>
              <a:t>water but the placement of rocks often suggest cascades or rushing </a:t>
            </a:r>
            <a:r>
              <a:rPr lang="en" sz="2500" i="1" dirty="0" smtClean="0">
                <a:latin typeface="Times New Roman"/>
                <a:cs typeface="Times New Roman"/>
              </a:rPr>
              <a:t>streams</a:t>
            </a:r>
            <a:endParaRPr lang="en-US" sz="2500" i="1" dirty="0" smtClean="0">
              <a:latin typeface="Times New Roman"/>
              <a:cs typeface="Times New Roman"/>
            </a:endParaRPr>
          </a:p>
          <a:p>
            <a:pPr marL="457200" lvl="0" indent="-228600" rtl="0">
              <a:spcBef>
                <a:spcPts val="0"/>
              </a:spcBef>
            </a:pPr>
            <a:endParaRPr lang="en" sz="2500" i="1" dirty="0">
              <a:latin typeface="Times New Roman"/>
              <a:cs typeface="Times New Roman"/>
            </a:endParaRPr>
          </a:p>
          <a:p>
            <a:pPr marL="457200" lvl="0" indent="-228600">
              <a:spcBef>
                <a:spcPts val="0"/>
              </a:spcBef>
            </a:pPr>
            <a:r>
              <a:rPr lang="en" sz="2500" i="1" dirty="0">
                <a:latin typeface="Times New Roman"/>
                <a:cs typeface="Times New Roman"/>
              </a:rPr>
              <a:t>Serve for spiritual refreshment, a place of contemplation and rejuvenation</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3"/>
        <p:cNvGrpSpPr/>
        <p:nvPr/>
      </p:nvGrpSpPr>
      <p:grpSpPr>
        <a:xfrm>
          <a:off x="0" y="0"/>
          <a:ext cx="0" cy="0"/>
          <a:chOff x="0" y="0"/>
          <a:chExt cx="0" cy="0"/>
        </a:xfrm>
      </p:grpSpPr>
      <p:pic>
        <p:nvPicPr>
          <p:cNvPr id="114" name="Shape 114"/>
          <p:cNvPicPr preferRelativeResize="0"/>
          <p:nvPr/>
        </p:nvPicPr>
        <p:blipFill rotWithShape="1">
          <a:blip r:embed="rId3">
            <a:alphaModFix/>
          </a:blip>
          <a:srcRect/>
          <a:stretch/>
        </p:blipFill>
        <p:spPr>
          <a:xfrm>
            <a:off x="304799" y="1055063"/>
            <a:ext cx="3505201" cy="5193338"/>
          </a:xfrm>
          <a:prstGeom prst="rect">
            <a:avLst/>
          </a:prstGeom>
          <a:noFill/>
          <a:ln>
            <a:noFill/>
          </a:ln>
        </p:spPr>
      </p:pic>
      <p:pic>
        <p:nvPicPr>
          <p:cNvPr id="115" name="Shape 115"/>
          <p:cNvPicPr preferRelativeResize="0"/>
          <p:nvPr/>
        </p:nvPicPr>
        <p:blipFill rotWithShape="1">
          <a:blip r:embed="rId4">
            <a:alphaModFix/>
          </a:blip>
          <a:srcRect/>
          <a:stretch/>
        </p:blipFill>
        <p:spPr>
          <a:xfrm>
            <a:off x="4953000" y="990600"/>
            <a:ext cx="4000500" cy="5334000"/>
          </a:xfrm>
          <a:prstGeom prst="rect">
            <a:avLst/>
          </a:prstGeom>
          <a:noFill/>
          <a:ln>
            <a:noFill/>
          </a:ln>
        </p:spPr>
      </p:pic>
      <p:sp>
        <p:nvSpPr>
          <p:cNvPr id="116" name="Shape 116"/>
          <p:cNvSpPr txBox="1"/>
          <p:nvPr/>
        </p:nvSpPr>
        <p:spPr>
          <a:xfrm>
            <a:off x="685800" y="304800"/>
            <a:ext cx="8229600" cy="7459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300" b="1" i="1" u="none" strike="noStrike" cap="none" dirty="0" smtClean="0">
                <a:solidFill>
                  <a:srgbClr val="000000"/>
                </a:solidFill>
                <a:latin typeface="Times New Roman"/>
                <a:ea typeface="Helvetica Neue"/>
                <a:cs typeface="Times New Roman"/>
                <a:sym typeface="Helvetica Neue"/>
              </a:rPr>
              <a:t>Can You See</a:t>
            </a:r>
            <a:r>
              <a:rPr lang="en" sz="2300" b="1" i="1" u="none" strike="noStrike" cap="none" dirty="0" smtClean="0">
                <a:solidFill>
                  <a:srgbClr val="000000"/>
                </a:solidFill>
                <a:latin typeface="Times New Roman"/>
                <a:ea typeface="Helvetica Neue"/>
                <a:cs typeface="Times New Roman"/>
                <a:sym typeface="Helvetica Neue"/>
              </a:rPr>
              <a:t> </a:t>
            </a:r>
            <a:r>
              <a:rPr lang="en" sz="2300" b="1" i="1" u="none" strike="noStrike" cap="none" dirty="0">
                <a:solidFill>
                  <a:srgbClr val="000000"/>
                </a:solidFill>
                <a:latin typeface="Times New Roman"/>
                <a:ea typeface="Helvetica Neue"/>
                <a:cs typeface="Times New Roman"/>
                <a:sym typeface="Helvetica Neue"/>
              </a:rPr>
              <a:t>difference between Chinese and Japanese Pagodas?</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381000" y="1411553"/>
            <a:ext cx="4114800" cy="692399"/>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Clr>
                <a:srgbClr val="000000"/>
              </a:buClr>
              <a:buSzPct val="25000"/>
              <a:buFont typeface="Arial"/>
              <a:buNone/>
            </a:pPr>
            <a:r>
              <a:rPr lang="en" sz="2400" b="1" i="0" u="none" strike="noStrike" cap="none" dirty="0">
                <a:solidFill>
                  <a:srgbClr val="000000"/>
                </a:solidFill>
                <a:latin typeface="Arial"/>
                <a:ea typeface="Arial"/>
                <a:cs typeface="Arial"/>
                <a:sym typeface="Arial"/>
              </a:rPr>
              <a:t>China	</a:t>
            </a:r>
          </a:p>
        </p:txBody>
      </p:sp>
      <p:sp>
        <p:nvSpPr>
          <p:cNvPr id="122" name="Shape 122"/>
          <p:cNvSpPr txBox="1">
            <a:spLocks noGrp="1"/>
          </p:cNvSpPr>
          <p:nvPr>
            <p:ph type="body" idx="2"/>
          </p:nvPr>
        </p:nvSpPr>
        <p:spPr>
          <a:xfrm>
            <a:off x="380998" y="2174875"/>
            <a:ext cx="4114800" cy="15371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0000"/>
              </a:buClr>
              <a:buSzPct val="100000"/>
              <a:buFont typeface="Arial"/>
              <a:buChar char="•"/>
            </a:pPr>
            <a:r>
              <a:rPr lang="en" sz="2400" b="0" i="0" u="none" strike="noStrike" cap="none" dirty="0">
                <a:solidFill>
                  <a:srgbClr val="000000"/>
                </a:solidFill>
                <a:latin typeface="Arial"/>
                <a:ea typeface="Arial"/>
                <a:cs typeface="Arial"/>
                <a:sym typeface="Arial"/>
              </a:rPr>
              <a:t>Stone</a:t>
            </a:r>
          </a:p>
          <a:p>
            <a:pPr marL="342900" marR="0" lvl="0" indent="-342900" algn="l" rtl="0">
              <a:spcBef>
                <a:spcPts val="0"/>
              </a:spcBef>
              <a:spcAft>
                <a:spcPts val="0"/>
              </a:spcAft>
              <a:buClr>
                <a:srgbClr val="000000"/>
              </a:buClr>
              <a:buSzPct val="100000"/>
              <a:buFont typeface="Arial"/>
              <a:buChar char="•"/>
            </a:pPr>
            <a:r>
              <a:rPr lang="en" sz="2400" b="0" i="0" u="none" strike="noStrike" cap="none" dirty="0">
                <a:solidFill>
                  <a:srgbClr val="000000"/>
                </a:solidFill>
                <a:latin typeface="Arial"/>
                <a:ea typeface="Arial"/>
                <a:cs typeface="Arial"/>
                <a:sym typeface="Arial"/>
              </a:rPr>
              <a:t>All stories accessible</a:t>
            </a:r>
          </a:p>
          <a:p>
            <a:pPr marL="342900" marR="0" lvl="0" indent="-342900" algn="l" rtl="0">
              <a:spcBef>
                <a:spcPts val="0"/>
              </a:spcBef>
              <a:spcAft>
                <a:spcPts val="0"/>
              </a:spcAft>
              <a:buClr>
                <a:srgbClr val="000000"/>
              </a:buClr>
              <a:buSzPct val="100000"/>
              <a:buFont typeface="Arial"/>
              <a:buChar char="•"/>
            </a:pPr>
            <a:r>
              <a:rPr lang="en" sz="2400" b="0" i="0" u="none" strike="noStrike" cap="none" dirty="0">
                <a:solidFill>
                  <a:srgbClr val="000000"/>
                </a:solidFill>
                <a:latin typeface="Arial"/>
                <a:ea typeface="Arial"/>
                <a:cs typeface="Arial"/>
                <a:sym typeface="Arial"/>
              </a:rPr>
              <a:t>Shorter eaves</a:t>
            </a:r>
          </a:p>
          <a:p>
            <a:pPr marL="342900" marR="0" lvl="0" indent="-342900" algn="l" rtl="0">
              <a:spcBef>
                <a:spcPts val="0"/>
              </a:spcBef>
              <a:spcAft>
                <a:spcPts val="0"/>
              </a:spcAft>
              <a:buClr>
                <a:srgbClr val="000000"/>
              </a:buClr>
              <a:buSzPct val="100000"/>
              <a:buFont typeface="Arial"/>
              <a:buChar char="•"/>
            </a:pPr>
            <a:r>
              <a:rPr lang="en" sz="2400" b="0" i="0" u="none" strike="noStrike" cap="none" dirty="0">
                <a:solidFill>
                  <a:srgbClr val="000000"/>
                </a:solidFill>
                <a:latin typeface="Arial"/>
                <a:ea typeface="Arial"/>
                <a:cs typeface="Arial"/>
                <a:sym typeface="Arial"/>
              </a:rPr>
              <a:t>Taller</a:t>
            </a:r>
          </a:p>
          <a:p>
            <a:pPr marL="342900" marR="0" lvl="0" indent="-342900" algn="l" rtl="0">
              <a:spcBef>
                <a:spcPts val="0"/>
              </a:spcBef>
              <a:spcAft>
                <a:spcPts val="0"/>
              </a:spcAft>
              <a:buClr>
                <a:srgbClr val="000000"/>
              </a:buClr>
              <a:buSzPct val="100000"/>
              <a:buFont typeface="Arial"/>
              <a:buChar char="•"/>
            </a:pPr>
            <a:r>
              <a:rPr lang="en" sz="2400" b="0" i="0" u="none" strike="noStrike" cap="none" dirty="0">
                <a:solidFill>
                  <a:srgbClr val="000000"/>
                </a:solidFill>
                <a:latin typeface="Arial"/>
                <a:ea typeface="Arial"/>
                <a:cs typeface="Arial"/>
                <a:sym typeface="Arial"/>
              </a:rPr>
              <a:t>Many sided</a:t>
            </a:r>
          </a:p>
        </p:txBody>
      </p:sp>
      <p:sp>
        <p:nvSpPr>
          <p:cNvPr id="123" name="Shape 123"/>
          <p:cNvSpPr txBox="1">
            <a:spLocks noGrp="1"/>
          </p:cNvSpPr>
          <p:nvPr>
            <p:ph type="body" idx="3"/>
          </p:nvPr>
        </p:nvSpPr>
        <p:spPr>
          <a:xfrm>
            <a:off x="4645980" y="1411553"/>
            <a:ext cx="4116900" cy="692399"/>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Clr>
                <a:srgbClr val="000000"/>
              </a:buClr>
              <a:buSzPct val="25000"/>
              <a:buFont typeface="Arial"/>
              <a:buNone/>
            </a:pPr>
            <a:r>
              <a:rPr lang="en" sz="2400" b="1" i="0" u="none" strike="noStrike" cap="none">
                <a:solidFill>
                  <a:srgbClr val="000000"/>
                </a:solidFill>
                <a:latin typeface="Arial"/>
                <a:ea typeface="Arial"/>
                <a:cs typeface="Arial"/>
                <a:sym typeface="Arial"/>
              </a:rPr>
              <a:t>Japan</a:t>
            </a:r>
          </a:p>
        </p:txBody>
      </p:sp>
      <p:sp>
        <p:nvSpPr>
          <p:cNvPr id="124" name="Shape 124"/>
          <p:cNvSpPr txBox="1">
            <a:spLocks noGrp="1"/>
          </p:cNvSpPr>
          <p:nvPr>
            <p:ph type="body" idx="4"/>
          </p:nvPr>
        </p:nvSpPr>
        <p:spPr>
          <a:xfrm>
            <a:off x="4645377" y="1791242"/>
            <a:ext cx="4118099" cy="15371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000000"/>
              </a:buClr>
              <a:buSzPct val="100000"/>
              <a:buFont typeface="Arial"/>
              <a:buChar char="•"/>
            </a:pPr>
            <a:r>
              <a:rPr lang="en" sz="2400" b="0" i="0" u="none" strike="noStrike" cap="none">
                <a:solidFill>
                  <a:srgbClr val="000000"/>
                </a:solidFill>
                <a:latin typeface="Arial"/>
                <a:ea typeface="Arial"/>
                <a:cs typeface="Arial"/>
                <a:sym typeface="Arial"/>
              </a:rPr>
              <a:t>Wood</a:t>
            </a:r>
          </a:p>
          <a:p>
            <a:pPr marL="342900" marR="0" lvl="0" indent="-342900" algn="l" rtl="0">
              <a:spcBef>
                <a:spcPts val="0"/>
              </a:spcBef>
              <a:spcAft>
                <a:spcPts val="0"/>
              </a:spcAft>
              <a:buClr>
                <a:srgbClr val="000000"/>
              </a:buClr>
              <a:buSzPct val="100000"/>
              <a:buFont typeface="Arial"/>
              <a:buChar char="•"/>
            </a:pPr>
            <a:r>
              <a:rPr lang="en" sz="2400" b="0" i="0" u="none" strike="noStrike" cap="none">
                <a:solidFill>
                  <a:srgbClr val="000000"/>
                </a:solidFill>
                <a:latin typeface="Arial"/>
                <a:ea typeface="Arial"/>
                <a:cs typeface="Arial"/>
                <a:sym typeface="Arial"/>
              </a:rPr>
              <a:t>Top stories inaccessible (no stairs, because it messes up the view of the inside)</a:t>
            </a:r>
          </a:p>
          <a:p>
            <a:pPr marL="342900" marR="0" lvl="0" indent="-342900" algn="l" rtl="0">
              <a:spcBef>
                <a:spcPts val="0"/>
              </a:spcBef>
              <a:spcAft>
                <a:spcPts val="0"/>
              </a:spcAft>
              <a:buClr>
                <a:srgbClr val="000000"/>
              </a:buClr>
              <a:buSzPct val="100000"/>
              <a:buFont typeface="Arial"/>
              <a:buChar char="•"/>
            </a:pPr>
            <a:r>
              <a:rPr lang="en" sz="2400" b="0" i="0" u="none" strike="noStrike" cap="none">
                <a:solidFill>
                  <a:srgbClr val="000000"/>
                </a:solidFill>
                <a:latin typeface="Arial"/>
                <a:ea typeface="Arial"/>
                <a:cs typeface="Arial"/>
                <a:sym typeface="Arial"/>
              </a:rPr>
              <a:t>Much bigger eaves (twice the rainfall of China)</a:t>
            </a:r>
          </a:p>
          <a:p>
            <a:pPr marL="342900" marR="0" lvl="0" indent="-342900" algn="l" rtl="0">
              <a:spcBef>
                <a:spcPts val="0"/>
              </a:spcBef>
              <a:spcAft>
                <a:spcPts val="0"/>
              </a:spcAft>
              <a:buClr>
                <a:srgbClr val="000000"/>
              </a:buClr>
              <a:buSzPct val="100000"/>
              <a:buFont typeface="Arial"/>
              <a:buChar char="•"/>
            </a:pPr>
            <a:r>
              <a:rPr lang="en" sz="2400" b="0" i="0" u="none" strike="noStrike" cap="none">
                <a:solidFill>
                  <a:srgbClr val="000000"/>
                </a:solidFill>
                <a:latin typeface="Arial"/>
                <a:ea typeface="Arial"/>
                <a:cs typeface="Arial"/>
                <a:sym typeface="Arial"/>
              </a:rPr>
              <a:t>Shorter (more earthquakes)</a:t>
            </a:r>
          </a:p>
          <a:p>
            <a:pPr marL="342900" marR="0" lvl="0" indent="-342900" algn="l" rtl="0">
              <a:spcBef>
                <a:spcPts val="0"/>
              </a:spcBef>
              <a:spcAft>
                <a:spcPts val="0"/>
              </a:spcAft>
              <a:buClr>
                <a:srgbClr val="000000"/>
              </a:buClr>
              <a:buSzPct val="100000"/>
              <a:buFont typeface="Arial"/>
              <a:buChar char="•"/>
            </a:pPr>
            <a:r>
              <a:rPr lang="en" sz="2400" b="0" i="0" u="none" strike="noStrike" cap="none">
                <a:solidFill>
                  <a:srgbClr val="000000"/>
                </a:solidFill>
                <a:latin typeface="Arial"/>
                <a:ea typeface="Arial"/>
                <a:cs typeface="Arial"/>
                <a:sym typeface="Arial"/>
              </a:rPr>
              <a:t>4 sided</a:t>
            </a:r>
          </a:p>
          <a:p>
            <a:pPr marL="342900" marR="0" lvl="0" indent="-342900" algn="l" rtl="0">
              <a:spcBef>
                <a:spcPts val="0"/>
              </a:spcBef>
              <a:spcAft>
                <a:spcPts val="0"/>
              </a:spcAft>
              <a:buClr>
                <a:srgbClr val="000000"/>
              </a:buClr>
              <a:buSzPct val="100000"/>
              <a:buFont typeface="Arial"/>
              <a:buNone/>
            </a:pPr>
            <a:endParaRPr sz="2400" b="0" i="0" u="none" strike="noStrike" cap="none">
              <a:solidFill>
                <a:srgbClr val="000000"/>
              </a:solidFill>
              <a:latin typeface="Arial"/>
              <a:ea typeface="Arial"/>
              <a:cs typeface="Arial"/>
              <a:sym typeface="Arial"/>
            </a:endParaRPr>
          </a:p>
        </p:txBody>
      </p:sp>
      <p:sp>
        <p:nvSpPr>
          <p:cNvPr id="7" name="Shape 116"/>
          <p:cNvSpPr txBox="1"/>
          <p:nvPr/>
        </p:nvSpPr>
        <p:spPr>
          <a:xfrm>
            <a:off x="685800" y="304800"/>
            <a:ext cx="8229600" cy="7459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300" b="1" i="1" u="none" strike="noStrike" cap="none" dirty="0" smtClean="0">
                <a:solidFill>
                  <a:srgbClr val="000000"/>
                </a:solidFill>
                <a:latin typeface="Times New Roman"/>
                <a:ea typeface="Helvetica Neue"/>
                <a:cs typeface="Times New Roman"/>
                <a:sym typeface="Helvetica Neue"/>
              </a:rPr>
              <a:t>Can You See</a:t>
            </a:r>
            <a:r>
              <a:rPr lang="en" sz="2300" b="1" i="1" u="none" strike="noStrike" cap="none" dirty="0" smtClean="0">
                <a:solidFill>
                  <a:srgbClr val="000000"/>
                </a:solidFill>
                <a:latin typeface="Times New Roman"/>
                <a:ea typeface="Helvetica Neue"/>
                <a:cs typeface="Times New Roman"/>
                <a:sym typeface="Helvetica Neue"/>
              </a:rPr>
              <a:t> </a:t>
            </a:r>
            <a:r>
              <a:rPr lang="en" sz="2300" b="1" i="1" u="none" strike="noStrike" cap="none" dirty="0">
                <a:solidFill>
                  <a:srgbClr val="000000"/>
                </a:solidFill>
                <a:latin typeface="Times New Roman"/>
                <a:ea typeface="Helvetica Neue"/>
                <a:cs typeface="Times New Roman"/>
                <a:sym typeface="Helvetica Neue"/>
              </a:rPr>
              <a:t>difference between Chinese and Japanese Pagodas?</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6"/>
        <p:cNvGrpSpPr/>
        <p:nvPr/>
      </p:nvGrpSpPr>
      <p:grpSpPr>
        <a:xfrm>
          <a:off x="0" y="0"/>
          <a:ext cx="0" cy="0"/>
          <a:chOff x="0" y="0"/>
          <a:chExt cx="0" cy="0"/>
        </a:xfrm>
      </p:grpSpPr>
      <p:pic>
        <p:nvPicPr>
          <p:cNvPr id="147" name="Shape 147"/>
          <p:cNvPicPr preferRelativeResize="0"/>
          <p:nvPr/>
        </p:nvPicPr>
        <p:blipFill rotWithShape="1">
          <a:blip r:embed="rId3">
            <a:alphaModFix/>
          </a:blip>
          <a:srcRect/>
          <a:stretch/>
        </p:blipFill>
        <p:spPr>
          <a:xfrm>
            <a:off x="711201" y="533400"/>
            <a:ext cx="7746899" cy="5823200"/>
          </a:xfrm>
          <a:prstGeom prst="rect">
            <a:avLst/>
          </a:prstGeom>
          <a:noFill/>
          <a:ln>
            <a:noFill/>
          </a:ln>
        </p:spPr>
      </p:pic>
      <p:sp>
        <p:nvSpPr>
          <p:cNvPr id="148" name="Shape 148"/>
          <p:cNvSpPr/>
          <p:nvPr/>
        </p:nvSpPr>
        <p:spPr>
          <a:xfrm>
            <a:off x="4495801" y="4648200"/>
            <a:ext cx="304799" cy="304800"/>
          </a:xfrm>
          <a:custGeom>
            <a:avLst/>
            <a:gdLst/>
            <a:ahLst/>
            <a:cxnLst/>
            <a:rect l="0" t="0" r="0" b="0"/>
            <a:pathLst>
              <a:path w="120000" h="120000" extrusionOk="0">
                <a:moveTo>
                  <a:pt x="0" y="60000"/>
                </a:moveTo>
                <a:lnTo>
                  <a:pt x="0" y="60000"/>
                </a:lnTo>
                <a:cubicBezTo>
                  <a:pt x="0" y="26861"/>
                  <a:pt x="26861" y="0"/>
                  <a:pt x="60000" y="0"/>
                </a:cubicBezTo>
                <a:cubicBezTo>
                  <a:pt x="93133" y="0"/>
                  <a:pt x="120000" y="26861"/>
                  <a:pt x="120000" y="60000"/>
                </a:cubicBezTo>
                <a:cubicBezTo>
                  <a:pt x="120000" y="93133"/>
                  <a:pt x="93133" y="120000"/>
                  <a:pt x="60000" y="120000"/>
                </a:cubicBezTo>
                <a:cubicBezTo>
                  <a:pt x="26861" y="120000"/>
                  <a:pt x="0" y="93133"/>
                  <a:pt x="0" y="60000"/>
                </a:cubicBezTo>
                <a:close/>
              </a:path>
            </a:pathLst>
          </a:custGeom>
          <a:solidFill>
            <a:srgbClr val="FBAE00">
              <a:alpha val="54900"/>
            </a:srgbClr>
          </a:solidFill>
          <a:ln>
            <a:noFill/>
          </a:ln>
        </p:spPr>
        <p:txBody>
          <a:bodyPr lIns="0" tIns="0" rIns="0" bIns="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additive="base">
                                        <p:cTn id="7" dur="500"/>
                                        <p:tgtEl>
                                          <p:spTgt spid="1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7"/>
        <p:cNvGrpSpPr/>
        <p:nvPr/>
      </p:nvGrpSpPr>
      <p:grpSpPr>
        <a:xfrm>
          <a:off x="0" y="0"/>
          <a:ext cx="0" cy="0"/>
          <a:chOff x="0" y="0"/>
          <a:chExt cx="0" cy="0"/>
        </a:xfrm>
      </p:grpSpPr>
      <p:pic>
        <p:nvPicPr>
          <p:cNvPr id="9" name="Picture 8" descr="198811-todaiji-01.jpg"/>
          <p:cNvPicPr>
            <a:picLocks noChangeAspect="1"/>
          </p:cNvPicPr>
          <p:nvPr/>
        </p:nvPicPr>
        <p:blipFill>
          <a:blip r:embed="rId3"/>
          <a:stretch>
            <a:fillRect/>
          </a:stretch>
        </p:blipFill>
        <p:spPr>
          <a:xfrm>
            <a:off x="-2133600" y="-76199"/>
            <a:ext cx="11823858" cy="6934200"/>
          </a:xfrm>
          <a:prstGeom prst="rect">
            <a:avLst/>
          </a:prstGeom>
        </p:spPr>
      </p:pic>
      <p:sp>
        <p:nvSpPr>
          <p:cNvPr id="7" name="Shape 170"/>
          <p:cNvSpPr txBox="1"/>
          <p:nvPr/>
        </p:nvSpPr>
        <p:spPr>
          <a:xfrm>
            <a:off x="7162800" y="-932000"/>
            <a:ext cx="2200199" cy="46658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 sz="2400" b="1" i="1" dirty="0" smtClean="0">
                <a:solidFill>
                  <a:srgbClr val="000000"/>
                </a:solidFill>
                <a:latin typeface="Times New Roman"/>
                <a:ea typeface="Calibri"/>
                <a:cs typeface="Times New Roman"/>
                <a:sym typeface="Calibri"/>
              </a:rPr>
              <a:t>197. Todai- Ji</a:t>
            </a:r>
          </a:p>
          <a:p>
            <a:pPr lvl="0" rtl="0">
              <a:lnSpc>
                <a:spcPct val="90000"/>
              </a:lnSpc>
              <a:spcBef>
                <a:spcPts val="0"/>
              </a:spcBef>
              <a:buNone/>
            </a:pPr>
            <a:r>
              <a:rPr lang="en" dirty="0" smtClean="0">
                <a:solidFill>
                  <a:srgbClr val="000000"/>
                </a:solidFill>
                <a:latin typeface="Times New Roman"/>
                <a:ea typeface="Calibri"/>
                <a:cs typeface="Times New Roman"/>
                <a:sym typeface="Calibri"/>
              </a:rPr>
              <a:t>Nara, Japan</a:t>
            </a:r>
          </a:p>
          <a:p>
            <a:pPr lvl="0" rtl="0">
              <a:lnSpc>
                <a:spcPct val="90000"/>
              </a:lnSpc>
              <a:spcBef>
                <a:spcPts val="0"/>
              </a:spcBef>
              <a:buNone/>
            </a:pPr>
            <a:r>
              <a:rPr lang="en" dirty="0" smtClean="0">
                <a:solidFill>
                  <a:srgbClr val="000000"/>
                </a:solidFill>
                <a:latin typeface="Times New Roman"/>
                <a:ea typeface="Calibri"/>
                <a:cs typeface="Times New Roman"/>
                <a:sym typeface="Calibri"/>
              </a:rPr>
              <a:t>various artists, including sculptors Unkei and Keikei</a:t>
            </a:r>
          </a:p>
          <a:p>
            <a:pPr lvl="0" rtl="0">
              <a:lnSpc>
                <a:spcPct val="90000"/>
              </a:lnSpc>
              <a:spcBef>
                <a:spcPts val="0"/>
              </a:spcBef>
              <a:buNone/>
            </a:pPr>
            <a:r>
              <a:rPr lang="en" dirty="0" smtClean="0">
                <a:solidFill>
                  <a:srgbClr val="000000"/>
                </a:solidFill>
                <a:latin typeface="Times New Roman"/>
                <a:ea typeface="Calibri"/>
                <a:cs typeface="Times New Roman"/>
                <a:sym typeface="Calibri"/>
              </a:rPr>
              <a:t>750 CE rebuilt 1700</a:t>
            </a:r>
          </a:p>
          <a:p>
            <a:pPr lvl="0" rtl="0">
              <a:lnSpc>
                <a:spcPct val="90000"/>
              </a:lnSpc>
              <a:spcBef>
                <a:spcPts val="0"/>
              </a:spcBef>
              <a:buNone/>
            </a:pPr>
            <a:r>
              <a:rPr lang="en" dirty="0" smtClean="0">
                <a:solidFill>
                  <a:srgbClr val="000000"/>
                </a:solidFill>
                <a:latin typeface="Times New Roman"/>
                <a:ea typeface="Calibri"/>
                <a:cs typeface="Times New Roman"/>
                <a:sym typeface="Calibri"/>
              </a:rPr>
              <a:t>Bronze and wood; wood with ceramic tile roofing</a:t>
            </a:r>
            <a:endParaRPr lang="en" dirty="0">
              <a:solidFill>
                <a:srgbClr val="000000"/>
              </a:solidFill>
              <a:latin typeface="Times New Roman"/>
              <a:ea typeface="Calibri"/>
              <a:cs typeface="Times New Roman"/>
              <a:sym typeface="Calibri"/>
            </a:endParaRPr>
          </a:p>
        </p:txBody>
      </p:sp>
      <p:pic>
        <p:nvPicPr>
          <p:cNvPr id="8" name="Shape 172"/>
          <p:cNvPicPr preferRelativeResize="0"/>
          <p:nvPr/>
        </p:nvPicPr>
        <p:blipFill>
          <a:blip r:embed="rId4">
            <a:alphaModFix/>
          </a:blip>
          <a:stretch>
            <a:fillRect/>
          </a:stretch>
        </p:blipFill>
        <p:spPr>
          <a:xfrm>
            <a:off x="322534" y="48450"/>
            <a:ext cx="668066" cy="713550"/>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Todai Ji.mp4">
            <a:hlinkClick r:id="" action="ppaction://media"/>
          </p:cNvPr>
          <p:cNvPicPr/>
          <p:nvPr>
            <a:videoFile r:link="rId1"/>
          </p:nvPr>
        </p:nvPicPr>
        <p:blipFill>
          <a:blip r:embed="rId3"/>
          <a:stretch>
            <a:fillRect/>
          </a:stretch>
        </p:blipFill>
        <p:spPr>
          <a:xfrm>
            <a:off x="-41063" y="838200"/>
            <a:ext cx="9185063" cy="5158538"/>
          </a:xfrm>
          <a:prstGeom prst="rect">
            <a:avLst/>
          </a:prstGeom>
        </p:spPr>
      </p:pic>
      <p:sp>
        <p:nvSpPr>
          <p:cNvPr id="3" name="TextBox 2"/>
          <p:cNvSpPr txBox="1"/>
          <p:nvPr/>
        </p:nvSpPr>
        <p:spPr>
          <a:xfrm>
            <a:off x="1219200" y="6172200"/>
            <a:ext cx="5943600" cy="381000"/>
          </a:xfrm>
          <a:prstGeom prst="rect">
            <a:avLst/>
          </a:prstGeom>
          <a:noFill/>
        </p:spPr>
        <p:txBody>
          <a:bodyPr wrap="square" rtlCol="0">
            <a:spAutoFit/>
          </a:bodyPr>
          <a:lstStyle/>
          <a:p>
            <a:r>
              <a:rPr lang="en-US" dirty="0" smtClean="0"/>
              <a:t>https://</a:t>
            </a:r>
            <a:r>
              <a:rPr lang="en-US" dirty="0" err="1" smtClean="0"/>
              <a:t>www.youtube.com/watch?v</a:t>
            </a:r>
            <a:r>
              <a:rPr lang="en-US" dirty="0" smtClean="0"/>
              <a:t>=</a:t>
            </a:r>
            <a:r>
              <a:rPr lang="en-US" dirty="0" err="1" smtClean="0"/>
              <a:t>jjnQVJyaMlI</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4"/>
        <p:cNvGrpSpPr/>
        <p:nvPr/>
      </p:nvGrpSpPr>
      <p:grpSpPr>
        <a:xfrm>
          <a:off x="0" y="0"/>
          <a:ext cx="0" cy="0"/>
          <a:chOff x="0" y="0"/>
          <a:chExt cx="0" cy="0"/>
        </a:xfrm>
      </p:grpSpPr>
      <p:graphicFrame>
        <p:nvGraphicFramePr>
          <p:cNvPr id="165" name="Shape 165"/>
          <p:cNvGraphicFramePr/>
          <p:nvPr/>
        </p:nvGraphicFramePr>
        <p:xfrm>
          <a:off x="110125" y="176901"/>
          <a:ext cx="8740400" cy="7704760"/>
        </p:xfrm>
        <a:graphic>
          <a:graphicData uri="http://schemas.openxmlformats.org/drawingml/2006/table">
            <a:tbl>
              <a:tblPr>
                <a:noFill/>
              </a:tblPr>
              <a:tblGrid>
                <a:gridCol w="1402175"/>
                <a:gridCol w="1867950"/>
                <a:gridCol w="3285175"/>
                <a:gridCol w="2185100"/>
              </a:tblGrid>
              <a:tr h="609560">
                <a:tc>
                  <a:txBody>
                    <a:bodyPr/>
                    <a:lstStyle/>
                    <a:p>
                      <a:pPr lvl="0">
                        <a:spcBef>
                          <a:spcPts val="0"/>
                        </a:spcBef>
                        <a:buNone/>
                      </a:pPr>
                      <a:r>
                        <a:rPr lang="en" sz="2300" b="1" i="1" dirty="0">
                          <a:solidFill>
                            <a:schemeClr val="tx1"/>
                          </a:solidFill>
                          <a:latin typeface="Times New Roman"/>
                          <a:cs typeface="Times New Roman"/>
                        </a:rPr>
                        <a:t>Form</a:t>
                      </a:r>
                    </a:p>
                  </a:txBody>
                  <a:tcPr marL="91425" marR="91425" marT="121900" marB="121900"/>
                </a:tc>
                <a:tc>
                  <a:txBody>
                    <a:bodyPr/>
                    <a:lstStyle/>
                    <a:p>
                      <a:pPr lvl="0">
                        <a:spcBef>
                          <a:spcPts val="0"/>
                        </a:spcBef>
                        <a:buNone/>
                      </a:pPr>
                      <a:r>
                        <a:rPr lang="en" sz="2300" b="1" i="1" dirty="0">
                          <a:solidFill>
                            <a:schemeClr val="tx1"/>
                          </a:solidFill>
                          <a:latin typeface="Times New Roman"/>
                          <a:cs typeface="Times New Roman"/>
                        </a:rPr>
                        <a:t>Function</a:t>
                      </a:r>
                    </a:p>
                  </a:txBody>
                  <a:tcPr marL="91425" marR="91425" marT="121900" marB="121900"/>
                </a:tc>
                <a:tc>
                  <a:txBody>
                    <a:bodyPr/>
                    <a:lstStyle/>
                    <a:p>
                      <a:pPr lvl="0">
                        <a:spcBef>
                          <a:spcPts val="0"/>
                        </a:spcBef>
                        <a:buNone/>
                      </a:pPr>
                      <a:r>
                        <a:rPr lang="en" sz="2300" b="1" i="1" dirty="0">
                          <a:solidFill>
                            <a:schemeClr val="tx1"/>
                          </a:solidFill>
                          <a:latin typeface="Times New Roman"/>
                          <a:cs typeface="Times New Roman"/>
                        </a:rPr>
                        <a:t>Content</a:t>
                      </a:r>
                    </a:p>
                  </a:txBody>
                  <a:tcPr marL="91425" marR="91425" marT="121900" marB="121900"/>
                </a:tc>
                <a:tc>
                  <a:txBody>
                    <a:bodyPr/>
                    <a:lstStyle/>
                    <a:p>
                      <a:pPr lvl="0">
                        <a:spcBef>
                          <a:spcPts val="0"/>
                        </a:spcBef>
                        <a:buNone/>
                      </a:pPr>
                      <a:r>
                        <a:rPr lang="en" sz="2300" b="1" i="1" dirty="0">
                          <a:solidFill>
                            <a:schemeClr val="tx1"/>
                          </a:solidFill>
                          <a:latin typeface="Times New Roman"/>
                          <a:cs typeface="Times New Roman"/>
                        </a:rPr>
                        <a:t>Context</a:t>
                      </a:r>
                    </a:p>
                  </a:txBody>
                  <a:tcPr marL="91425" marR="91425" marT="121900" marB="121900"/>
                </a:tc>
              </a:tr>
              <a:tr h="2438360">
                <a:tc>
                  <a:txBody>
                    <a:bodyPr/>
                    <a:lstStyle/>
                    <a:p>
                      <a:pPr lvl="0">
                        <a:spcBef>
                          <a:spcPts val="0"/>
                        </a:spcBef>
                        <a:buNone/>
                      </a:pPr>
                      <a:endParaRPr sz="2100">
                        <a:solidFill>
                          <a:schemeClr val="tx1"/>
                        </a:solidFill>
                        <a:latin typeface="Times New Roman"/>
                        <a:cs typeface="Times New Roman"/>
                      </a:endParaRPr>
                    </a:p>
                  </a:txBody>
                  <a:tcPr marL="91425" marR="91425" marT="121900" marB="121900"/>
                </a:tc>
                <a:tc>
                  <a:txBody>
                    <a:bodyPr/>
                    <a:lstStyle/>
                    <a:p>
                      <a:pPr lvl="0">
                        <a:spcBef>
                          <a:spcPts val="0"/>
                        </a:spcBef>
                        <a:buNone/>
                      </a:pPr>
                      <a:r>
                        <a:rPr lang="en" sz="2100">
                          <a:solidFill>
                            <a:schemeClr val="tx1"/>
                          </a:solidFill>
                          <a:latin typeface="Times New Roman"/>
                          <a:cs typeface="Times New Roman"/>
                        </a:rPr>
                        <a:t>Great Eastern Temple, refers to its location on the eastern edge of the city of Nara Japan</a:t>
                      </a:r>
                    </a:p>
                  </a:txBody>
                  <a:tcPr marL="91425" marR="91425" marT="121900" marB="121900"/>
                </a:tc>
                <a:tc>
                  <a:txBody>
                    <a:bodyPr/>
                    <a:lstStyle/>
                    <a:p>
                      <a:pPr lvl="0">
                        <a:spcBef>
                          <a:spcPts val="0"/>
                        </a:spcBef>
                        <a:buNone/>
                      </a:pPr>
                      <a:r>
                        <a:rPr lang="en" sz="2100">
                          <a:solidFill>
                            <a:schemeClr val="tx1"/>
                          </a:solidFill>
                          <a:latin typeface="Times New Roman"/>
                          <a:cs typeface="Times New Roman"/>
                        </a:rPr>
                        <a:t>Noted for its colossal sculpture of the seated Vairocana Buddha</a:t>
                      </a:r>
                    </a:p>
                  </a:txBody>
                  <a:tcPr marL="91425" marR="91425" marT="121900" marB="121900"/>
                </a:tc>
                <a:tc>
                  <a:txBody>
                    <a:bodyPr/>
                    <a:lstStyle/>
                    <a:p>
                      <a:pPr lvl="0">
                        <a:spcBef>
                          <a:spcPts val="0"/>
                        </a:spcBef>
                        <a:buNone/>
                      </a:pPr>
                      <a:r>
                        <a:rPr lang="en" sz="2100" dirty="0">
                          <a:solidFill>
                            <a:schemeClr val="tx1"/>
                          </a:solidFill>
                          <a:latin typeface="Times New Roman"/>
                          <a:cs typeface="Times New Roman"/>
                        </a:rPr>
                        <a:t>temple and Buddha have been razed several times during military unrest</a:t>
                      </a:r>
                    </a:p>
                  </a:txBody>
                  <a:tcPr marL="91425" marR="91425" marT="121900" marB="121900"/>
                </a:tc>
              </a:tr>
              <a:tr h="1475000">
                <a:tc>
                  <a:txBody>
                    <a:bodyPr/>
                    <a:lstStyle/>
                    <a:p>
                      <a:pPr lvl="0">
                        <a:spcBef>
                          <a:spcPts val="0"/>
                        </a:spcBef>
                        <a:buNone/>
                      </a:pPr>
                      <a:endParaRPr sz="2100">
                        <a:solidFill>
                          <a:schemeClr val="tx1"/>
                        </a:solidFill>
                        <a:latin typeface="Times New Roman"/>
                        <a:cs typeface="Times New Roman"/>
                      </a:endParaRPr>
                    </a:p>
                  </a:txBody>
                  <a:tcPr marL="91425" marR="91425" marT="121900" marB="121900"/>
                </a:tc>
                <a:tc>
                  <a:txBody>
                    <a:bodyPr/>
                    <a:lstStyle/>
                    <a:p>
                      <a:pPr lvl="0">
                        <a:spcBef>
                          <a:spcPts val="0"/>
                        </a:spcBef>
                        <a:buNone/>
                      </a:pPr>
                      <a:endParaRPr sz="2100">
                        <a:solidFill>
                          <a:schemeClr val="tx1"/>
                        </a:solidFill>
                        <a:latin typeface="Times New Roman"/>
                        <a:cs typeface="Times New Roman"/>
                      </a:endParaRPr>
                    </a:p>
                  </a:txBody>
                  <a:tcPr marL="91425" marR="91425" marT="121900" marB="121900"/>
                </a:tc>
                <a:tc>
                  <a:txBody>
                    <a:bodyPr/>
                    <a:lstStyle/>
                    <a:p>
                      <a:pPr lvl="0">
                        <a:spcBef>
                          <a:spcPts val="0"/>
                        </a:spcBef>
                        <a:buNone/>
                      </a:pPr>
                      <a:endParaRPr sz="2100">
                        <a:solidFill>
                          <a:schemeClr val="tx1"/>
                        </a:solidFill>
                        <a:latin typeface="Times New Roman"/>
                        <a:cs typeface="Times New Roman"/>
                      </a:endParaRPr>
                    </a:p>
                  </a:txBody>
                  <a:tcPr marL="91425" marR="91425" marT="121900" marB="121900"/>
                </a:tc>
                <a:tc>
                  <a:txBody>
                    <a:bodyPr/>
                    <a:lstStyle/>
                    <a:p>
                      <a:pPr lvl="0">
                        <a:spcBef>
                          <a:spcPts val="0"/>
                        </a:spcBef>
                        <a:buNone/>
                      </a:pPr>
                      <a:r>
                        <a:rPr lang="en" sz="2100" dirty="0">
                          <a:solidFill>
                            <a:schemeClr val="tx1"/>
                          </a:solidFill>
                          <a:latin typeface="Times New Roman"/>
                          <a:cs typeface="Times New Roman"/>
                        </a:rPr>
                        <a:t>largest wooden building in the world</a:t>
                      </a:r>
                    </a:p>
                  </a:txBody>
                  <a:tcPr marL="91425" marR="91425" marT="121900" marB="121900"/>
                </a:tc>
              </a:tr>
              <a:tr h="1706840">
                <a:tc>
                  <a:txBody>
                    <a:bodyPr/>
                    <a:lstStyle/>
                    <a:p>
                      <a:pPr lvl="0">
                        <a:spcBef>
                          <a:spcPts val="0"/>
                        </a:spcBef>
                        <a:buNone/>
                      </a:pPr>
                      <a:endParaRPr sz="2100">
                        <a:solidFill>
                          <a:schemeClr val="tx1"/>
                        </a:solidFill>
                        <a:latin typeface="Times New Roman"/>
                        <a:cs typeface="Times New Roman"/>
                      </a:endParaRPr>
                    </a:p>
                  </a:txBody>
                  <a:tcPr marL="91425" marR="91425" marT="121900" marB="121900"/>
                </a:tc>
                <a:tc>
                  <a:txBody>
                    <a:bodyPr/>
                    <a:lstStyle/>
                    <a:p>
                      <a:pPr lvl="0">
                        <a:spcBef>
                          <a:spcPts val="0"/>
                        </a:spcBef>
                        <a:buNone/>
                      </a:pPr>
                      <a:endParaRPr sz="2100">
                        <a:solidFill>
                          <a:schemeClr val="tx1"/>
                        </a:solidFill>
                        <a:latin typeface="Times New Roman"/>
                        <a:cs typeface="Times New Roman"/>
                      </a:endParaRPr>
                    </a:p>
                  </a:txBody>
                  <a:tcPr marL="91425" marR="91425" marT="121900" marB="121900"/>
                </a:tc>
                <a:tc>
                  <a:txBody>
                    <a:bodyPr/>
                    <a:lstStyle/>
                    <a:p>
                      <a:pPr lvl="0">
                        <a:spcBef>
                          <a:spcPts val="0"/>
                        </a:spcBef>
                        <a:buNone/>
                      </a:pPr>
                      <a:endParaRPr sz="2100">
                        <a:solidFill>
                          <a:schemeClr val="tx1"/>
                        </a:solidFill>
                        <a:latin typeface="Times New Roman"/>
                        <a:cs typeface="Times New Roman"/>
                      </a:endParaRPr>
                    </a:p>
                  </a:txBody>
                  <a:tcPr marL="91425" marR="91425" marT="121900" marB="121900"/>
                </a:tc>
                <a:tc>
                  <a:txBody>
                    <a:bodyPr/>
                    <a:lstStyle/>
                    <a:p>
                      <a:pPr lvl="0">
                        <a:spcBef>
                          <a:spcPts val="0"/>
                        </a:spcBef>
                        <a:buNone/>
                      </a:pPr>
                      <a:r>
                        <a:rPr lang="en" sz="2100" dirty="0">
                          <a:solidFill>
                            <a:schemeClr val="tx1"/>
                          </a:solidFill>
                          <a:latin typeface="Times New Roman"/>
                          <a:cs typeface="Times New Roman"/>
                        </a:rPr>
                        <a:t>influenced by monumental Chinese sculpture (Longmen Caves)</a:t>
                      </a:r>
                    </a:p>
                  </a:txBody>
                  <a:tcPr marL="91425" marR="91425" marT="121900" marB="121900"/>
                </a:tc>
              </a:tr>
              <a:tr h="1475000">
                <a:tc>
                  <a:txBody>
                    <a:bodyPr/>
                    <a:lstStyle/>
                    <a:p>
                      <a:pPr lvl="0">
                        <a:spcBef>
                          <a:spcPts val="0"/>
                        </a:spcBef>
                        <a:buNone/>
                      </a:pPr>
                      <a:endParaRPr sz="2400"/>
                    </a:p>
                  </a:txBody>
                  <a:tcPr marL="91425" marR="91425" marT="121900" marB="121900"/>
                </a:tc>
                <a:tc>
                  <a:txBody>
                    <a:bodyPr/>
                    <a:lstStyle/>
                    <a:p>
                      <a:pPr lvl="0">
                        <a:spcBef>
                          <a:spcPts val="0"/>
                        </a:spcBef>
                        <a:buNone/>
                      </a:pPr>
                      <a:endParaRPr sz="2400"/>
                    </a:p>
                  </a:txBody>
                  <a:tcPr marL="91425" marR="91425" marT="121900" marB="121900"/>
                </a:tc>
                <a:tc>
                  <a:txBody>
                    <a:bodyPr/>
                    <a:lstStyle/>
                    <a:p>
                      <a:pPr lvl="0">
                        <a:spcBef>
                          <a:spcPts val="0"/>
                        </a:spcBef>
                        <a:buNone/>
                      </a:pPr>
                      <a:endParaRPr sz="2400"/>
                    </a:p>
                  </a:txBody>
                  <a:tcPr marL="91425" marR="91425" marT="121900" marB="121900"/>
                </a:tc>
                <a:tc>
                  <a:txBody>
                    <a:bodyPr/>
                    <a:lstStyle/>
                    <a:p>
                      <a:pPr lvl="0">
                        <a:spcBef>
                          <a:spcPts val="0"/>
                        </a:spcBef>
                        <a:buNone/>
                      </a:pPr>
                      <a:endParaRPr sz="2400" dirty="0"/>
                    </a:p>
                  </a:txBody>
                  <a:tcPr marL="91425" marR="91425" marT="121900" marB="121900"/>
                </a:tc>
              </a:tr>
            </a:tbl>
          </a:graphicData>
        </a:graphic>
      </p:graphicFrame>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9"/>
        <p:cNvGrpSpPr/>
        <p:nvPr/>
      </p:nvGrpSpPr>
      <p:grpSpPr>
        <a:xfrm>
          <a:off x="0" y="0"/>
          <a:ext cx="0" cy="0"/>
          <a:chOff x="0" y="0"/>
          <a:chExt cx="0" cy="0"/>
        </a:xfrm>
      </p:grpSpPr>
      <p:sp>
        <p:nvSpPr>
          <p:cNvPr id="170" name="Shape 170"/>
          <p:cNvSpPr txBox="1"/>
          <p:nvPr/>
        </p:nvSpPr>
        <p:spPr>
          <a:xfrm>
            <a:off x="162001" y="0"/>
            <a:ext cx="2200199" cy="53516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 sz="2400" dirty="0">
                <a:solidFill>
                  <a:srgbClr val="000000"/>
                </a:solidFill>
                <a:latin typeface="Calibri"/>
                <a:ea typeface="Calibri"/>
                <a:cs typeface="Calibri"/>
                <a:sym typeface="Calibri"/>
              </a:rPr>
              <a:t>197. Todai- Ji</a:t>
            </a:r>
          </a:p>
          <a:p>
            <a:pPr lvl="0" rtl="0">
              <a:lnSpc>
                <a:spcPct val="90000"/>
              </a:lnSpc>
              <a:spcBef>
                <a:spcPts val="0"/>
              </a:spcBef>
              <a:buNone/>
            </a:pPr>
            <a:r>
              <a:rPr lang="en" dirty="0">
                <a:solidFill>
                  <a:srgbClr val="000000"/>
                </a:solidFill>
                <a:latin typeface="Calibri"/>
                <a:ea typeface="Calibri"/>
                <a:cs typeface="Calibri"/>
                <a:sym typeface="Calibri"/>
              </a:rPr>
              <a:t>Nara, Japan</a:t>
            </a:r>
          </a:p>
          <a:p>
            <a:pPr lvl="0" rtl="0">
              <a:lnSpc>
                <a:spcPct val="90000"/>
              </a:lnSpc>
              <a:spcBef>
                <a:spcPts val="0"/>
              </a:spcBef>
              <a:buNone/>
            </a:pPr>
            <a:r>
              <a:rPr lang="en" dirty="0">
                <a:solidFill>
                  <a:srgbClr val="000000"/>
                </a:solidFill>
                <a:latin typeface="Calibri"/>
                <a:ea typeface="Calibri"/>
                <a:cs typeface="Calibri"/>
                <a:sym typeface="Calibri"/>
              </a:rPr>
              <a:t>various artists, including sculptors Unkei and Keikei</a:t>
            </a:r>
          </a:p>
          <a:p>
            <a:pPr lvl="0" rtl="0">
              <a:lnSpc>
                <a:spcPct val="90000"/>
              </a:lnSpc>
              <a:spcBef>
                <a:spcPts val="0"/>
              </a:spcBef>
              <a:buNone/>
            </a:pPr>
            <a:r>
              <a:rPr lang="en" dirty="0">
                <a:solidFill>
                  <a:srgbClr val="000000"/>
                </a:solidFill>
                <a:latin typeface="Calibri"/>
                <a:ea typeface="Calibri"/>
                <a:cs typeface="Calibri"/>
                <a:sym typeface="Calibri"/>
              </a:rPr>
              <a:t>750 CE rebuilt 1700</a:t>
            </a:r>
          </a:p>
          <a:p>
            <a:pPr lvl="0" rtl="0">
              <a:lnSpc>
                <a:spcPct val="90000"/>
              </a:lnSpc>
              <a:spcBef>
                <a:spcPts val="0"/>
              </a:spcBef>
              <a:buNone/>
            </a:pPr>
            <a:r>
              <a:rPr lang="en" dirty="0">
                <a:solidFill>
                  <a:srgbClr val="000000"/>
                </a:solidFill>
                <a:latin typeface="Calibri"/>
                <a:ea typeface="Calibri"/>
                <a:cs typeface="Calibri"/>
                <a:sym typeface="Calibri"/>
              </a:rPr>
              <a:t>Bronze and wood; wood with ceramic tile roofing</a:t>
            </a:r>
          </a:p>
          <a:p>
            <a:pPr lvl="0" rtl="0">
              <a:lnSpc>
                <a:spcPct val="90000"/>
              </a:lnSpc>
              <a:spcBef>
                <a:spcPts val="0"/>
              </a:spcBef>
              <a:buNone/>
            </a:pPr>
            <a:endParaRPr dirty="0">
              <a:solidFill>
                <a:srgbClr val="FFFFB9"/>
              </a:solidFill>
              <a:latin typeface="Calibri"/>
              <a:ea typeface="Calibri"/>
              <a:cs typeface="Calibri"/>
              <a:sym typeface="Calibri"/>
            </a:endParaRPr>
          </a:p>
          <a:p>
            <a:pPr lvl="0" rtl="0">
              <a:lnSpc>
                <a:spcPct val="90000"/>
              </a:lnSpc>
              <a:spcBef>
                <a:spcPts val="0"/>
              </a:spcBef>
              <a:buNone/>
            </a:pPr>
            <a:endParaRPr dirty="0">
              <a:solidFill>
                <a:srgbClr val="FFFFB9"/>
              </a:solidFill>
              <a:latin typeface="Calibri"/>
              <a:ea typeface="Calibri"/>
              <a:cs typeface="Calibri"/>
              <a:sym typeface="Calibri"/>
            </a:endParaRPr>
          </a:p>
          <a:p>
            <a:pPr lvl="0" rtl="0">
              <a:lnSpc>
                <a:spcPct val="90000"/>
              </a:lnSpc>
              <a:spcBef>
                <a:spcPts val="0"/>
              </a:spcBef>
              <a:buNone/>
            </a:pPr>
            <a:endParaRPr dirty="0">
              <a:solidFill>
                <a:srgbClr val="FFFFB9"/>
              </a:solidFill>
              <a:latin typeface="Calibri"/>
              <a:ea typeface="Calibri"/>
              <a:cs typeface="Calibri"/>
              <a:sym typeface="Calibri"/>
            </a:endParaRPr>
          </a:p>
          <a:p>
            <a:pPr lvl="0" rtl="0">
              <a:lnSpc>
                <a:spcPct val="90000"/>
              </a:lnSpc>
              <a:spcBef>
                <a:spcPts val="0"/>
              </a:spcBef>
              <a:buNone/>
            </a:pPr>
            <a:r>
              <a:rPr lang="en" dirty="0">
                <a:solidFill>
                  <a:srgbClr val="000000"/>
                </a:solidFill>
                <a:latin typeface="Calibri"/>
                <a:ea typeface="Calibri"/>
                <a:cs typeface="Calibri"/>
                <a:sym typeface="Calibri"/>
              </a:rPr>
              <a:t>Great South Gate</a:t>
            </a:r>
          </a:p>
        </p:txBody>
      </p:sp>
      <p:pic>
        <p:nvPicPr>
          <p:cNvPr id="171" name="Shape 171"/>
          <p:cNvPicPr preferRelativeResize="0"/>
          <p:nvPr/>
        </p:nvPicPr>
        <p:blipFill>
          <a:blip r:embed="rId3">
            <a:alphaModFix/>
          </a:blip>
          <a:stretch>
            <a:fillRect/>
          </a:stretch>
        </p:blipFill>
        <p:spPr>
          <a:xfrm>
            <a:off x="2312199" y="219332"/>
            <a:ext cx="6755601" cy="5065133"/>
          </a:xfrm>
          <a:prstGeom prst="rect">
            <a:avLst/>
          </a:prstGeom>
          <a:noFill/>
          <a:ln>
            <a:noFill/>
          </a:ln>
        </p:spPr>
      </p:pic>
      <p:pic>
        <p:nvPicPr>
          <p:cNvPr id="172" name="Shape 172"/>
          <p:cNvPicPr preferRelativeResize="0"/>
          <p:nvPr/>
        </p:nvPicPr>
        <p:blipFill>
          <a:blip r:embed="rId4">
            <a:alphaModFix/>
          </a:blip>
          <a:stretch>
            <a:fillRect/>
          </a:stretch>
        </p:blipFill>
        <p:spPr>
          <a:xfrm>
            <a:off x="162001" y="219332"/>
            <a:ext cx="668066" cy="71355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6"/>
        <p:cNvGrpSpPr/>
        <p:nvPr/>
      </p:nvGrpSpPr>
      <p:grpSpPr>
        <a:xfrm>
          <a:off x="0" y="0"/>
          <a:ext cx="0" cy="0"/>
          <a:chOff x="0" y="0"/>
          <a:chExt cx="0" cy="0"/>
        </a:xfrm>
      </p:grpSpPr>
      <p:graphicFrame>
        <p:nvGraphicFramePr>
          <p:cNvPr id="177" name="Shape 177"/>
          <p:cNvGraphicFramePr/>
          <p:nvPr/>
        </p:nvGraphicFramePr>
        <p:xfrm>
          <a:off x="110125" y="176900"/>
          <a:ext cx="8740400" cy="6741400"/>
        </p:xfrm>
        <a:graphic>
          <a:graphicData uri="http://schemas.openxmlformats.org/drawingml/2006/table">
            <a:tbl>
              <a:tblPr>
                <a:noFill/>
              </a:tblPr>
              <a:tblGrid>
                <a:gridCol w="1892350"/>
                <a:gridCol w="1377775"/>
                <a:gridCol w="3285175"/>
                <a:gridCol w="2185100"/>
              </a:tblGrid>
              <a:tr h="609560">
                <a:tc>
                  <a:txBody>
                    <a:bodyPr/>
                    <a:lstStyle/>
                    <a:p>
                      <a:pPr lvl="0" rtl="0">
                        <a:spcBef>
                          <a:spcPts val="0"/>
                        </a:spcBef>
                        <a:buNone/>
                      </a:pPr>
                      <a:r>
                        <a:rPr lang="en" sz="2400" b="1" i="1" dirty="0">
                          <a:solidFill>
                            <a:srgbClr val="000000"/>
                          </a:solidFill>
                          <a:latin typeface="Times New Roman"/>
                          <a:cs typeface="Times New Roman"/>
                        </a:rPr>
                        <a:t>Form</a:t>
                      </a:r>
                    </a:p>
                  </a:txBody>
                  <a:tcPr marL="91425" marR="91425" marT="121900" marB="121900"/>
                </a:tc>
                <a:tc>
                  <a:txBody>
                    <a:bodyPr/>
                    <a:lstStyle/>
                    <a:p>
                      <a:pPr lvl="0" rtl="0">
                        <a:spcBef>
                          <a:spcPts val="0"/>
                        </a:spcBef>
                        <a:buNone/>
                      </a:pPr>
                      <a:r>
                        <a:rPr lang="en" sz="2400" b="1" i="1">
                          <a:solidFill>
                            <a:srgbClr val="000000"/>
                          </a:solidFill>
                          <a:latin typeface="Times New Roman"/>
                          <a:cs typeface="Times New Roman"/>
                        </a:rPr>
                        <a:t>Function</a:t>
                      </a:r>
                    </a:p>
                  </a:txBody>
                  <a:tcPr marL="91425" marR="91425" marT="121900" marB="121900"/>
                </a:tc>
                <a:tc>
                  <a:txBody>
                    <a:bodyPr/>
                    <a:lstStyle/>
                    <a:p>
                      <a:pPr lvl="0" rtl="0">
                        <a:spcBef>
                          <a:spcPts val="0"/>
                        </a:spcBef>
                        <a:buNone/>
                      </a:pPr>
                      <a:r>
                        <a:rPr lang="en" sz="2400" b="1" i="1">
                          <a:solidFill>
                            <a:srgbClr val="000000"/>
                          </a:solidFill>
                          <a:latin typeface="Times New Roman"/>
                          <a:cs typeface="Times New Roman"/>
                        </a:rPr>
                        <a:t>Content</a:t>
                      </a:r>
                    </a:p>
                  </a:txBody>
                  <a:tcPr marL="91425" marR="91425" marT="121900" marB="121900"/>
                </a:tc>
                <a:tc>
                  <a:txBody>
                    <a:bodyPr/>
                    <a:lstStyle/>
                    <a:p>
                      <a:pPr lvl="0" rtl="0">
                        <a:spcBef>
                          <a:spcPts val="0"/>
                        </a:spcBef>
                        <a:buNone/>
                      </a:pPr>
                      <a:r>
                        <a:rPr lang="en" sz="2400" b="1" i="1" dirty="0">
                          <a:solidFill>
                            <a:srgbClr val="000000"/>
                          </a:solidFill>
                          <a:latin typeface="Times New Roman"/>
                          <a:cs typeface="Times New Roman"/>
                        </a:rPr>
                        <a:t>Context</a:t>
                      </a:r>
                    </a:p>
                  </a:txBody>
                  <a:tcPr marL="91425" marR="91425" marT="121900" marB="121900"/>
                </a:tc>
              </a:tr>
              <a:tr h="1706840">
                <a:tc>
                  <a:txBody>
                    <a:bodyPr/>
                    <a:lstStyle/>
                    <a:p>
                      <a:pPr lvl="0">
                        <a:spcBef>
                          <a:spcPts val="0"/>
                        </a:spcBef>
                        <a:buNone/>
                      </a:pPr>
                      <a:r>
                        <a:rPr lang="en" sz="2000">
                          <a:solidFill>
                            <a:srgbClr val="000000"/>
                          </a:solidFill>
                          <a:latin typeface="Times New Roman"/>
                          <a:cs typeface="Times New Roman"/>
                        </a:rPr>
                        <a:t>deep eaves supported by the six stepped bracket complex</a:t>
                      </a:r>
                    </a:p>
                  </a:txBody>
                  <a:tcPr marL="91425" marR="91425" marT="121900" marB="121900"/>
                </a:tc>
                <a:tc>
                  <a:txBody>
                    <a:bodyPr/>
                    <a:lstStyle/>
                    <a:p>
                      <a:pPr lvl="0" rtl="0">
                        <a:spcBef>
                          <a:spcPts val="0"/>
                        </a:spcBef>
                        <a:buNone/>
                      </a:pPr>
                      <a:r>
                        <a:rPr lang="en" sz="2000">
                          <a:solidFill>
                            <a:srgbClr val="000000"/>
                          </a:solidFill>
                          <a:latin typeface="Times New Roman"/>
                          <a:cs typeface="Times New Roman"/>
                        </a:rPr>
                        <a:t>Gate into temple complex</a:t>
                      </a:r>
                    </a:p>
                  </a:txBody>
                  <a:tcPr marL="91425" marR="91425" marT="121900" marB="121900"/>
                </a:tc>
                <a:tc>
                  <a:txBody>
                    <a:bodyPr/>
                    <a:lstStyle/>
                    <a:p>
                      <a:pPr lvl="0">
                        <a:spcBef>
                          <a:spcPts val="0"/>
                        </a:spcBef>
                        <a:buNone/>
                      </a:pPr>
                      <a:r>
                        <a:rPr lang="en" sz="2000" dirty="0">
                          <a:solidFill>
                            <a:srgbClr val="000000"/>
                          </a:solidFill>
                          <a:latin typeface="Times New Roman"/>
                          <a:cs typeface="Times New Roman"/>
                        </a:rPr>
                        <a:t>Nandaimon: great south gate with 5 bays; 3 are open for passing; two are closed</a:t>
                      </a:r>
                    </a:p>
                  </a:txBody>
                  <a:tcPr marL="91425" marR="91425" marT="121900" marB="121900"/>
                </a:tc>
                <a:tc>
                  <a:txBody>
                    <a:bodyPr/>
                    <a:lstStyle/>
                    <a:p>
                      <a:pPr lvl="0">
                        <a:spcBef>
                          <a:spcPts val="0"/>
                        </a:spcBef>
                        <a:buNone/>
                      </a:pPr>
                      <a:endParaRPr sz="2000">
                        <a:solidFill>
                          <a:srgbClr val="000000"/>
                        </a:solidFill>
                        <a:latin typeface="Times New Roman"/>
                        <a:cs typeface="Times New Roman"/>
                      </a:endParaRPr>
                    </a:p>
                  </a:txBody>
                  <a:tcPr marL="91425" marR="91425" marT="121900" marB="121900"/>
                </a:tc>
              </a:tr>
              <a:tr h="1475000">
                <a:tc>
                  <a:txBody>
                    <a:bodyPr/>
                    <a:lstStyle/>
                    <a:p>
                      <a:pPr lvl="0">
                        <a:spcBef>
                          <a:spcPts val="0"/>
                        </a:spcBef>
                        <a:buNone/>
                      </a:pPr>
                      <a:r>
                        <a:rPr lang="en" sz="2000">
                          <a:solidFill>
                            <a:srgbClr val="000000"/>
                          </a:solidFill>
                          <a:latin typeface="Times New Roman"/>
                          <a:cs typeface="Times New Roman"/>
                        </a:rPr>
                        <a:t>no ceiling- roof is exposed from below</a:t>
                      </a:r>
                    </a:p>
                  </a:txBody>
                  <a:tcPr marL="91425" marR="91425" marT="121900" marB="121900"/>
                </a:tc>
                <a:tc>
                  <a:txBody>
                    <a:bodyPr/>
                    <a:lstStyle/>
                    <a:p>
                      <a:pPr lvl="0">
                        <a:spcBef>
                          <a:spcPts val="0"/>
                        </a:spcBef>
                        <a:buNone/>
                      </a:pPr>
                      <a:endParaRPr sz="2000">
                        <a:solidFill>
                          <a:srgbClr val="000000"/>
                        </a:solidFill>
                        <a:latin typeface="Times New Roman"/>
                        <a:cs typeface="Times New Roman"/>
                      </a:endParaRPr>
                    </a:p>
                  </a:txBody>
                  <a:tcPr marL="91425" marR="91425" marT="121900" marB="121900"/>
                </a:tc>
                <a:tc>
                  <a:txBody>
                    <a:bodyPr/>
                    <a:lstStyle/>
                    <a:p>
                      <a:pPr lvl="0">
                        <a:spcBef>
                          <a:spcPts val="0"/>
                        </a:spcBef>
                        <a:buNone/>
                      </a:pPr>
                      <a:r>
                        <a:rPr lang="en" sz="2000" dirty="0">
                          <a:solidFill>
                            <a:srgbClr val="000000"/>
                          </a:solidFill>
                          <a:latin typeface="Times New Roman"/>
                          <a:cs typeface="Times New Roman"/>
                        </a:rPr>
                        <a:t>two stories are same size- unusual for Japanese architecture</a:t>
                      </a:r>
                    </a:p>
                  </a:txBody>
                  <a:tcPr marL="91425" marR="91425" marT="121900" marB="121900"/>
                </a:tc>
                <a:tc>
                  <a:txBody>
                    <a:bodyPr/>
                    <a:lstStyle/>
                    <a:p>
                      <a:pPr lvl="0">
                        <a:spcBef>
                          <a:spcPts val="0"/>
                        </a:spcBef>
                        <a:buNone/>
                      </a:pPr>
                      <a:endParaRPr sz="2000" dirty="0">
                        <a:solidFill>
                          <a:srgbClr val="000000"/>
                        </a:solidFill>
                        <a:latin typeface="Times New Roman"/>
                        <a:cs typeface="Times New Roman"/>
                      </a:endParaRPr>
                    </a:p>
                  </a:txBody>
                  <a:tcPr marL="91425" marR="91425" marT="121900" marB="121900"/>
                </a:tc>
              </a:tr>
              <a:tr h="1475000">
                <a:tc>
                  <a:txBody>
                    <a:bodyPr/>
                    <a:lstStyle/>
                    <a:p>
                      <a:pPr lvl="0">
                        <a:spcBef>
                          <a:spcPts val="0"/>
                        </a:spcBef>
                        <a:buNone/>
                      </a:pPr>
                      <a:endParaRPr sz="2000">
                        <a:solidFill>
                          <a:srgbClr val="000000"/>
                        </a:solidFill>
                        <a:latin typeface="Times New Roman"/>
                        <a:cs typeface="Times New Roman"/>
                      </a:endParaRPr>
                    </a:p>
                  </a:txBody>
                  <a:tcPr marL="91425" marR="91425" marT="121900" marB="121900"/>
                </a:tc>
                <a:tc>
                  <a:txBody>
                    <a:bodyPr/>
                    <a:lstStyle/>
                    <a:p>
                      <a:pPr lvl="0">
                        <a:spcBef>
                          <a:spcPts val="0"/>
                        </a:spcBef>
                        <a:buNone/>
                      </a:pPr>
                      <a:endParaRPr sz="2000">
                        <a:solidFill>
                          <a:srgbClr val="000000"/>
                        </a:solidFill>
                        <a:latin typeface="Times New Roman"/>
                        <a:cs typeface="Times New Roman"/>
                      </a:endParaRPr>
                    </a:p>
                  </a:txBody>
                  <a:tcPr marL="91425" marR="91425" marT="121900" marB="121900"/>
                </a:tc>
                <a:tc>
                  <a:txBody>
                    <a:bodyPr/>
                    <a:lstStyle/>
                    <a:p>
                      <a:pPr lvl="0">
                        <a:spcBef>
                          <a:spcPts val="0"/>
                        </a:spcBef>
                        <a:buNone/>
                      </a:pPr>
                      <a:r>
                        <a:rPr lang="en" sz="2000">
                          <a:solidFill>
                            <a:srgbClr val="000000"/>
                          </a:solidFill>
                          <a:latin typeface="Times New Roman"/>
                          <a:cs typeface="Times New Roman"/>
                        </a:rPr>
                        <a:t>roof supported by massive pillars;</a:t>
                      </a:r>
                    </a:p>
                  </a:txBody>
                  <a:tcPr marL="91425" marR="91425" marT="121900" marB="121900"/>
                </a:tc>
                <a:tc>
                  <a:txBody>
                    <a:bodyPr/>
                    <a:lstStyle/>
                    <a:p>
                      <a:pPr lvl="0">
                        <a:spcBef>
                          <a:spcPts val="0"/>
                        </a:spcBef>
                        <a:buNone/>
                      </a:pPr>
                      <a:endParaRPr sz="2000" dirty="0">
                        <a:solidFill>
                          <a:srgbClr val="000000"/>
                        </a:solidFill>
                        <a:latin typeface="Times New Roman"/>
                        <a:cs typeface="Times New Roman"/>
                      </a:endParaRPr>
                    </a:p>
                  </a:txBody>
                  <a:tcPr marL="91425" marR="91425" marT="121900" marB="121900"/>
                </a:tc>
              </a:tr>
              <a:tr h="1475000">
                <a:tc>
                  <a:txBody>
                    <a:bodyPr/>
                    <a:lstStyle/>
                    <a:p>
                      <a:pPr lvl="0">
                        <a:spcBef>
                          <a:spcPts val="0"/>
                        </a:spcBef>
                        <a:buNone/>
                      </a:pPr>
                      <a:endParaRPr sz="2000">
                        <a:solidFill>
                          <a:srgbClr val="000000"/>
                        </a:solidFill>
                        <a:latin typeface="Times New Roman"/>
                        <a:cs typeface="Times New Roman"/>
                      </a:endParaRPr>
                    </a:p>
                  </a:txBody>
                  <a:tcPr marL="91425" marR="91425" marT="121900" marB="121900"/>
                </a:tc>
                <a:tc>
                  <a:txBody>
                    <a:bodyPr/>
                    <a:lstStyle/>
                    <a:p>
                      <a:pPr lvl="0">
                        <a:spcBef>
                          <a:spcPts val="0"/>
                        </a:spcBef>
                        <a:buNone/>
                      </a:pPr>
                      <a:endParaRPr sz="2000">
                        <a:solidFill>
                          <a:srgbClr val="000000"/>
                        </a:solidFill>
                        <a:latin typeface="Times New Roman"/>
                        <a:cs typeface="Times New Roman"/>
                      </a:endParaRPr>
                    </a:p>
                  </a:txBody>
                  <a:tcPr marL="91425" marR="91425" marT="121900" marB="121900"/>
                </a:tc>
                <a:tc>
                  <a:txBody>
                    <a:bodyPr/>
                    <a:lstStyle/>
                    <a:p>
                      <a:pPr lvl="0">
                        <a:spcBef>
                          <a:spcPts val="0"/>
                        </a:spcBef>
                        <a:buNone/>
                      </a:pPr>
                      <a:r>
                        <a:rPr lang="en" sz="2000">
                          <a:solidFill>
                            <a:srgbClr val="000000"/>
                          </a:solidFill>
                          <a:latin typeface="Times New Roman"/>
                          <a:cs typeface="Times New Roman"/>
                        </a:rPr>
                        <a:t>overall effect is of proportion and stateliness</a:t>
                      </a:r>
                    </a:p>
                  </a:txBody>
                  <a:tcPr marL="91425" marR="91425" marT="121900" marB="121900"/>
                </a:tc>
                <a:tc>
                  <a:txBody>
                    <a:bodyPr/>
                    <a:lstStyle/>
                    <a:p>
                      <a:pPr lvl="0">
                        <a:spcBef>
                          <a:spcPts val="0"/>
                        </a:spcBef>
                        <a:buNone/>
                      </a:pPr>
                      <a:endParaRPr sz="2000" dirty="0">
                        <a:solidFill>
                          <a:srgbClr val="000000"/>
                        </a:solidFill>
                        <a:latin typeface="Times New Roman"/>
                        <a:cs typeface="Times New Roman"/>
                      </a:endParaRPr>
                    </a:p>
                  </a:txBody>
                  <a:tcPr marL="91425" marR="91425" marT="121900" marB="121900"/>
                </a:tc>
              </a:tr>
            </a:tbl>
          </a:graphicData>
        </a:graphic>
      </p:graphicFrame>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731100" y="1514434"/>
            <a:ext cx="7681800" cy="1523599"/>
          </a:xfrm>
          <a:prstGeom prst="rect">
            <a:avLst/>
          </a:prstGeom>
        </p:spPr>
        <p:txBody>
          <a:bodyPr lIns="91425" tIns="91425" rIns="91425" bIns="91425" anchor="t" anchorCtr="0">
            <a:noAutofit/>
          </a:bodyPr>
          <a:lstStyle/>
          <a:p>
            <a:pPr lvl="0">
              <a:spcBef>
                <a:spcPts val="0"/>
              </a:spcBef>
              <a:buNone/>
            </a:pPr>
            <a:r>
              <a:rPr lang="en" sz="2400">
                <a:latin typeface="Times New Roman"/>
                <a:cs typeface="Times New Roman"/>
              </a:rPr>
              <a:t>Asian Art is a reflection of Asian aesthetics</a:t>
            </a:r>
          </a:p>
        </p:txBody>
      </p:sp>
      <p:sp>
        <p:nvSpPr>
          <p:cNvPr id="57" name="Shape 57"/>
          <p:cNvSpPr txBox="1">
            <a:spLocks noGrp="1"/>
          </p:cNvSpPr>
          <p:nvPr>
            <p:ph type="subTitle" idx="1"/>
          </p:nvPr>
        </p:nvSpPr>
        <p:spPr>
          <a:xfrm>
            <a:off x="830774" y="737653"/>
            <a:ext cx="7681800" cy="461600"/>
          </a:xfrm>
          <a:prstGeom prst="rect">
            <a:avLst/>
          </a:prstGeom>
        </p:spPr>
        <p:txBody>
          <a:bodyPr lIns="91425" tIns="91425" rIns="91425" bIns="91425" anchor="t" anchorCtr="0">
            <a:noAutofit/>
          </a:bodyPr>
          <a:lstStyle/>
          <a:p>
            <a:pPr lvl="0" rtl="0">
              <a:spcBef>
                <a:spcPts val="0"/>
              </a:spcBef>
              <a:buClr>
                <a:schemeClr val="dk1"/>
              </a:buClr>
              <a:buSzPct val="34375"/>
              <a:buFont typeface="Arial"/>
              <a:buNone/>
            </a:pPr>
            <a:r>
              <a:rPr lang="en" dirty="0">
                <a:latin typeface="Times New Roman"/>
                <a:cs typeface="Times New Roman"/>
              </a:rPr>
              <a:t>Enduring Understanding:</a:t>
            </a:r>
          </a:p>
          <a:p>
            <a:pPr lvl="0">
              <a:spcBef>
                <a:spcPts val="0"/>
              </a:spcBef>
              <a:buNone/>
            </a:pPr>
            <a:endParaRPr dirty="0">
              <a:latin typeface="Times New Roman"/>
              <a:cs typeface="Times New Roman"/>
            </a:endParaRPr>
          </a:p>
        </p:txBody>
      </p:sp>
      <p:sp>
        <p:nvSpPr>
          <p:cNvPr id="58" name="Shape 58"/>
          <p:cNvSpPr txBox="1">
            <a:spLocks noGrp="1"/>
          </p:cNvSpPr>
          <p:nvPr>
            <p:ph type="subTitle" idx="1"/>
          </p:nvPr>
        </p:nvSpPr>
        <p:spPr>
          <a:xfrm>
            <a:off x="830774" y="2348187"/>
            <a:ext cx="7681800" cy="461600"/>
          </a:xfrm>
          <a:prstGeom prst="rect">
            <a:avLst/>
          </a:prstGeom>
        </p:spPr>
        <p:txBody>
          <a:bodyPr lIns="91425" tIns="91425" rIns="91425" bIns="91425" anchor="t" anchorCtr="0">
            <a:noAutofit/>
          </a:bodyPr>
          <a:lstStyle/>
          <a:p>
            <a:pPr lvl="0" rtl="0">
              <a:spcBef>
                <a:spcPts val="0"/>
              </a:spcBef>
              <a:buNone/>
            </a:pPr>
            <a:r>
              <a:rPr lang="en">
                <a:latin typeface="Times New Roman"/>
                <a:cs typeface="Times New Roman"/>
              </a:rPr>
              <a:t>Essential Knowledge</a:t>
            </a:r>
          </a:p>
          <a:p>
            <a:pPr lvl="0" rtl="0">
              <a:spcBef>
                <a:spcPts val="0"/>
              </a:spcBef>
              <a:buNone/>
            </a:pPr>
            <a:endParaRPr>
              <a:latin typeface="Times New Roman"/>
              <a:cs typeface="Times New Roman"/>
            </a:endParaRPr>
          </a:p>
        </p:txBody>
      </p:sp>
      <p:sp>
        <p:nvSpPr>
          <p:cNvPr id="59" name="Shape 59"/>
          <p:cNvSpPr txBox="1">
            <a:spLocks noGrp="1"/>
          </p:cNvSpPr>
          <p:nvPr>
            <p:ph type="ctrTitle"/>
          </p:nvPr>
        </p:nvSpPr>
        <p:spPr>
          <a:xfrm>
            <a:off x="917000" y="3353201"/>
            <a:ext cx="7681800" cy="1523599"/>
          </a:xfrm>
          <a:prstGeom prst="rect">
            <a:avLst/>
          </a:prstGeom>
        </p:spPr>
        <p:txBody>
          <a:bodyPr lIns="91425" tIns="91425" rIns="91425" bIns="91425" anchor="t" anchorCtr="0">
            <a:noAutofit/>
          </a:bodyPr>
          <a:lstStyle/>
          <a:p>
            <a:pPr lvl="0" rtl="0">
              <a:spcBef>
                <a:spcPts val="0"/>
              </a:spcBef>
              <a:buNone/>
            </a:pPr>
            <a:r>
              <a:rPr lang="en" sz="2400">
                <a:latin typeface="Times New Roman"/>
                <a:cs typeface="Times New Roman"/>
              </a:rPr>
              <a:t>Japanese art is characterized by its influence from Shintoism and Zen philosophy</a:t>
            </a:r>
          </a:p>
          <a:p>
            <a:pPr lvl="0" rtl="0">
              <a:spcBef>
                <a:spcPts val="0"/>
              </a:spcBef>
              <a:buNone/>
            </a:pPr>
            <a:r>
              <a:rPr lang="en" sz="2400">
                <a:latin typeface="Times New Roman"/>
                <a:cs typeface="Times New Roman"/>
              </a:rPr>
              <a:t>Calligraphy is a central art form in Japanese art</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1"/>
        <p:cNvGrpSpPr/>
        <p:nvPr/>
      </p:nvGrpSpPr>
      <p:grpSpPr>
        <a:xfrm>
          <a:off x="0" y="0"/>
          <a:ext cx="0" cy="0"/>
          <a:chOff x="0" y="0"/>
          <a:chExt cx="0" cy="0"/>
        </a:xfrm>
      </p:grpSpPr>
      <p:pic>
        <p:nvPicPr>
          <p:cNvPr id="183" name="Shape 183"/>
          <p:cNvPicPr preferRelativeResize="0"/>
          <p:nvPr/>
        </p:nvPicPr>
        <p:blipFill>
          <a:blip r:embed="rId3">
            <a:alphaModFix/>
          </a:blip>
          <a:stretch>
            <a:fillRect/>
          </a:stretch>
        </p:blipFill>
        <p:spPr>
          <a:xfrm>
            <a:off x="3076901" y="132132"/>
            <a:ext cx="5947399" cy="5219467"/>
          </a:xfrm>
          <a:prstGeom prst="rect">
            <a:avLst/>
          </a:prstGeom>
          <a:noFill/>
          <a:ln>
            <a:noFill/>
          </a:ln>
        </p:spPr>
      </p:pic>
      <p:sp>
        <p:nvSpPr>
          <p:cNvPr id="7" name="Shape 170"/>
          <p:cNvSpPr txBox="1"/>
          <p:nvPr/>
        </p:nvSpPr>
        <p:spPr>
          <a:xfrm>
            <a:off x="162001" y="-76200"/>
            <a:ext cx="2200199" cy="46658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 sz="2400" dirty="0">
                <a:solidFill>
                  <a:srgbClr val="000000"/>
                </a:solidFill>
                <a:latin typeface="Calibri"/>
                <a:ea typeface="Calibri"/>
                <a:cs typeface="Calibri"/>
                <a:sym typeface="Calibri"/>
              </a:rPr>
              <a:t>197. Todai- Ji</a:t>
            </a:r>
          </a:p>
          <a:p>
            <a:pPr lvl="0" rtl="0">
              <a:lnSpc>
                <a:spcPct val="90000"/>
              </a:lnSpc>
              <a:spcBef>
                <a:spcPts val="0"/>
              </a:spcBef>
              <a:buNone/>
            </a:pPr>
            <a:r>
              <a:rPr lang="en" dirty="0">
                <a:solidFill>
                  <a:srgbClr val="000000"/>
                </a:solidFill>
                <a:latin typeface="Calibri"/>
                <a:ea typeface="Calibri"/>
                <a:cs typeface="Calibri"/>
                <a:sym typeface="Calibri"/>
              </a:rPr>
              <a:t>Nara, Japan</a:t>
            </a:r>
          </a:p>
          <a:p>
            <a:pPr lvl="0" rtl="0">
              <a:lnSpc>
                <a:spcPct val="90000"/>
              </a:lnSpc>
              <a:spcBef>
                <a:spcPts val="0"/>
              </a:spcBef>
              <a:buNone/>
            </a:pPr>
            <a:r>
              <a:rPr lang="en" dirty="0">
                <a:solidFill>
                  <a:srgbClr val="000000"/>
                </a:solidFill>
                <a:latin typeface="Calibri"/>
                <a:ea typeface="Calibri"/>
                <a:cs typeface="Calibri"/>
                <a:sym typeface="Calibri"/>
              </a:rPr>
              <a:t>various artists, including sculptors Unkei and Keikei</a:t>
            </a:r>
          </a:p>
          <a:p>
            <a:pPr lvl="0" rtl="0">
              <a:lnSpc>
                <a:spcPct val="90000"/>
              </a:lnSpc>
              <a:spcBef>
                <a:spcPts val="0"/>
              </a:spcBef>
              <a:buNone/>
            </a:pPr>
            <a:r>
              <a:rPr lang="en" dirty="0">
                <a:solidFill>
                  <a:srgbClr val="000000"/>
                </a:solidFill>
                <a:latin typeface="Calibri"/>
                <a:ea typeface="Calibri"/>
                <a:cs typeface="Calibri"/>
                <a:sym typeface="Calibri"/>
              </a:rPr>
              <a:t>750 CE rebuilt 1700</a:t>
            </a:r>
          </a:p>
          <a:p>
            <a:pPr lvl="0" rtl="0">
              <a:lnSpc>
                <a:spcPct val="90000"/>
              </a:lnSpc>
              <a:spcBef>
                <a:spcPts val="0"/>
              </a:spcBef>
              <a:buNone/>
            </a:pPr>
            <a:r>
              <a:rPr lang="en" dirty="0">
                <a:solidFill>
                  <a:srgbClr val="000000"/>
                </a:solidFill>
                <a:latin typeface="Calibri"/>
                <a:ea typeface="Calibri"/>
                <a:cs typeface="Calibri"/>
                <a:sym typeface="Calibri"/>
              </a:rPr>
              <a:t>Bronze and wood; wood with ceramic tile </a:t>
            </a:r>
            <a:r>
              <a:rPr lang="en" dirty="0" smtClean="0">
                <a:solidFill>
                  <a:srgbClr val="000000"/>
                </a:solidFill>
                <a:latin typeface="Calibri"/>
                <a:ea typeface="Calibri"/>
                <a:cs typeface="Calibri"/>
                <a:sym typeface="Calibri"/>
              </a:rPr>
              <a:t>roofing</a:t>
            </a:r>
            <a:endParaRPr lang="en" dirty="0">
              <a:solidFill>
                <a:srgbClr val="000000"/>
              </a:solidFill>
              <a:latin typeface="Calibri"/>
              <a:ea typeface="Calibri"/>
              <a:cs typeface="Calibri"/>
              <a:sym typeface="Calibri"/>
            </a:endParaRPr>
          </a:p>
        </p:txBody>
      </p:sp>
      <p:pic>
        <p:nvPicPr>
          <p:cNvPr id="8" name="Shape 172"/>
          <p:cNvPicPr preferRelativeResize="0"/>
          <p:nvPr/>
        </p:nvPicPr>
        <p:blipFill>
          <a:blip r:embed="rId4">
            <a:alphaModFix/>
          </a:blip>
          <a:stretch>
            <a:fillRect/>
          </a:stretch>
        </p:blipFill>
        <p:spPr>
          <a:xfrm>
            <a:off x="162001" y="219332"/>
            <a:ext cx="668066" cy="713550"/>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8"/>
        <p:cNvGrpSpPr/>
        <p:nvPr/>
      </p:nvGrpSpPr>
      <p:grpSpPr>
        <a:xfrm>
          <a:off x="0" y="0"/>
          <a:ext cx="0" cy="0"/>
          <a:chOff x="0" y="0"/>
          <a:chExt cx="0" cy="0"/>
        </a:xfrm>
      </p:grpSpPr>
      <p:graphicFrame>
        <p:nvGraphicFramePr>
          <p:cNvPr id="189" name="Shape 189"/>
          <p:cNvGraphicFramePr/>
          <p:nvPr/>
        </p:nvGraphicFramePr>
        <p:xfrm>
          <a:off x="110125" y="176901"/>
          <a:ext cx="8740400" cy="7887640"/>
        </p:xfrm>
        <a:graphic>
          <a:graphicData uri="http://schemas.openxmlformats.org/drawingml/2006/table">
            <a:tbl>
              <a:tblPr>
                <a:noFill/>
              </a:tblPr>
              <a:tblGrid>
                <a:gridCol w="1402175"/>
                <a:gridCol w="1867950"/>
                <a:gridCol w="2456325"/>
                <a:gridCol w="3013950"/>
              </a:tblGrid>
              <a:tr h="609560">
                <a:tc>
                  <a:txBody>
                    <a:bodyPr/>
                    <a:lstStyle/>
                    <a:p>
                      <a:pPr lvl="0" rtl="0">
                        <a:spcBef>
                          <a:spcPts val="0"/>
                        </a:spcBef>
                        <a:buNone/>
                      </a:pPr>
                      <a:r>
                        <a:rPr lang="en" sz="2600" b="1" i="1" dirty="0">
                          <a:solidFill>
                            <a:srgbClr val="000000"/>
                          </a:solidFill>
                          <a:latin typeface="Times New Roman"/>
                          <a:cs typeface="Times New Roman"/>
                        </a:rPr>
                        <a:t>Form</a:t>
                      </a:r>
                    </a:p>
                  </a:txBody>
                  <a:tcPr marL="91425" marR="91425" marT="121900" marB="121900"/>
                </a:tc>
                <a:tc>
                  <a:txBody>
                    <a:bodyPr/>
                    <a:lstStyle/>
                    <a:p>
                      <a:pPr lvl="0" rtl="0">
                        <a:spcBef>
                          <a:spcPts val="0"/>
                        </a:spcBef>
                        <a:buNone/>
                      </a:pPr>
                      <a:r>
                        <a:rPr lang="en" sz="2600" b="1" i="1" dirty="0">
                          <a:solidFill>
                            <a:srgbClr val="000000"/>
                          </a:solidFill>
                          <a:latin typeface="Times New Roman"/>
                          <a:cs typeface="Times New Roman"/>
                        </a:rPr>
                        <a:t>Function</a:t>
                      </a:r>
                    </a:p>
                  </a:txBody>
                  <a:tcPr marL="91425" marR="91425" marT="121900" marB="121900"/>
                </a:tc>
                <a:tc>
                  <a:txBody>
                    <a:bodyPr/>
                    <a:lstStyle/>
                    <a:p>
                      <a:pPr lvl="0" rtl="0">
                        <a:spcBef>
                          <a:spcPts val="0"/>
                        </a:spcBef>
                        <a:buNone/>
                      </a:pPr>
                      <a:r>
                        <a:rPr lang="en" sz="2600" b="1" i="1">
                          <a:solidFill>
                            <a:srgbClr val="000000"/>
                          </a:solidFill>
                          <a:latin typeface="Times New Roman"/>
                          <a:cs typeface="Times New Roman"/>
                        </a:rPr>
                        <a:t>Content</a:t>
                      </a:r>
                    </a:p>
                  </a:txBody>
                  <a:tcPr marL="91425" marR="91425" marT="121900" marB="121900"/>
                </a:tc>
                <a:tc>
                  <a:txBody>
                    <a:bodyPr/>
                    <a:lstStyle/>
                    <a:p>
                      <a:pPr lvl="0" rtl="0">
                        <a:spcBef>
                          <a:spcPts val="0"/>
                        </a:spcBef>
                        <a:buNone/>
                      </a:pPr>
                      <a:r>
                        <a:rPr lang="en" sz="2600" b="1" i="1" dirty="0">
                          <a:solidFill>
                            <a:srgbClr val="000000"/>
                          </a:solidFill>
                          <a:latin typeface="Times New Roman"/>
                          <a:cs typeface="Times New Roman"/>
                        </a:rPr>
                        <a:t>Context</a:t>
                      </a:r>
                    </a:p>
                  </a:txBody>
                  <a:tcPr marL="91425" marR="91425" marT="121900" marB="121900"/>
                </a:tc>
              </a:tr>
              <a:tr h="2438360">
                <a:tc>
                  <a:txBody>
                    <a:bodyPr/>
                    <a:lstStyle/>
                    <a:p>
                      <a:pPr lvl="0">
                        <a:spcBef>
                          <a:spcPts val="0"/>
                        </a:spcBef>
                        <a:buNone/>
                      </a:pPr>
                      <a:r>
                        <a:rPr lang="en" sz="2200">
                          <a:solidFill>
                            <a:srgbClr val="000000"/>
                          </a:solidFill>
                          <a:latin typeface="Times New Roman"/>
                          <a:cs typeface="Times New Roman"/>
                        </a:rPr>
                        <a:t>seated Buddha</a:t>
                      </a:r>
                    </a:p>
                  </a:txBody>
                  <a:tcPr marL="91425" marR="91425" marT="121900" marB="121900"/>
                </a:tc>
                <a:tc>
                  <a:txBody>
                    <a:bodyPr/>
                    <a:lstStyle/>
                    <a:p>
                      <a:pPr lvl="0" rtl="0">
                        <a:spcBef>
                          <a:spcPts val="0"/>
                        </a:spcBef>
                        <a:buNone/>
                      </a:pPr>
                      <a:endParaRPr sz="2200" dirty="0">
                        <a:solidFill>
                          <a:srgbClr val="000000"/>
                        </a:solidFill>
                        <a:latin typeface="Times New Roman"/>
                        <a:cs typeface="Times New Roman"/>
                      </a:endParaRPr>
                    </a:p>
                  </a:txBody>
                  <a:tcPr marL="91425" marR="91425" marT="121900" marB="121900"/>
                </a:tc>
                <a:tc>
                  <a:txBody>
                    <a:bodyPr/>
                    <a:lstStyle/>
                    <a:p>
                      <a:pPr lvl="0">
                        <a:spcBef>
                          <a:spcPts val="0"/>
                        </a:spcBef>
                        <a:buNone/>
                      </a:pPr>
                      <a:r>
                        <a:rPr lang="en" sz="2200" dirty="0">
                          <a:solidFill>
                            <a:srgbClr val="000000"/>
                          </a:solidFill>
                          <a:latin typeface="Times New Roman"/>
                          <a:cs typeface="Times New Roman"/>
                        </a:rPr>
                        <a:t>Vairocana Buddha- the universal Buddha</a:t>
                      </a:r>
                    </a:p>
                  </a:txBody>
                  <a:tcPr marL="91425" marR="91425" marT="121900" marB="121900"/>
                </a:tc>
                <a:tc>
                  <a:txBody>
                    <a:bodyPr/>
                    <a:lstStyle/>
                    <a:p>
                      <a:pPr lvl="0">
                        <a:spcBef>
                          <a:spcPts val="0"/>
                        </a:spcBef>
                        <a:buNone/>
                      </a:pPr>
                      <a:r>
                        <a:rPr lang="en" sz="2200" dirty="0">
                          <a:solidFill>
                            <a:srgbClr val="000000"/>
                          </a:solidFill>
                          <a:latin typeface="Times New Roman"/>
                          <a:cs typeface="Times New Roman"/>
                        </a:rPr>
                        <a:t>Emperor Shomu embraced Buddhism and erected the sculpture as a way of stabilizing Japanese population during time of economic crisis</a:t>
                      </a:r>
                    </a:p>
                  </a:txBody>
                  <a:tcPr marL="91425" marR="91425" marT="121900" marB="121900"/>
                </a:tc>
              </a:tr>
              <a:tr h="1706840">
                <a:tc>
                  <a:txBody>
                    <a:bodyPr/>
                    <a:lstStyle/>
                    <a:p>
                      <a:pPr lvl="0">
                        <a:spcBef>
                          <a:spcPts val="0"/>
                        </a:spcBef>
                        <a:buNone/>
                      </a:pPr>
                      <a:endParaRPr sz="2200">
                        <a:solidFill>
                          <a:srgbClr val="000000"/>
                        </a:solidFill>
                        <a:latin typeface="Times New Roman"/>
                        <a:cs typeface="Times New Roman"/>
                      </a:endParaRPr>
                    </a:p>
                  </a:txBody>
                  <a:tcPr marL="91425" marR="91425" marT="121900" marB="121900"/>
                </a:tc>
                <a:tc>
                  <a:txBody>
                    <a:bodyPr/>
                    <a:lstStyle/>
                    <a:p>
                      <a:pPr lvl="0">
                        <a:spcBef>
                          <a:spcPts val="0"/>
                        </a:spcBef>
                        <a:buNone/>
                      </a:pPr>
                      <a:endParaRPr sz="2200">
                        <a:solidFill>
                          <a:srgbClr val="000000"/>
                        </a:solidFill>
                        <a:latin typeface="Times New Roman"/>
                        <a:cs typeface="Times New Roman"/>
                      </a:endParaRPr>
                    </a:p>
                  </a:txBody>
                  <a:tcPr marL="91425" marR="91425" marT="121900" marB="121900"/>
                </a:tc>
                <a:tc>
                  <a:txBody>
                    <a:bodyPr/>
                    <a:lstStyle/>
                    <a:p>
                      <a:pPr lvl="0" rtl="0">
                        <a:spcBef>
                          <a:spcPts val="0"/>
                        </a:spcBef>
                        <a:buNone/>
                      </a:pPr>
                      <a:r>
                        <a:rPr lang="en" sz="2200">
                          <a:solidFill>
                            <a:srgbClr val="000000"/>
                          </a:solidFill>
                          <a:latin typeface="Times New Roman"/>
                          <a:cs typeface="Times New Roman"/>
                        </a:rPr>
                        <a:t>Mudras: right hand= do not fear</a:t>
                      </a:r>
                    </a:p>
                    <a:p>
                      <a:pPr lvl="0">
                        <a:spcBef>
                          <a:spcPts val="0"/>
                        </a:spcBef>
                        <a:buNone/>
                      </a:pPr>
                      <a:r>
                        <a:rPr lang="en" sz="2200">
                          <a:solidFill>
                            <a:srgbClr val="000000"/>
                          </a:solidFill>
                          <a:latin typeface="Times New Roman"/>
                          <a:cs typeface="Times New Roman"/>
                        </a:rPr>
                        <a:t>Left hand: left hand= welcome</a:t>
                      </a:r>
                    </a:p>
                  </a:txBody>
                  <a:tcPr marL="91425" marR="91425" marT="121900" marB="121900"/>
                </a:tc>
                <a:tc>
                  <a:txBody>
                    <a:bodyPr/>
                    <a:lstStyle/>
                    <a:p>
                      <a:pPr lvl="0">
                        <a:spcBef>
                          <a:spcPts val="0"/>
                        </a:spcBef>
                        <a:buNone/>
                      </a:pPr>
                      <a:r>
                        <a:rPr lang="en" sz="2200" dirty="0">
                          <a:solidFill>
                            <a:srgbClr val="000000"/>
                          </a:solidFill>
                          <a:latin typeface="Times New Roman"/>
                          <a:cs typeface="Times New Roman"/>
                        </a:rPr>
                        <a:t>largest metal statue of the Buddha in the world</a:t>
                      </a:r>
                    </a:p>
                  </a:txBody>
                  <a:tcPr marL="91425" marR="91425" marT="121900" marB="121900"/>
                </a:tc>
              </a:tr>
              <a:tr h="1475000">
                <a:tc>
                  <a:txBody>
                    <a:bodyPr/>
                    <a:lstStyle/>
                    <a:p>
                      <a:pPr lvl="0">
                        <a:spcBef>
                          <a:spcPts val="0"/>
                        </a:spcBef>
                        <a:buNone/>
                      </a:pPr>
                      <a:endParaRPr sz="2200">
                        <a:solidFill>
                          <a:srgbClr val="000000"/>
                        </a:solidFill>
                        <a:latin typeface="Times New Roman"/>
                        <a:cs typeface="Times New Roman"/>
                      </a:endParaRPr>
                    </a:p>
                  </a:txBody>
                  <a:tcPr marL="91425" marR="91425" marT="121900" marB="121900"/>
                </a:tc>
                <a:tc>
                  <a:txBody>
                    <a:bodyPr/>
                    <a:lstStyle/>
                    <a:p>
                      <a:pPr lvl="0">
                        <a:spcBef>
                          <a:spcPts val="0"/>
                        </a:spcBef>
                        <a:buNone/>
                      </a:pPr>
                      <a:endParaRPr sz="2200">
                        <a:solidFill>
                          <a:srgbClr val="000000"/>
                        </a:solidFill>
                        <a:latin typeface="Times New Roman"/>
                        <a:cs typeface="Times New Roman"/>
                      </a:endParaRPr>
                    </a:p>
                  </a:txBody>
                  <a:tcPr marL="91425" marR="91425" marT="121900" marB="121900"/>
                </a:tc>
                <a:tc>
                  <a:txBody>
                    <a:bodyPr/>
                    <a:lstStyle/>
                    <a:p>
                      <a:pPr lvl="0">
                        <a:spcBef>
                          <a:spcPts val="0"/>
                        </a:spcBef>
                        <a:buNone/>
                      </a:pPr>
                      <a:endParaRPr sz="2200">
                        <a:solidFill>
                          <a:srgbClr val="000000"/>
                        </a:solidFill>
                        <a:latin typeface="Times New Roman"/>
                        <a:cs typeface="Times New Roman"/>
                      </a:endParaRPr>
                    </a:p>
                  </a:txBody>
                  <a:tcPr marL="91425" marR="91425" marT="121900" marB="121900"/>
                </a:tc>
                <a:tc>
                  <a:txBody>
                    <a:bodyPr/>
                    <a:lstStyle/>
                    <a:p>
                      <a:pPr lvl="0">
                        <a:spcBef>
                          <a:spcPts val="0"/>
                        </a:spcBef>
                        <a:buNone/>
                      </a:pPr>
                      <a:endParaRPr sz="2200" dirty="0">
                        <a:solidFill>
                          <a:srgbClr val="000000"/>
                        </a:solidFill>
                        <a:latin typeface="Times New Roman"/>
                        <a:cs typeface="Times New Roman"/>
                      </a:endParaRPr>
                    </a:p>
                  </a:txBody>
                  <a:tcPr marL="91425" marR="91425" marT="121900" marB="121900"/>
                </a:tc>
              </a:tr>
              <a:tr h="1475000">
                <a:tc>
                  <a:txBody>
                    <a:bodyPr/>
                    <a:lstStyle/>
                    <a:p>
                      <a:pPr lvl="0">
                        <a:spcBef>
                          <a:spcPts val="0"/>
                        </a:spcBef>
                        <a:buNone/>
                      </a:pPr>
                      <a:endParaRPr sz="2200">
                        <a:solidFill>
                          <a:srgbClr val="000000"/>
                        </a:solidFill>
                        <a:latin typeface="Times New Roman"/>
                        <a:cs typeface="Times New Roman"/>
                      </a:endParaRPr>
                    </a:p>
                  </a:txBody>
                  <a:tcPr marL="91425" marR="91425" marT="121900" marB="121900"/>
                </a:tc>
                <a:tc>
                  <a:txBody>
                    <a:bodyPr/>
                    <a:lstStyle/>
                    <a:p>
                      <a:pPr lvl="0">
                        <a:spcBef>
                          <a:spcPts val="0"/>
                        </a:spcBef>
                        <a:buNone/>
                      </a:pPr>
                      <a:endParaRPr sz="2200">
                        <a:solidFill>
                          <a:srgbClr val="000000"/>
                        </a:solidFill>
                        <a:latin typeface="Times New Roman"/>
                        <a:cs typeface="Times New Roman"/>
                      </a:endParaRPr>
                    </a:p>
                  </a:txBody>
                  <a:tcPr marL="91425" marR="91425" marT="121900" marB="121900"/>
                </a:tc>
                <a:tc>
                  <a:txBody>
                    <a:bodyPr/>
                    <a:lstStyle/>
                    <a:p>
                      <a:pPr lvl="0">
                        <a:spcBef>
                          <a:spcPts val="0"/>
                        </a:spcBef>
                        <a:buNone/>
                      </a:pPr>
                      <a:endParaRPr sz="2200">
                        <a:solidFill>
                          <a:srgbClr val="000000"/>
                        </a:solidFill>
                        <a:latin typeface="Times New Roman"/>
                        <a:cs typeface="Times New Roman"/>
                      </a:endParaRPr>
                    </a:p>
                  </a:txBody>
                  <a:tcPr marL="91425" marR="91425" marT="121900" marB="121900"/>
                </a:tc>
                <a:tc>
                  <a:txBody>
                    <a:bodyPr/>
                    <a:lstStyle/>
                    <a:p>
                      <a:pPr lvl="0">
                        <a:spcBef>
                          <a:spcPts val="0"/>
                        </a:spcBef>
                        <a:buNone/>
                      </a:pPr>
                      <a:endParaRPr sz="2200" dirty="0">
                        <a:solidFill>
                          <a:srgbClr val="000000"/>
                        </a:solidFill>
                        <a:latin typeface="Times New Roman"/>
                        <a:cs typeface="Times New Roman"/>
                      </a:endParaRPr>
                    </a:p>
                  </a:txBody>
                  <a:tcPr marL="91425" marR="91425" marT="121900" marB="121900"/>
                </a:tc>
              </a:tr>
            </a:tbl>
          </a:graphicData>
        </a:graphic>
      </p:graphicFrame>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3"/>
        <p:cNvGrpSpPr/>
        <p:nvPr/>
      </p:nvGrpSpPr>
      <p:grpSpPr>
        <a:xfrm>
          <a:off x="0" y="0"/>
          <a:ext cx="0" cy="0"/>
          <a:chOff x="0" y="0"/>
          <a:chExt cx="0" cy="0"/>
        </a:xfrm>
      </p:grpSpPr>
      <p:pic>
        <p:nvPicPr>
          <p:cNvPr id="195" name="Shape 195"/>
          <p:cNvPicPr preferRelativeResize="0"/>
          <p:nvPr/>
        </p:nvPicPr>
        <p:blipFill>
          <a:blip r:embed="rId3">
            <a:alphaModFix/>
          </a:blip>
          <a:stretch>
            <a:fillRect/>
          </a:stretch>
        </p:blipFill>
        <p:spPr>
          <a:xfrm>
            <a:off x="2821075" y="264267"/>
            <a:ext cx="6322924" cy="4742199"/>
          </a:xfrm>
          <a:prstGeom prst="rect">
            <a:avLst/>
          </a:prstGeom>
          <a:noFill/>
          <a:ln>
            <a:noFill/>
          </a:ln>
        </p:spPr>
      </p:pic>
      <p:sp>
        <p:nvSpPr>
          <p:cNvPr id="4" name="Shape 170"/>
          <p:cNvSpPr txBox="1"/>
          <p:nvPr/>
        </p:nvSpPr>
        <p:spPr>
          <a:xfrm>
            <a:off x="162001" y="-76200"/>
            <a:ext cx="2200199" cy="46658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 sz="2400" dirty="0">
                <a:solidFill>
                  <a:srgbClr val="000000"/>
                </a:solidFill>
                <a:latin typeface="Calibri"/>
                <a:ea typeface="Calibri"/>
                <a:cs typeface="Calibri"/>
                <a:sym typeface="Calibri"/>
              </a:rPr>
              <a:t>197. Todai- Ji</a:t>
            </a:r>
          </a:p>
          <a:p>
            <a:pPr lvl="0" rtl="0">
              <a:lnSpc>
                <a:spcPct val="90000"/>
              </a:lnSpc>
              <a:spcBef>
                <a:spcPts val="0"/>
              </a:spcBef>
              <a:buNone/>
            </a:pPr>
            <a:r>
              <a:rPr lang="en" dirty="0">
                <a:solidFill>
                  <a:srgbClr val="000000"/>
                </a:solidFill>
                <a:latin typeface="Calibri"/>
                <a:ea typeface="Calibri"/>
                <a:cs typeface="Calibri"/>
                <a:sym typeface="Calibri"/>
              </a:rPr>
              <a:t>Nara, Japan</a:t>
            </a:r>
          </a:p>
          <a:p>
            <a:pPr lvl="0" rtl="0">
              <a:lnSpc>
                <a:spcPct val="90000"/>
              </a:lnSpc>
              <a:spcBef>
                <a:spcPts val="0"/>
              </a:spcBef>
              <a:buNone/>
            </a:pPr>
            <a:r>
              <a:rPr lang="en" dirty="0">
                <a:solidFill>
                  <a:srgbClr val="000000"/>
                </a:solidFill>
                <a:latin typeface="Calibri"/>
                <a:ea typeface="Calibri"/>
                <a:cs typeface="Calibri"/>
                <a:sym typeface="Calibri"/>
              </a:rPr>
              <a:t>various artists, including sculptors Unkei and Keikei</a:t>
            </a:r>
          </a:p>
          <a:p>
            <a:pPr lvl="0" rtl="0">
              <a:lnSpc>
                <a:spcPct val="90000"/>
              </a:lnSpc>
              <a:spcBef>
                <a:spcPts val="0"/>
              </a:spcBef>
              <a:buNone/>
            </a:pPr>
            <a:r>
              <a:rPr lang="en" dirty="0">
                <a:solidFill>
                  <a:srgbClr val="000000"/>
                </a:solidFill>
                <a:latin typeface="Calibri"/>
                <a:ea typeface="Calibri"/>
                <a:cs typeface="Calibri"/>
                <a:sym typeface="Calibri"/>
              </a:rPr>
              <a:t>750 CE rebuilt 1700</a:t>
            </a:r>
          </a:p>
          <a:p>
            <a:pPr lvl="0" rtl="0">
              <a:lnSpc>
                <a:spcPct val="90000"/>
              </a:lnSpc>
              <a:spcBef>
                <a:spcPts val="0"/>
              </a:spcBef>
              <a:buNone/>
            </a:pPr>
            <a:r>
              <a:rPr lang="en" dirty="0">
                <a:solidFill>
                  <a:srgbClr val="000000"/>
                </a:solidFill>
                <a:latin typeface="Calibri"/>
                <a:ea typeface="Calibri"/>
                <a:cs typeface="Calibri"/>
                <a:sym typeface="Calibri"/>
              </a:rPr>
              <a:t>Bronze and wood; wood with ceramic tile </a:t>
            </a:r>
            <a:r>
              <a:rPr lang="en" dirty="0" smtClean="0">
                <a:solidFill>
                  <a:srgbClr val="000000"/>
                </a:solidFill>
                <a:latin typeface="Calibri"/>
                <a:ea typeface="Calibri"/>
                <a:cs typeface="Calibri"/>
                <a:sym typeface="Calibri"/>
              </a:rPr>
              <a:t>roofing</a:t>
            </a:r>
            <a:endParaRPr lang="en" dirty="0">
              <a:solidFill>
                <a:srgbClr val="000000"/>
              </a:solidFill>
              <a:latin typeface="Calibri"/>
              <a:ea typeface="Calibri"/>
              <a:cs typeface="Calibri"/>
              <a:sym typeface="Calibri"/>
            </a:endParaRPr>
          </a:p>
        </p:txBody>
      </p:sp>
      <p:pic>
        <p:nvPicPr>
          <p:cNvPr id="5" name="Shape 172"/>
          <p:cNvPicPr preferRelativeResize="0"/>
          <p:nvPr/>
        </p:nvPicPr>
        <p:blipFill>
          <a:blip r:embed="rId4">
            <a:alphaModFix/>
          </a:blip>
          <a:stretch>
            <a:fillRect/>
          </a:stretch>
        </p:blipFill>
        <p:spPr>
          <a:xfrm>
            <a:off x="162001" y="219332"/>
            <a:ext cx="668066" cy="713550"/>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81001" y="230200"/>
            <a:ext cx="3236399" cy="3007200"/>
          </a:xfrm>
          <a:prstGeom prst="rect">
            <a:avLst/>
          </a:prstGeom>
        </p:spPr>
        <p:txBody>
          <a:bodyPr lIns="91425" tIns="91425" rIns="91425" bIns="91425" anchor="t" anchorCtr="0">
            <a:noAutofit/>
          </a:bodyPr>
          <a:lstStyle/>
          <a:p>
            <a:pPr lvl="0" rtl="0">
              <a:spcBef>
                <a:spcPts val="0"/>
              </a:spcBef>
              <a:buNone/>
            </a:pPr>
            <a:r>
              <a:rPr lang="en" sz="2400"/>
              <a:t>197. Todai- Ji</a:t>
            </a:r>
          </a:p>
          <a:p>
            <a:pPr lvl="0" rtl="0">
              <a:spcBef>
                <a:spcPts val="0"/>
              </a:spcBef>
              <a:buNone/>
            </a:pPr>
            <a:r>
              <a:rPr lang="en" sz="1400"/>
              <a:t>Nara, Japan</a:t>
            </a:r>
          </a:p>
          <a:p>
            <a:pPr lvl="0" rtl="0">
              <a:spcBef>
                <a:spcPts val="0"/>
              </a:spcBef>
              <a:buNone/>
            </a:pPr>
            <a:r>
              <a:rPr lang="en" sz="1400"/>
              <a:t>Unkei and Keikei</a:t>
            </a:r>
          </a:p>
          <a:p>
            <a:pPr lvl="0" rtl="0">
              <a:spcBef>
                <a:spcPts val="0"/>
              </a:spcBef>
              <a:buNone/>
            </a:pPr>
            <a:r>
              <a:rPr lang="en" sz="1400"/>
              <a:t>1200 CE</a:t>
            </a:r>
          </a:p>
          <a:p>
            <a:pPr lvl="0">
              <a:spcBef>
                <a:spcPts val="0"/>
              </a:spcBef>
              <a:buNone/>
            </a:pPr>
            <a:r>
              <a:rPr lang="en" sz="1400"/>
              <a:t>wood; wood with ceramic tile </a:t>
            </a:r>
          </a:p>
        </p:txBody>
      </p:sp>
      <p:pic>
        <p:nvPicPr>
          <p:cNvPr id="201" name="Shape 201"/>
          <p:cNvPicPr preferRelativeResize="0"/>
          <p:nvPr/>
        </p:nvPicPr>
        <p:blipFill>
          <a:blip r:embed="rId3">
            <a:alphaModFix/>
          </a:blip>
          <a:stretch>
            <a:fillRect/>
          </a:stretch>
        </p:blipFill>
        <p:spPr>
          <a:xfrm>
            <a:off x="3657100" y="422868"/>
            <a:ext cx="5105900" cy="5761233"/>
          </a:xfrm>
          <a:prstGeom prst="rect">
            <a:avLst/>
          </a:prstGeom>
          <a:noFill/>
          <a:ln>
            <a:noFill/>
          </a:ln>
        </p:spPr>
      </p:pic>
      <p:sp>
        <p:nvSpPr>
          <p:cNvPr id="202" name="Shape 202"/>
          <p:cNvSpPr txBox="1"/>
          <p:nvPr/>
        </p:nvSpPr>
        <p:spPr>
          <a:xfrm>
            <a:off x="495525" y="2946701"/>
            <a:ext cx="2834400" cy="1307999"/>
          </a:xfrm>
          <a:prstGeom prst="rect">
            <a:avLst/>
          </a:prstGeom>
          <a:noFill/>
          <a:ln>
            <a:noFill/>
          </a:ln>
        </p:spPr>
        <p:txBody>
          <a:bodyPr lIns="91425" tIns="91425" rIns="91425" bIns="91425" anchor="t" anchorCtr="0">
            <a:noAutofit/>
          </a:bodyPr>
          <a:lstStyle/>
          <a:p>
            <a:pPr lvl="0">
              <a:spcBef>
                <a:spcPts val="0"/>
              </a:spcBef>
              <a:buNone/>
            </a:pPr>
            <a:r>
              <a:rPr lang="en" b="1" i="1" dirty="0">
                <a:solidFill>
                  <a:srgbClr val="000000"/>
                </a:solidFill>
                <a:latin typeface="Times"/>
                <a:cs typeface="Times"/>
              </a:rPr>
              <a:t>Nio guardian Figures</a:t>
            </a:r>
          </a:p>
        </p:txBody>
      </p:sp>
      <p:pic>
        <p:nvPicPr>
          <p:cNvPr id="203" name="Shape 203"/>
          <p:cNvPicPr preferRelativeResize="0"/>
          <p:nvPr/>
        </p:nvPicPr>
        <p:blipFill>
          <a:blip r:embed="rId4">
            <a:alphaModFix/>
          </a:blip>
          <a:stretch>
            <a:fillRect/>
          </a:stretch>
        </p:blipFill>
        <p:spPr>
          <a:xfrm>
            <a:off x="352284" y="5562599"/>
            <a:ext cx="714516" cy="740433"/>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7"/>
        <p:cNvGrpSpPr/>
        <p:nvPr/>
      </p:nvGrpSpPr>
      <p:grpSpPr>
        <a:xfrm>
          <a:off x="0" y="0"/>
          <a:ext cx="0" cy="0"/>
          <a:chOff x="0" y="0"/>
          <a:chExt cx="0" cy="0"/>
        </a:xfrm>
      </p:grpSpPr>
      <p:graphicFrame>
        <p:nvGraphicFramePr>
          <p:cNvPr id="208" name="Shape 208"/>
          <p:cNvGraphicFramePr/>
          <p:nvPr/>
        </p:nvGraphicFramePr>
        <p:xfrm>
          <a:off x="0" y="176900"/>
          <a:ext cx="9144000" cy="6509560"/>
        </p:xfrm>
        <a:graphic>
          <a:graphicData uri="http://schemas.openxmlformats.org/drawingml/2006/table">
            <a:tbl>
              <a:tblPr>
                <a:noFill/>
              </a:tblPr>
              <a:tblGrid>
                <a:gridCol w="1718319"/>
                <a:gridCol w="1702809"/>
                <a:gridCol w="3436872"/>
                <a:gridCol w="2286000"/>
              </a:tblGrid>
              <a:tr h="609560">
                <a:tc>
                  <a:txBody>
                    <a:bodyPr/>
                    <a:lstStyle/>
                    <a:p>
                      <a:pPr lvl="0" rtl="0">
                        <a:spcBef>
                          <a:spcPts val="0"/>
                        </a:spcBef>
                        <a:buNone/>
                      </a:pPr>
                      <a:r>
                        <a:rPr lang="en" sz="2400" b="1" i="1" dirty="0">
                          <a:solidFill>
                            <a:srgbClr val="000000"/>
                          </a:solidFill>
                          <a:latin typeface="Times New Roman"/>
                          <a:cs typeface="Times New Roman"/>
                        </a:rPr>
                        <a:t>Form</a:t>
                      </a:r>
                    </a:p>
                  </a:txBody>
                  <a:tcPr marL="91425" marR="91425" marT="121900" marB="121900"/>
                </a:tc>
                <a:tc>
                  <a:txBody>
                    <a:bodyPr/>
                    <a:lstStyle/>
                    <a:p>
                      <a:pPr lvl="0" rtl="0">
                        <a:spcBef>
                          <a:spcPts val="0"/>
                        </a:spcBef>
                        <a:buNone/>
                      </a:pPr>
                      <a:r>
                        <a:rPr lang="en" sz="2400" b="1" i="1">
                          <a:solidFill>
                            <a:srgbClr val="000000"/>
                          </a:solidFill>
                          <a:latin typeface="Times New Roman"/>
                          <a:cs typeface="Times New Roman"/>
                        </a:rPr>
                        <a:t>Function</a:t>
                      </a:r>
                    </a:p>
                  </a:txBody>
                  <a:tcPr marL="91425" marR="91425" marT="121900" marB="121900"/>
                </a:tc>
                <a:tc>
                  <a:txBody>
                    <a:bodyPr/>
                    <a:lstStyle/>
                    <a:p>
                      <a:pPr lvl="0" rtl="0">
                        <a:spcBef>
                          <a:spcPts val="0"/>
                        </a:spcBef>
                        <a:buNone/>
                      </a:pPr>
                      <a:r>
                        <a:rPr lang="en" sz="2400" b="1" i="1">
                          <a:solidFill>
                            <a:srgbClr val="000000"/>
                          </a:solidFill>
                          <a:latin typeface="Times New Roman"/>
                          <a:cs typeface="Times New Roman"/>
                        </a:rPr>
                        <a:t>Content</a:t>
                      </a:r>
                    </a:p>
                  </a:txBody>
                  <a:tcPr marL="91425" marR="91425" marT="121900" marB="121900"/>
                </a:tc>
                <a:tc>
                  <a:txBody>
                    <a:bodyPr/>
                    <a:lstStyle/>
                    <a:p>
                      <a:pPr lvl="0" rtl="0">
                        <a:spcBef>
                          <a:spcPts val="0"/>
                        </a:spcBef>
                        <a:buNone/>
                      </a:pPr>
                      <a:r>
                        <a:rPr lang="en" sz="2400" b="1" i="1" dirty="0">
                          <a:solidFill>
                            <a:srgbClr val="000000"/>
                          </a:solidFill>
                          <a:latin typeface="Times New Roman"/>
                          <a:cs typeface="Times New Roman"/>
                        </a:rPr>
                        <a:t>Context</a:t>
                      </a:r>
                    </a:p>
                  </a:txBody>
                  <a:tcPr marL="91425" marR="91425" marT="121900" marB="121900"/>
                </a:tc>
              </a:tr>
              <a:tr h="1475000">
                <a:tc>
                  <a:txBody>
                    <a:bodyPr/>
                    <a:lstStyle/>
                    <a:p>
                      <a:pPr lvl="0">
                        <a:spcBef>
                          <a:spcPts val="0"/>
                        </a:spcBef>
                        <a:buNone/>
                      </a:pPr>
                      <a:r>
                        <a:rPr lang="en" sz="2100">
                          <a:solidFill>
                            <a:srgbClr val="000000"/>
                          </a:solidFill>
                          <a:latin typeface="Times New Roman"/>
                          <a:cs typeface="Times New Roman"/>
                        </a:rPr>
                        <a:t>Contrapposto</a:t>
                      </a:r>
                    </a:p>
                  </a:txBody>
                  <a:tcPr marL="91425" marR="91425" marT="121900" marB="121900"/>
                </a:tc>
                <a:tc>
                  <a:txBody>
                    <a:bodyPr/>
                    <a:lstStyle/>
                    <a:p>
                      <a:pPr lvl="0" rtl="0">
                        <a:spcBef>
                          <a:spcPts val="0"/>
                        </a:spcBef>
                        <a:buNone/>
                      </a:pPr>
                      <a:r>
                        <a:rPr lang="en" sz="2100" dirty="0">
                          <a:solidFill>
                            <a:srgbClr val="000000"/>
                          </a:solidFill>
                          <a:latin typeface="Times New Roman"/>
                          <a:cs typeface="Times New Roman"/>
                        </a:rPr>
                        <a:t>Guardian figures</a:t>
                      </a:r>
                    </a:p>
                  </a:txBody>
                  <a:tcPr marL="91425" marR="91425" marT="121900" marB="121900"/>
                </a:tc>
                <a:tc>
                  <a:txBody>
                    <a:bodyPr/>
                    <a:lstStyle/>
                    <a:p>
                      <a:pPr lvl="0">
                        <a:spcBef>
                          <a:spcPts val="0"/>
                        </a:spcBef>
                        <a:buClr>
                          <a:schemeClr val="dk1"/>
                        </a:buClr>
                        <a:buSzPct val="78571"/>
                        <a:buFont typeface="Arial"/>
                        <a:buNone/>
                      </a:pPr>
                      <a:r>
                        <a:rPr lang="en" sz="2100" dirty="0">
                          <a:solidFill>
                            <a:srgbClr val="000000"/>
                          </a:solidFill>
                          <a:latin typeface="Times New Roman"/>
                          <a:cs typeface="Times New Roman"/>
                        </a:rPr>
                        <a:t>complex joined woodblock construction</a:t>
                      </a:r>
                    </a:p>
                  </a:txBody>
                  <a:tcPr marL="91425" marR="91425" marT="121900" marB="121900"/>
                </a:tc>
                <a:tc>
                  <a:txBody>
                    <a:bodyPr/>
                    <a:lstStyle/>
                    <a:p>
                      <a:pPr lvl="0">
                        <a:spcBef>
                          <a:spcPts val="0"/>
                        </a:spcBef>
                        <a:buClr>
                          <a:schemeClr val="dk1"/>
                        </a:buClr>
                        <a:buSzPct val="78571"/>
                        <a:buFont typeface="Arial"/>
                        <a:buNone/>
                      </a:pPr>
                      <a:r>
                        <a:rPr lang="en" sz="2100">
                          <a:solidFill>
                            <a:srgbClr val="000000"/>
                          </a:solidFill>
                          <a:latin typeface="Times New Roman"/>
                          <a:cs typeface="Times New Roman"/>
                        </a:rPr>
                        <a:t>one on either side of the gate</a:t>
                      </a:r>
                    </a:p>
                  </a:txBody>
                  <a:tcPr marL="91425" marR="91425" marT="121900" marB="121900"/>
                </a:tc>
              </a:tr>
              <a:tr h="1475000">
                <a:tc>
                  <a:txBody>
                    <a:bodyPr/>
                    <a:lstStyle/>
                    <a:p>
                      <a:pPr lvl="0">
                        <a:spcBef>
                          <a:spcPts val="0"/>
                        </a:spcBef>
                        <a:buNone/>
                      </a:pPr>
                      <a:endParaRPr sz="2100">
                        <a:solidFill>
                          <a:srgbClr val="000000"/>
                        </a:solidFill>
                        <a:latin typeface="Times New Roman"/>
                        <a:cs typeface="Times New Roman"/>
                      </a:endParaRPr>
                    </a:p>
                  </a:txBody>
                  <a:tcPr marL="91425" marR="91425" marT="121900" marB="121900"/>
                </a:tc>
                <a:tc>
                  <a:txBody>
                    <a:bodyPr/>
                    <a:lstStyle/>
                    <a:p>
                      <a:pPr lvl="0">
                        <a:spcBef>
                          <a:spcPts val="0"/>
                        </a:spcBef>
                        <a:buNone/>
                      </a:pPr>
                      <a:endParaRPr sz="2100">
                        <a:solidFill>
                          <a:srgbClr val="000000"/>
                        </a:solidFill>
                        <a:latin typeface="Times New Roman"/>
                        <a:cs typeface="Times New Roman"/>
                      </a:endParaRPr>
                    </a:p>
                  </a:txBody>
                  <a:tcPr marL="91425" marR="91425" marT="121900" marB="121900"/>
                </a:tc>
                <a:tc>
                  <a:txBody>
                    <a:bodyPr/>
                    <a:lstStyle/>
                    <a:p>
                      <a:pPr lvl="0">
                        <a:spcBef>
                          <a:spcPts val="0"/>
                        </a:spcBef>
                        <a:buNone/>
                      </a:pPr>
                      <a:r>
                        <a:rPr lang="en" sz="2100" dirty="0">
                          <a:solidFill>
                            <a:srgbClr val="000000"/>
                          </a:solidFill>
                          <a:latin typeface="Times New Roman"/>
                          <a:cs typeface="Times New Roman"/>
                        </a:rPr>
                        <a:t>Intricate flowing drapery</a:t>
                      </a:r>
                    </a:p>
                  </a:txBody>
                  <a:tcPr marL="91425" marR="91425" marT="121900" marB="121900"/>
                </a:tc>
                <a:tc>
                  <a:txBody>
                    <a:bodyPr/>
                    <a:lstStyle/>
                    <a:p>
                      <a:pPr lvl="0">
                        <a:spcBef>
                          <a:spcPts val="0"/>
                        </a:spcBef>
                        <a:buNone/>
                      </a:pPr>
                      <a:endParaRPr sz="2100">
                        <a:solidFill>
                          <a:srgbClr val="000000"/>
                        </a:solidFill>
                        <a:latin typeface="Times New Roman"/>
                        <a:cs typeface="Times New Roman"/>
                      </a:endParaRPr>
                    </a:p>
                  </a:txBody>
                  <a:tcPr marL="91425" marR="91425" marT="121900" marB="121900"/>
                </a:tc>
              </a:tr>
              <a:tr h="1475000">
                <a:tc>
                  <a:txBody>
                    <a:bodyPr/>
                    <a:lstStyle/>
                    <a:p>
                      <a:pPr lvl="0">
                        <a:spcBef>
                          <a:spcPts val="0"/>
                        </a:spcBef>
                        <a:buNone/>
                      </a:pPr>
                      <a:endParaRPr sz="2100">
                        <a:solidFill>
                          <a:srgbClr val="000000"/>
                        </a:solidFill>
                        <a:latin typeface="Times New Roman"/>
                        <a:cs typeface="Times New Roman"/>
                      </a:endParaRPr>
                    </a:p>
                  </a:txBody>
                  <a:tcPr marL="91425" marR="91425" marT="121900" marB="121900"/>
                </a:tc>
                <a:tc>
                  <a:txBody>
                    <a:bodyPr/>
                    <a:lstStyle/>
                    <a:p>
                      <a:pPr lvl="0">
                        <a:spcBef>
                          <a:spcPts val="0"/>
                        </a:spcBef>
                        <a:buNone/>
                      </a:pPr>
                      <a:endParaRPr sz="2100">
                        <a:solidFill>
                          <a:srgbClr val="000000"/>
                        </a:solidFill>
                        <a:latin typeface="Times New Roman"/>
                        <a:cs typeface="Times New Roman"/>
                      </a:endParaRPr>
                    </a:p>
                  </a:txBody>
                  <a:tcPr marL="91425" marR="91425" marT="121900" marB="121900"/>
                </a:tc>
                <a:tc>
                  <a:txBody>
                    <a:bodyPr/>
                    <a:lstStyle/>
                    <a:p>
                      <a:pPr lvl="0">
                        <a:spcBef>
                          <a:spcPts val="0"/>
                        </a:spcBef>
                        <a:buNone/>
                      </a:pPr>
                      <a:r>
                        <a:rPr lang="en" sz="2100">
                          <a:solidFill>
                            <a:srgbClr val="000000"/>
                          </a:solidFill>
                          <a:latin typeface="Times New Roman"/>
                          <a:cs typeface="Times New Roman"/>
                        </a:rPr>
                        <a:t>fierce forbidding looks and gestures</a:t>
                      </a:r>
                    </a:p>
                  </a:txBody>
                  <a:tcPr marL="91425" marR="91425" marT="121900" marB="121900"/>
                </a:tc>
                <a:tc>
                  <a:txBody>
                    <a:bodyPr/>
                    <a:lstStyle/>
                    <a:p>
                      <a:pPr lvl="0">
                        <a:spcBef>
                          <a:spcPts val="0"/>
                        </a:spcBef>
                        <a:buNone/>
                      </a:pPr>
                      <a:endParaRPr sz="2100">
                        <a:solidFill>
                          <a:srgbClr val="000000"/>
                        </a:solidFill>
                        <a:latin typeface="Times New Roman"/>
                        <a:cs typeface="Times New Roman"/>
                      </a:endParaRPr>
                    </a:p>
                  </a:txBody>
                  <a:tcPr marL="91425" marR="91425" marT="121900" marB="121900"/>
                </a:tc>
              </a:tr>
              <a:tr h="1475000">
                <a:tc>
                  <a:txBody>
                    <a:bodyPr/>
                    <a:lstStyle/>
                    <a:p>
                      <a:pPr lvl="0">
                        <a:spcBef>
                          <a:spcPts val="0"/>
                        </a:spcBef>
                        <a:buNone/>
                      </a:pPr>
                      <a:endParaRPr sz="2100">
                        <a:solidFill>
                          <a:srgbClr val="000000"/>
                        </a:solidFill>
                        <a:latin typeface="Times New Roman"/>
                        <a:cs typeface="Times New Roman"/>
                      </a:endParaRPr>
                    </a:p>
                  </a:txBody>
                  <a:tcPr marL="91425" marR="91425" marT="121900" marB="121900"/>
                </a:tc>
                <a:tc>
                  <a:txBody>
                    <a:bodyPr/>
                    <a:lstStyle/>
                    <a:p>
                      <a:pPr lvl="0">
                        <a:spcBef>
                          <a:spcPts val="0"/>
                        </a:spcBef>
                        <a:buNone/>
                      </a:pPr>
                      <a:endParaRPr sz="2100">
                        <a:solidFill>
                          <a:srgbClr val="000000"/>
                        </a:solidFill>
                        <a:latin typeface="Times New Roman"/>
                        <a:cs typeface="Times New Roman"/>
                      </a:endParaRPr>
                    </a:p>
                  </a:txBody>
                  <a:tcPr marL="91425" marR="91425" marT="121900" marB="121900"/>
                </a:tc>
                <a:tc>
                  <a:txBody>
                    <a:bodyPr/>
                    <a:lstStyle/>
                    <a:p>
                      <a:pPr lvl="0">
                        <a:spcBef>
                          <a:spcPts val="0"/>
                        </a:spcBef>
                        <a:buNone/>
                      </a:pPr>
                      <a:r>
                        <a:rPr lang="en" sz="2100">
                          <a:solidFill>
                            <a:srgbClr val="000000"/>
                          </a:solidFill>
                          <a:latin typeface="Times New Roman"/>
                          <a:cs typeface="Times New Roman"/>
                        </a:rPr>
                        <a:t>Masculine, frightening figures meant to protect the Buddha</a:t>
                      </a:r>
                    </a:p>
                  </a:txBody>
                  <a:tcPr marL="91425" marR="91425" marT="121900" marB="121900"/>
                </a:tc>
                <a:tc>
                  <a:txBody>
                    <a:bodyPr/>
                    <a:lstStyle/>
                    <a:p>
                      <a:pPr lvl="0">
                        <a:spcBef>
                          <a:spcPts val="0"/>
                        </a:spcBef>
                        <a:buNone/>
                      </a:pPr>
                      <a:endParaRPr sz="2100" dirty="0">
                        <a:solidFill>
                          <a:srgbClr val="000000"/>
                        </a:solidFill>
                        <a:latin typeface="Times New Roman"/>
                        <a:cs typeface="Times New Roman"/>
                      </a:endParaRPr>
                    </a:p>
                  </a:txBody>
                  <a:tcPr marL="91425" marR="91425" marT="121900" marB="121900"/>
                </a:tc>
              </a:tr>
            </a:tbl>
          </a:graphicData>
        </a:graphic>
      </p:graphicFrame>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blip>
          <a:srcRect/>
          <a:stretch/>
        </p:blipFill>
        <p:spPr>
          <a:xfrm>
            <a:off x="711201" y="533400"/>
            <a:ext cx="7746899" cy="5823200"/>
          </a:xfrm>
          <a:prstGeom prst="rect">
            <a:avLst/>
          </a:prstGeom>
          <a:noFill/>
          <a:ln>
            <a:noFill/>
          </a:ln>
        </p:spPr>
      </p:pic>
      <p:sp>
        <p:nvSpPr>
          <p:cNvPr id="214" name="Shape 214"/>
          <p:cNvSpPr/>
          <p:nvPr/>
        </p:nvSpPr>
        <p:spPr>
          <a:xfrm>
            <a:off x="4470401" y="4559300"/>
            <a:ext cx="304799" cy="304800"/>
          </a:xfrm>
          <a:custGeom>
            <a:avLst/>
            <a:gdLst/>
            <a:ahLst/>
            <a:cxnLst/>
            <a:rect l="0" t="0" r="0" b="0"/>
            <a:pathLst>
              <a:path w="120000" h="120000" extrusionOk="0">
                <a:moveTo>
                  <a:pt x="0" y="60000"/>
                </a:moveTo>
                <a:lnTo>
                  <a:pt x="0" y="60000"/>
                </a:lnTo>
                <a:cubicBezTo>
                  <a:pt x="0" y="26861"/>
                  <a:pt x="26861" y="0"/>
                  <a:pt x="60000" y="0"/>
                </a:cubicBezTo>
                <a:cubicBezTo>
                  <a:pt x="93133" y="0"/>
                  <a:pt x="120000" y="26861"/>
                  <a:pt x="120000" y="60000"/>
                </a:cubicBezTo>
                <a:cubicBezTo>
                  <a:pt x="120000" y="93133"/>
                  <a:pt x="93133" y="120000"/>
                  <a:pt x="60000" y="120000"/>
                </a:cubicBezTo>
                <a:cubicBezTo>
                  <a:pt x="26861" y="120000"/>
                  <a:pt x="0" y="93133"/>
                  <a:pt x="0" y="60000"/>
                </a:cubicBezTo>
                <a:close/>
              </a:path>
            </a:pathLst>
          </a:custGeom>
          <a:solidFill>
            <a:srgbClr val="FBAE00">
              <a:alpha val="54900"/>
            </a:srgbClr>
          </a:solidFill>
          <a:ln>
            <a:noFill/>
          </a:ln>
        </p:spPr>
        <p:txBody>
          <a:bodyPr lIns="0" tIns="0" rIns="0" bIns="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base">
                                        <p:cTn id="7" dur="500"/>
                                        <p:tgtEl>
                                          <p:spTgt spid="21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Gate_on_Sando_of_Ryoanji_Temple.JPG"/>
          <p:cNvPicPr>
            <a:picLocks noChangeAspect="1"/>
          </p:cNvPicPr>
          <p:nvPr/>
        </p:nvPicPr>
        <p:blipFill>
          <a:blip r:embed="rId2"/>
          <a:stretch>
            <a:fillRect/>
          </a:stretch>
        </p:blipFill>
        <p:spPr>
          <a:xfrm>
            <a:off x="0" y="-304800"/>
            <a:ext cx="9550400" cy="71628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1010074_1.jpg"/>
          <p:cNvPicPr>
            <a:picLocks noChangeAspect="1"/>
          </p:cNvPicPr>
          <p:nvPr/>
        </p:nvPicPr>
        <p:blipFill>
          <a:blip r:embed="rId2"/>
          <a:stretch>
            <a:fillRect/>
          </a:stretch>
        </p:blipFill>
        <p:spPr>
          <a:xfrm>
            <a:off x="0" y="0"/>
            <a:ext cx="9144000" cy="6858000"/>
          </a:xfrm>
          <a:prstGeom prst="rect">
            <a:avLst/>
          </a:prstGeom>
        </p:spPr>
      </p:pic>
      <p:sp>
        <p:nvSpPr>
          <p:cNvPr id="5" name="Shape 219"/>
          <p:cNvSpPr txBox="1">
            <a:spLocks/>
          </p:cNvSpPr>
          <p:nvPr/>
        </p:nvSpPr>
        <p:spPr>
          <a:xfrm>
            <a:off x="914400" y="200401"/>
            <a:ext cx="5867400" cy="2085599"/>
          </a:xfrm>
          <a:prstGeom prst="rect">
            <a:avLst/>
          </a:prstGeom>
        </p:spPr>
        <p:txBody>
          <a:bodyPr vert="horz" lIns="91425" tIns="91425" rIns="91425" bIns="91425" rtlCol="0" anchor="t" anchorCtr="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Times New Roman"/>
                <a:ea typeface="+mj-ea"/>
                <a:cs typeface="Times New Roman"/>
              </a:rPr>
              <a:t>207. </a:t>
            </a:r>
            <a:r>
              <a:rPr kumimoji="0" lang="en-US" sz="2400" b="1" i="1" u="none" strike="noStrike" kern="1200" cap="none" spc="0" normalizeH="0" baseline="0" noProof="0" dirty="0" err="1" smtClean="0">
                <a:ln>
                  <a:noFill/>
                </a:ln>
                <a:solidFill>
                  <a:schemeClr val="tx1"/>
                </a:solidFill>
                <a:effectLst/>
                <a:uLnTx/>
                <a:uFillTx/>
                <a:latin typeface="Times New Roman"/>
                <a:ea typeface="+mj-ea"/>
                <a:cs typeface="Times New Roman"/>
              </a:rPr>
              <a:t>Ryoan-ji</a:t>
            </a:r>
            <a:r>
              <a:rPr lang="en-US" sz="2400" b="1" i="1" dirty="0" smtClean="0">
                <a:latin typeface="Times New Roman"/>
                <a:ea typeface="+mj-ea"/>
                <a:cs typeface="Times New Roman"/>
              </a:rPr>
              <a:t> </a:t>
            </a:r>
            <a:r>
              <a:rPr kumimoji="0" lang="en-US" sz="2400" b="0" i="0" u="none" strike="noStrike" kern="1200" cap="none" spc="0" normalizeH="0" baseline="0" noProof="0" dirty="0" smtClean="0">
                <a:ln>
                  <a:noFill/>
                </a:ln>
                <a:solidFill>
                  <a:schemeClr val="tx1"/>
                </a:solidFill>
                <a:effectLst/>
                <a:uLnTx/>
                <a:uFillTx/>
                <a:latin typeface="Times New Roman"/>
                <a:ea typeface="+mj-ea"/>
                <a:cs typeface="Times New Roman"/>
              </a:rPr>
              <a:t>Kyoto, Japan</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chemeClr val="tx1"/>
                </a:solidFill>
                <a:effectLst/>
                <a:uLnTx/>
                <a:uFillTx/>
                <a:latin typeface="Times New Roman"/>
                <a:ea typeface="+mj-ea"/>
                <a:cs typeface="Times New Roman"/>
              </a:rPr>
              <a:t>Muromachi</a:t>
            </a:r>
            <a:r>
              <a:rPr kumimoji="0" lang="en-US" sz="2400" b="0" i="0" u="none" strike="noStrike" kern="1200" cap="none" spc="0" normalizeH="0" baseline="0" noProof="0" dirty="0" smtClean="0">
                <a:ln>
                  <a:noFill/>
                </a:ln>
                <a:solidFill>
                  <a:schemeClr val="tx1"/>
                </a:solidFill>
                <a:effectLst/>
                <a:uLnTx/>
                <a:uFillTx/>
                <a:latin typeface="Times New Roman"/>
                <a:ea typeface="+mj-ea"/>
                <a:cs typeface="Times New Roman"/>
              </a:rPr>
              <a:t> Period</a:t>
            </a:r>
            <a:r>
              <a:rPr kumimoji="0" lang="en-US" sz="2400" b="0" i="0" u="none" strike="noStrike" kern="1200" cap="none" spc="0" normalizeH="0" noProof="0" dirty="0" smtClean="0">
                <a:ln>
                  <a:noFill/>
                </a:ln>
                <a:solidFill>
                  <a:schemeClr val="tx1"/>
                </a:solidFill>
                <a:effectLst/>
                <a:uLnTx/>
                <a:uFillTx/>
                <a:latin typeface="Times New Roman"/>
                <a:ea typeface="+mj-ea"/>
                <a:cs typeface="Times New Roman"/>
              </a:rPr>
              <a:t> </a:t>
            </a:r>
            <a:r>
              <a:rPr kumimoji="0" lang="en-US" sz="2400" b="0" i="0" u="none" strike="noStrike" kern="1200" cap="none" spc="0" normalizeH="0" baseline="0" noProof="0" dirty="0" smtClean="0">
                <a:ln>
                  <a:noFill/>
                </a:ln>
                <a:solidFill>
                  <a:schemeClr val="tx1"/>
                </a:solidFill>
                <a:effectLst/>
                <a:uLnTx/>
                <a:uFillTx/>
                <a:latin typeface="Times New Roman"/>
                <a:ea typeface="+mj-ea"/>
                <a:cs typeface="Times New Roman"/>
              </a:rPr>
              <a:t>1500 CE</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Shape 220"/>
          <p:cNvPicPr preferRelativeResize="0"/>
          <p:nvPr/>
        </p:nvPicPr>
        <p:blipFill>
          <a:blip r:embed="rId3">
            <a:alphaModFix/>
          </a:blip>
          <a:stretch>
            <a:fillRect/>
          </a:stretch>
        </p:blipFill>
        <p:spPr>
          <a:xfrm>
            <a:off x="199884" y="402567"/>
            <a:ext cx="569371" cy="58803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2"/>
        <p:cNvGrpSpPr/>
        <p:nvPr/>
      </p:nvGrpSpPr>
      <p:grpSpPr>
        <a:xfrm>
          <a:off x="0" y="0"/>
          <a:ext cx="0" cy="0"/>
          <a:chOff x="0" y="0"/>
          <a:chExt cx="0" cy="0"/>
        </a:xfrm>
      </p:grpSpPr>
      <p:pic>
        <p:nvPicPr>
          <p:cNvPr id="245" name="Shape 245"/>
          <p:cNvPicPr preferRelativeResize="0"/>
          <p:nvPr/>
        </p:nvPicPr>
        <p:blipFill>
          <a:blip r:embed="rId3">
            <a:alphaModFix/>
          </a:blip>
          <a:stretch>
            <a:fillRect/>
          </a:stretch>
        </p:blipFill>
        <p:spPr>
          <a:xfrm>
            <a:off x="2590800" y="304800"/>
            <a:ext cx="6472500" cy="5851140"/>
          </a:xfrm>
          <a:prstGeom prst="rect">
            <a:avLst/>
          </a:prstGeom>
          <a:noFill/>
          <a:ln>
            <a:noFill/>
          </a:ln>
        </p:spPr>
      </p:pic>
      <p:sp>
        <p:nvSpPr>
          <p:cNvPr id="5" name="Shape 219"/>
          <p:cNvSpPr txBox="1">
            <a:spLocks noGrp="1"/>
          </p:cNvSpPr>
          <p:nvPr>
            <p:ph type="title"/>
          </p:nvPr>
        </p:nvSpPr>
        <p:spPr>
          <a:xfrm>
            <a:off x="0" y="886201"/>
            <a:ext cx="2671500" cy="5438399"/>
          </a:xfrm>
          <a:prstGeom prst="rect">
            <a:avLst/>
          </a:prstGeom>
        </p:spPr>
        <p:txBody>
          <a:bodyPr lIns="91425" tIns="91425" rIns="91425" bIns="91425" anchor="t" anchorCtr="0">
            <a:noAutofit/>
          </a:bodyPr>
          <a:lstStyle/>
          <a:p>
            <a:pPr lvl="0" rtl="0">
              <a:spcBef>
                <a:spcPts val="0"/>
              </a:spcBef>
              <a:buNone/>
            </a:pPr>
            <a:r>
              <a:rPr lang="en" sz="2400" dirty="0"/>
              <a:t>207. Ryoan-ji</a:t>
            </a:r>
          </a:p>
          <a:p>
            <a:pPr lvl="0" rtl="0">
              <a:spcBef>
                <a:spcPts val="0"/>
              </a:spcBef>
              <a:buNone/>
            </a:pPr>
            <a:r>
              <a:rPr lang="en" sz="2400" dirty="0"/>
              <a:t>Kyoto, Japan</a:t>
            </a:r>
          </a:p>
          <a:p>
            <a:pPr lvl="0" rtl="0">
              <a:spcBef>
                <a:spcPts val="0"/>
              </a:spcBef>
              <a:buNone/>
            </a:pPr>
            <a:r>
              <a:rPr lang="en" sz="2400" dirty="0"/>
              <a:t>Muromachi Period</a:t>
            </a:r>
          </a:p>
          <a:p>
            <a:pPr lvl="0" rtl="0">
              <a:spcBef>
                <a:spcPts val="0"/>
              </a:spcBef>
              <a:buNone/>
            </a:pPr>
            <a:r>
              <a:rPr lang="en" sz="2400" dirty="0"/>
              <a:t>1500 CE</a:t>
            </a:r>
          </a:p>
          <a:p>
            <a:pPr lvl="0" rtl="0">
              <a:spcBef>
                <a:spcPts val="0"/>
              </a:spcBef>
              <a:buNone/>
            </a:pPr>
            <a:endParaRPr sz="2400" dirty="0" smtClean="0"/>
          </a:p>
          <a:p>
            <a:pPr lvl="0" rtl="0">
              <a:spcBef>
                <a:spcPts val="0"/>
              </a:spcBef>
              <a:buNone/>
            </a:pPr>
            <a:endParaRPr sz="2400" dirty="0" smtClean="0"/>
          </a:p>
          <a:p>
            <a:pPr lvl="0">
              <a:spcBef>
                <a:spcPts val="0"/>
              </a:spcBef>
              <a:buNone/>
            </a:pPr>
            <a:endParaRPr sz="2400" dirty="0"/>
          </a:p>
        </p:txBody>
      </p:sp>
      <p:pic>
        <p:nvPicPr>
          <p:cNvPr id="6" name="Shape 220"/>
          <p:cNvPicPr preferRelativeResize="0"/>
          <p:nvPr/>
        </p:nvPicPr>
        <p:blipFill>
          <a:blip r:embed="rId4">
            <a:alphaModFix/>
          </a:blip>
          <a:stretch>
            <a:fillRect/>
          </a:stretch>
        </p:blipFill>
        <p:spPr>
          <a:xfrm>
            <a:off x="199884" y="97767"/>
            <a:ext cx="790716" cy="816633"/>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Ryoanji Temple.mp4">
            <a:hlinkClick r:id="" action="ppaction://media"/>
          </p:cNvPr>
          <p:cNvPicPr/>
          <p:nvPr>
            <p:ph idx="1"/>
            <a:videoFile r:link="rId1"/>
          </p:nvPr>
        </p:nvPicPr>
        <p:blipFill>
          <a:blip r:embed="rId3"/>
          <a:stretch>
            <a:fillRect/>
          </a:stretch>
        </p:blipFill>
        <p:spPr>
          <a:xfrm>
            <a:off x="14109" y="990600"/>
            <a:ext cx="9129891" cy="5135564"/>
          </a:xfrm>
        </p:spPr>
      </p:pic>
      <p:sp>
        <p:nvSpPr>
          <p:cNvPr id="5" name="TextBox 4"/>
          <p:cNvSpPr txBox="1"/>
          <p:nvPr/>
        </p:nvSpPr>
        <p:spPr>
          <a:xfrm>
            <a:off x="1219200" y="6324600"/>
            <a:ext cx="6629400" cy="369332"/>
          </a:xfrm>
          <a:prstGeom prst="rect">
            <a:avLst/>
          </a:prstGeom>
          <a:noFill/>
        </p:spPr>
        <p:txBody>
          <a:bodyPr wrap="square" rtlCol="0">
            <a:spAutoFit/>
          </a:bodyPr>
          <a:lstStyle/>
          <a:p>
            <a:r>
              <a:rPr lang="en-US" dirty="0" smtClean="0"/>
              <a:t>https://</a:t>
            </a:r>
            <a:r>
              <a:rPr lang="en-US" dirty="0" err="1" smtClean="0"/>
              <a:t>www.youtube.com/watch?v</a:t>
            </a:r>
            <a:r>
              <a:rPr lang="en-US" dirty="0" smtClean="0"/>
              <a:t>=B6F2ryI9kJQ</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3"/>
        <p:cNvGrpSpPr/>
        <p:nvPr/>
      </p:nvGrpSpPr>
      <p:grpSpPr>
        <a:xfrm>
          <a:off x="0" y="0"/>
          <a:ext cx="0" cy="0"/>
          <a:chOff x="0" y="0"/>
          <a:chExt cx="0" cy="0"/>
        </a:xfrm>
      </p:grpSpPr>
      <p:sp>
        <p:nvSpPr>
          <p:cNvPr id="64" name="Shape 64"/>
          <p:cNvSpPr txBox="1">
            <a:spLocks noGrp="1"/>
          </p:cNvSpPr>
          <p:nvPr>
            <p:ph type="ctrTitle"/>
          </p:nvPr>
        </p:nvSpPr>
        <p:spPr>
          <a:xfrm>
            <a:off x="731100" y="1514434"/>
            <a:ext cx="7681800" cy="1523599"/>
          </a:xfrm>
          <a:prstGeom prst="rect">
            <a:avLst/>
          </a:prstGeom>
        </p:spPr>
        <p:txBody>
          <a:bodyPr lIns="91425" tIns="91425" rIns="91425" bIns="91425" anchor="t" anchorCtr="0">
            <a:noAutofit/>
          </a:bodyPr>
          <a:lstStyle/>
          <a:p>
            <a:pPr lvl="0" rtl="0">
              <a:spcBef>
                <a:spcPts val="0"/>
              </a:spcBef>
              <a:buNone/>
            </a:pPr>
            <a:r>
              <a:rPr lang="en" sz="2400" dirty="0">
                <a:latin typeface="Times New Roman"/>
                <a:cs typeface="Times New Roman"/>
              </a:rPr>
              <a:t>Asian Art spreads through the world through trade</a:t>
            </a:r>
          </a:p>
        </p:txBody>
      </p:sp>
      <p:sp>
        <p:nvSpPr>
          <p:cNvPr id="65" name="Shape 65"/>
          <p:cNvSpPr txBox="1">
            <a:spLocks noGrp="1"/>
          </p:cNvSpPr>
          <p:nvPr>
            <p:ph type="subTitle" idx="1"/>
          </p:nvPr>
        </p:nvSpPr>
        <p:spPr>
          <a:xfrm>
            <a:off x="830774" y="737653"/>
            <a:ext cx="7681800" cy="461600"/>
          </a:xfrm>
          <a:prstGeom prst="rect">
            <a:avLst/>
          </a:prstGeom>
        </p:spPr>
        <p:txBody>
          <a:bodyPr lIns="91425" tIns="91425" rIns="91425" bIns="91425" anchor="t" anchorCtr="0">
            <a:noAutofit/>
          </a:bodyPr>
          <a:lstStyle/>
          <a:p>
            <a:pPr lvl="0" rtl="0">
              <a:spcBef>
                <a:spcPts val="0"/>
              </a:spcBef>
              <a:buNone/>
            </a:pPr>
            <a:r>
              <a:rPr lang="en" dirty="0">
                <a:latin typeface="Times New Roman"/>
                <a:cs typeface="Times New Roman"/>
              </a:rPr>
              <a:t>Enduring Understanding:</a:t>
            </a:r>
          </a:p>
          <a:p>
            <a:pPr lvl="0" rtl="0">
              <a:spcBef>
                <a:spcPts val="0"/>
              </a:spcBef>
              <a:buNone/>
            </a:pPr>
            <a:endParaRPr dirty="0">
              <a:latin typeface="Times New Roman"/>
              <a:cs typeface="Times New Roman"/>
            </a:endParaRPr>
          </a:p>
        </p:txBody>
      </p:sp>
      <p:sp>
        <p:nvSpPr>
          <p:cNvPr id="66" name="Shape 66"/>
          <p:cNvSpPr txBox="1">
            <a:spLocks noGrp="1"/>
          </p:cNvSpPr>
          <p:nvPr>
            <p:ph type="subTitle" idx="1"/>
          </p:nvPr>
        </p:nvSpPr>
        <p:spPr>
          <a:xfrm>
            <a:off x="830774" y="2348187"/>
            <a:ext cx="7681800" cy="461600"/>
          </a:xfrm>
          <a:prstGeom prst="rect">
            <a:avLst/>
          </a:prstGeom>
        </p:spPr>
        <p:txBody>
          <a:bodyPr lIns="91425" tIns="91425" rIns="91425" bIns="91425" anchor="t" anchorCtr="0">
            <a:noAutofit/>
          </a:bodyPr>
          <a:lstStyle/>
          <a:p>
            <a:pPr lvl="0" rtl="0">
              <a:spcBef>
                <a:spcPts val="0"/>
              </a:spcBef>
              <a:buNone/>
            </a:pPr>
            <a:r>
              <a:rPr lang="en" dirty="0">
                <a:latin typeface="Times New Roman"/>
                <a:cs typeface="Times New Roman"/>
              </a:rPr>
              <a:t>Essential Knowledge</a:t>
            </a:r>
          </a:p>
          <a:p>
            <a:pPr lvl="0" rtl="0">
              <a:spcBef>
                <a:spcPts val="0"/>
              </a:spcBef>
              <a:buNone/>
            </a:pPr>
            <a:endParaRPr dirty="0">
              <a:latin typeface="Times New Roman"/>
              <a:cs typeface="Times New Roman"/>
            </a:endParaRPr>
          </a:p>
        </p:txBody>
      </p:sp>
      <p:sp>
        <p:nvSpPr>
          <p:cNvPr id="67" name="Shape 67"/>
          <p:cNvSpPr txBox="1">
            <a:spLocks noGrp="1"/>
          </p:cNvSpPr>
          <p:nvPr>
            <p:ph type="ctrTitle"/>
          </p:nvPr>
        </p:nvSpPr>
        <p:spPr>
          <a:xfrm>
            <a:off x="917000" y="3353201"/>
            <a:ext cx="7681800" cy="1523599"/>
          </a:xfrm>
          <a:prstGeom prst="rect">
            <a:avLst/>
          </a:prstGeom>
        </p:spPr>
        <p:txBody>
          <a:bodyPr lIns="91425" tIns="91425" rIns="91425" bIns="91425" anchor="t" anchorCtr="0">
            <a:noAutofit/>
          </a:bodyPr>
          <a:lstStyle/>
          <a:p>
            <a:pPr lvl="0" rtl="0">
              <a:spcBef>
                <a:spcPts val="0"/>
              </a:spcBef>
              <a:buNone/>
            </a:pPr>
            <a:r>
              <a:rPr lang="en" sz="2400">
                <a:latin typeface="Times New Roman"/>
                <a:cs typeface="Times New Roman"/>
              </a:rPr>
              <a:t>Asian art shows evidence of the interconnectivity of regional schools with the wider world.</a:t>
            </a:r>
          </a:p>
          <a:p>
            <a:pPr lvl="0" rtl="0">
              <a:spcBef>
                <a:spcPts val="0"/>
              </a:spcBef>
              <a:buNone/>
            </a:pPr>
            <a:endParaRPr sz="2400">
              <a:latin typeface="Times New Roman"/>
              <a:cs typeface="Times New Roman"/>
            </a:endParaRPr>
          </a:p>
          <a:p>
            <a:pPr lvl="0" rtl="0">
              <a:spcBef>
                <a:spcPts val="0"/>
              </a:spcBef>
              <a:buNone/>
            </a:pPr>
            <a:r>
              <a:rPr lang="en" sz="2400">
                <a:latin typeface="Times New Roman"/>
                <a:cs typeface="Times New Roman"/>
              </a:rPr>
              <a:t>Japanese prints heavily influenced the art of Europe</a:t>
            </a:r>
          </a:p>
          <a:p>
            <a:pPr lvl="0" rtl="0">
              <a:spcBef>
                <a:spcPts val="0"/>
              </a:spcBef>
              <a:buNone/>
            </a:pPr>
            <a:endParaRPr sz="2400">
              <a:latin typeface="Times New Roman"/>
              <a:cs typeface="Times New Roman"/>
            </a:endParaRPr>
          </a:p>
          <a:p>
            <a:pPr lvl="0" rtl="0">
              <a:spcBef>
                <a:spcPts val="0"/>
              </a:spcBef>
              <a:buNone/>
            </a:pPr>
            <a:r>
              <a:rPr lang="en" sz="2400">
                <a:latin typeface="Times New Roman"/>
                <a:cs typeface="Times New Roman"/>
              </a:rPr>
              <a:t>Japan was very isolated for most of its history.</a:t>
            </a:r>
          </a:p>
          <a:p>
            <a:pPr lvl="0" rtl="0">
              <a:spcBef>
                <a:spcPts val="0"/>
              </a:spcBef>
              <a:buNone/>
            </a:pPr>
            <a:endParaRPr sz="2400">
              <a:latin typeface="Times New Roman"/>
              <a:cs typeface="Times New Roman"/>
            </a:endParaRP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0" y="886201"/>
            <a:ext cx="2671500" cy="5438399"/>
          </a:xfrm>
          <a:prstGeom prst="rect">
            <a:avLst/>
          </a:prstGeom>
        </p:spPr>
        <p:txBody>
          <a:bodyPr lIns="91425" tIns="91425" rIns="91425" bIns="91425" anchor="t" anchorCtr="0">
            <a:noAutofit/>
          </a:bodyPr>
          <a:lstStyle/>
          <a:p>
            <a:pPr lvl="0" rtl="0">
              <a:spcBef>
                <a:spcPts val="0"/>
              </a:spcBef>
              <a:buNone/>
            </a:pPr>
            <a:r>
              <a:rPr lang="en" sz="2400" dirty="0"/>
              <a:t>207. Ryoan-ji</a:t>
            </a:r>
          </a:p>
          <a:p>
            <a:pPr lvl="0" rtl="0">
              <a:spcBef>
                <a:spcPts val="0"/>
              </a:spcBef>
              <a:buNone/>
            </a:pPr>
            <a:r>
              <a:rPr lang="en" sz="2400" dirty="0"/>
              <a:t>Kyoto, Japan</a:t>
            </a:r>
          </a:p>
          <a:p>
            <a:pPr lvl="0" rtl="0">
              <a:spcBef>
                <a:spcPts val="0"/>
              </a:spcBef>
              <a:buNone/>
            </a:pPr>
            <a:r>
              <a:rPr lang="en" sz="2400" dirty="0"/>
              <a:t>Muromachi Period</a:t>
            </a:r>
          </a:p>
          <a:p>
            <a:pPr lvl="0" rtl="0">
              <a:spcBef>
                <a:spcPts val="0"/>
              </a:spcBef>
              <a:buNone/>
            </a:pPr>
            <a:r>
              <a:rPr lang="en" sz="2400" dirty="0"/>
              <a:t>1500 CE</a:t>
            </a:r>
          </a:p>
          <a:p>
            <a:pPr lvl="0" rtl="0">
              <a:spcBef>
                <a:spcPts val="0"/>
              </a:spcBef>
              <a:buNone/>
            </a:pPr>
            <a:endParaRPr sz="2400" dirty="0" smtClean="0"/>
          </a:p>
          <a:p>
            <a:pPr lvl="0" rtl="0">
              <a:spcBef>
                <a:spcPts val="0"/>
              </a:spcBef>
              <a:buNone/>
            </a:pPr>
            <a:endParaRPr sz="2400" dirty="0"/>
          </a:p>
          <a:p>
            <a:pPr lvl="0" rtl="0">
              <a:spcBef>
                <a:spcPts val="0"/>
              </a:spcBef>
              <a:buNone/>
            </a:pPr>
            <a:r>
              <a:rPr lang="en" sz="2400" dirty="0"/>
              <a:t>wet Garden</a:t>
            </a:r>
          </a:p>
          <a:p>
            <a:pPr lvl="0">
              <a:spcBef>
                <a:spcPts val="0"/>
              </a:spcBef>
              <a:buNone/>
            </a:pPr>
            <a:endParaRPr sz="2400" dirty="0"/>
          </a:p>
        </p:txBody>
      </p:sp>
      <p:pic>
        <p:nvPicPr>
          <p:cNvPr id="220" name="Shape 220"/>
          <p:cNvPicPr preferRelativeResize="0"/>
          <p:nvPr/>
        </p:nvPicPr>
        <p:blipFill>
          <a:blip r:embed="rId3">
            <a:alphaModFix/>
          </a:blip>
          <a:stretch>
            <a:fillRect/>
          </a:stretch>
        </p:blipFill>
        <p:spPr>
          <a:xfrm>
            <a:off x="199884" y="97767"/>
            <a:ext cx="790716" cy="816633"/>
          </a:xfrm>
          <a:prstGeom prst="rect">
            <a:avLst/>
          </a:prstGeom>
          <a:noFill/>
          <a:ln>
            <a:noFill/>
          </a:ln>
        </p:spPr>
      </p:pic>
      <p:pic>
        <p:nvPicPr>
          <p:cNvPr id="221" name="Shape 221"/>
          <p:cNvPicPr preferRelativeResize="0"/>
          <p:nvPr/>
        </p:nvPicPr>
        <p:blipFill>
          <a:blip r:embed="rId4">
            <a:alphaModFix/>
          </a:blip>
          <a:stretch>
            <a:fillRect/>
          </a:stretch>
        </p:blipFill>
        <p:spPr>
          <a:xfrm>
            <a:off x="2590788" y="0"/>
            <a:ext cx="6553212" cy="6553200"/>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5"/>
        <p:cNvGrpSpPr/>
        <p:nvPr/>
      </p:nvGrpSpPr>
      <p:grpSpPr>
        <a:xfrm>
          <a:off x="0" y="0"/>
          <a:ext cx="0" cy="0"/>
          <a:chOff x="0" y="0"/>
          <a:chExt cx="0" cy="0"/>
        </a:xfrm>
      </p:grpSpPr>
      <p:graphicFrame>
        <p:nvGraphicFramePr>
          <p:cNvPr id="226" name="Shape 226"/>
          <p:cNvGraphicFramePr/>
          <p:nvPr/>
        </p:nvGraphicFramePr>
        <p:xfrm>
          <a:off x="110125" y="176900"/>
          <a:ext cx="8740400" cy="7872400"/>
        </p:xfrm>
        <a:graphic>
          <a:graphicData uri="http://schemas.openxmlformats.org/drawingml/2006/table">
            <a:tbl>
              <a:tblPr>
                <a:noFill/>
              </a:tblPr>
              <a:tblGrid>
                <a:gridCol w="1718675"/>
                <a:gridCol w="1551450"/>
                <a:gridCol w="3285175"/>
                <a:gridCol w="2185100"/>
              </a:tblGrid>
              <a:tr h="609560">
                <a:tc>
                  <a:txBody>
                    <a:bodyPr/>
                    <a:lstStyle/>
                    <a:p>
                      <a:pPr lvl="0" rtl="0">
                        <a:spcBef>
                          <a:spcPts val="0"/>
                        </a:spcBef>
                        <a:buNone/>
                      </a:pPr>
                      <a:r>
                        <a:rPr lang="en" sz="2600" b="1" i="1" dirty="0">
                          <a:solidFill>
                            <a:srgbClr val="000000"/>
                          </a:solidFill>
                          <a:latin typeface="Times New Roman"/>
                          <a:cs typeface="Times New Roman"/>
                        </a:rPr>
                        <a:t>Form</a:t>
                      </a:r>
                    </a:p>
                  </a:txBody>
                  <a:tcPr marL="91425" marR="91425" marT="121900" marB="121900"/>
                </a:tc>
                <a:tc>
                  <a:txBody>
                    <a:bodyPr/>
                    <a:lstStyle/>
                    <a:p>
                      <a:pPr lvl="0" rtl="0">
                        <a:spcBef>
                          <a:spcPts val="0"/>
                        </a:spcBef>
                        <a:buNone/>
                      </a:pPr>
                      <a:r>
                        <a:rPr lang="en" sz="2600" b="1" i="1">
                          <a:solidFill>
                            <a:srgbClr val="000000"/>
                          </a:solidFill>
                          <a:latin typeface="Times New Roman"/>
                          <a:cs typeface="Times New Roman"/>
                        </a:rPr>
                        <a:t>Function</a:t>
                      </a:r>
                    </a:p>
                  </a:txBody>
                  <a:tcPr marL="91425" marR="91425" marT="121900" marB="121900"/>
                </a:tc>
                <a:tc>
                  <a:txBody>
                    <a:bodyPr/>
                    <a:lstStyle/>
                    <a:p>
                      <a:pPr lvl="0" rtl="0">
                        <a:spcBef>
                          <a:spcPts val="0"/>
                        </a:spcBef>
                        <a:buNone/>
                      </a:pPr>
                      <a:r>
                        <a:rPr lang="en" sz="2600" b="1" i="1">
                          <a:solidFill>
                            <a:srgbClr val="000000"/>
                          </a:solidFill>
                          <a:latin typeface="Times New Roman"/>
                          <a:cs typeface="Times New Roman"/>
                        </a:rPr>
                        <a:t>Content</a:t>
                      </a:r>
                    </a:p>
                  </a:txBody>
                  <a:tcPr marL="91425" marR="91425" marT="121900" marB="121900"/>
                </a:tc>
                <a:tc>
                  <a:txBody>
                    <a:bodyPr/>
                    <a:lstStyle/>
                    <a:p>
                      <a:pPr lvl="0" rtl="0">
                        <a:spcBef>
                          <a:spcPts val="0"/>
                        </a:spcBef>
                        <a:buNone/>
                      </a:pPr>
                      <a:r>
                        <a:rPr lang="en" sz="2600" b="1" i="1" dirty="0">
                          <a:solidFill>
                            <a:srgbClr val="000000"/>
                          </a:solidFill>
                          <a:latin typeface="Times New Roman"/>
                          <a:cs typeface="Times New Roman"/>
                        </a:rPr>
                        <a:t>Context</a:t>
                      </a:r>
                    </a:p>
                  </a:txBody>
                  <a:tcPr marL="91425" marR="91425" marT="121900" marB="121900"/>
                </a:tc>
              </a:tr>
              <a:tr h="1706840">
                <a:tc>
                  <a:txBody>
                    <a:bodyPr/>
                    <a:lstStyle/>
                    <a:p>
                      <a:pPr lvl="0">
                        <a:spcBef>
                          <a:spcPts val="0"/>
                        </a:spcBef>
                        <a:buClr>
                          <a:schemeClr val="dk1"/>
                        </a:buClr>
                        <a:buSzPct val="78571"/>
                        <a:buFont typeface="Arial"/>
                        <a:buNone/>
                      </a:pPr>
                      <a:r>
                        <a:rPr lang="en" sz="2100">
                          <a:solidFill>
                            <a:srgbClr val="000000"/>
                          </a:solidFill>
                          <a:latin typeface="Times New Roman"/>
                          <a:cs typeface="Times New Roman"/>
                        </a:rPr>
                        <a:t>asymmetrical arrangement</a:t>
                      </a:r>
                    </a:p>
                  </a:txBody>
                  <a:tcPr marL="91425" marR="91425" marT="121900" marB="121900"/>
                </a:tc>
                <a:tc>
                  <a:txBody>
                    <a:bodyPr/>
                    <a:lstStyle/>
                    <a:p>
                      <a:pPr lvl="0" rtl="0">
                        <a:spcBef>
                          <a:spcPts val="0"/>
                        </a:spcBef>
                        <a:buClr>
                          <a:schemeClr val="dk1"/>
                        </a:buClr>
                        <a:buSzPct val="78571"/>
                        <a:buFont typeface="Arial"/>
                        <a:buNone/>
                      </a:pPr>
                      <a:r>
                        <a:rPr lang="en" sz="2100" dirty="0">
                          <a:solidFill>
                            <a:srgbClr val="000000"/>
                          </a:solidFill>
                          <a:latin typeface="Times New Roman"/>
                          <a:cs typeface="Times New Roman"/>
                        </a:rPr>
                        <a:t>Zen Garden; served as a focal point for meditation</a:t>
                      </a:r>
                    </a:p>
                  </a:txBody>
                  <a:tcPr marL="91425" marR="91425" marT="121900" marB="121900"/>
                </a:tc>
                <a:tc>
                  <a:txBody>
                    <a:bodyPr/>
                    <a:lstStyle/>
                    <a:p>
                      <a:pPr lvl="0">
                        <a:spcBef>
                          <a:spcPts val="0"/>
                        </a:spcBef>
                        <a:buNone/>
                      </a:pPr>
                      <a:r>
                        <a:rPr lang="en" sz="2100" dirty="0">
                          <a:solidFill>
                            <a:srgbClr val="000000"/>
                          </a:solidFill>
                          <a:latin typeface="Times New Roman"/>
                          <a:cs typeface="Times New Roman"/>
                        </a:rPr>
                        <a:t>contains a tea house</a:t>
                      </a:r>
                    </a:p>
                  </a:txBody>
                  <a:tcPr marL="91425" marR="91425" marT="121900" marB="121900"/>
                </a:tc>
                <a:tc>
                  <a:txBody>
                    <a:bodyPr/>
                    <a:lstStyle/>
                    <a:p>
                      <a:pPr lvl="0">
                        <a:spcBef>
                          <a:spcPts val="0"/>
                        </a:spcBef>
                        <a:buClr>
                          <a:schemeClr val="dk1"/>
                        </a:buClr>
                        <a:buSzPct val="78571"/>
                        <a:buFont typeface="Arial"/>
                        <a:buNone/>
                      </a:pPr>
                      <a:r>
                        <a:rPr lang="en" sz="2100" dirty="0">
                          <a:solidFill>
                            <a:srgbClr val="000000"/>
                          </a:solidFill>
                          <a:latin typeface="Times New Roman"/>
                          <a:cs typeface="Times New Roman"/>
                        </a:rPr>
                        <a:t>no viewpoint can see all of the gardens at once</a:t>
                      </a:r>
                    </a:p>
                  </a:txBody>
                  <a:tcPr marL="91425" marR="91425" marT="121900" marB="121900"/>
                </a:tc>
              </a:tr>
              <a:tr h="2438360">
                <a:tc>
                  <a:txBody>
                    <a:bodyPr/>
                    <a:lstStyle/>
                    <a:p>
                      <a:pPr lvl="0">
                        <a:spcBef>
                          <a:spcPts val="0"/>
                        </a:spcBef>
                        <a:buNone/>
                      </a:pPr>
                      <a:endParaRPr sz="2100">
                        <a:solidFill>
                          <a:srgbClr val="000000"/>
                        </a:solidFill>
                        <a:latin typeface="Times New Roman"/>
                        <a:cs typeface="Times New Roman"/>
                      </a:endParaRPr>
                    </a:p>
                  </a:txBody>
                  <a:tcPr marL="91425" marR="91425" marT="121900" marB="121900"/>
                </a:tc>
                <a:tc>
                  <a:txBody>
                    <a:bodyPr/>
                    <a:lstStyle/>
                    <a:p>
                      <a:pPr lvl="0">
                        <a:spcBef>
                          <a:spcPts val="0"/>
                        </a:spcBef>
                        <a:buNone/>
                      </a:pPr>
                      <a:endParaRPr sz="2100">
                        <a:solidFill>
                          <a:srgbClr val="000000"/>
                        </a:solidFill>
                        <a:latin typeface="Times New Roman"/>
                        <a:cs typeface="Times New Roman"/>
                      </a:endParaRPr>
                    </a:p>
                  </a:txBody>
                  <a:tcPr marL="91425" marR="91425" marT="121900" marB="121900"/>
                </a:tc>
                <a:tc>
                  <a:txBody>
                    <a:bodyPr/>
                    <a:lstStyle/>
                    <a:p>
                      <a:pPr lvl="0">
                        <a:spcBef>
                          <a:spcPts val="0"/>
                        </a:spcBef>
                        <a:buNone/>
                      </a:pPr>
                      <a:r>
                        <a:rPr lang="en" sz="2100">
                          <a:solidFill>
                            <a:srgbClr val="000000"/>
                          </a:solidFill>
                          <a:latin typeface="Times New Roman"/>
                          <a:cs typeface="Times New Roman"/>
                        </a:rPr>
                        <a:t>seemingly arbitrary arrangement; the plants are actually placed in a highly organized and structured environment symbolizing the natural world</a:t>
                      </a:r>
                    </a:p>
                  </a:txBody>
                  <a:tcPr marL="91425" marR="91425" marT="121900" marB="121900"/>
                </a:tc>
                <a:tc>
                  <a:txBody>
                    <a:bodyPr/>
                    <a:lstStyle/>
                    <a:p>
                      <a:pPr lvl="0">
                        <a:spcBef>
                          <a:spcPts val="0"/>
                        </a:spcBef>
                        <a:buNone/>
                      </a:pPr>
                      <a:endParaRPr sz="2100" dirty="0">
                        <a:solidFill>
                          <a:srgbClr val="000000"/>
                        </a:solidFill>
                        <a:latin typeface="Times New Roman"/>
                        <a:cs typeface="Times New Roman"/>
                      </a:endParaRPr>
                    </a:p>
                  </a:txBody>
                  <a:tcPr marL="91425" marR="91425" marT="121900" marB="121900"/>
                </a:tc>
              </a:tr>
              <a:tr h="1475000">
                <a:tc>
                  <a:txBody>
                    <a:bodyPr/>
                    <a:lstStyle/>
                    <a:p>
                      <a:pPr lvl="0">
                        <a:spcBef>
                          <a:spcPts val="0"/>
                        </a:spcBef>
                        <a:buNone/>
                      </a:pPr>
                      <a:endParaRPr sz="2100">
                        <a:solidFill>
                          <a:srgbClr val="000000"/>
                        </a:solidFill>
                        <a:latin typeface="Times New Roman"/>
                        <a:cs typeface="Times New Roman"/>
                      </a:endParaRPr>
                    </a:p>
                  </a:txBody>
                  <a:tcPr marL="91425" marR="91425" marT="121900" marB="121900"/>
                </a:tc>
                <a:tc>
                  <a:txBody>
                    <a:bodyPr/>
                    <a:lstStyle/>
                    <a:p>
                      <a:pPr lvl="0">
                        <a:spcBef>
                          <a:spcPts val="0"/>
                        </a:spcBef>
                        <a:buNone/>
                      </a:pPr>
                      <a:endParaRPr sz="2100">
                        <a:solidFill>
                          <a:srgbClr val="000000"/>
                        </a:solidFill>
                        <a:latin typeface="Times New Roman"/>
                        <a:cs typeface="Times New Roman"/>
                      </a:endParaRPr>
                    </a:p>
                  </a:txBody>
                  <a:tcPr marL="91425" marR="91425" marT="121900" marB="121900"/>
                </a:tc>
                <a:tc>
                  <a:txBody>
                    <a:bodyPr/>
                    <a:lstStyle/>
                    <a:p>
                      <a:pPr lvl="0">
                        <a:spcBef>
                          <a:spcPts val="0"/>
                        </a:spcBef>
                        <a:buNone/>
                      </a:pPr>
                      <a:r>
                        <a:rPr lang="en" sz="2100">
                          <a:solidFill>
                            <a:srgbClr val="000000"/>
                          </a:solidFill>
                          <a:latin typeface="Times New Roman"/>
                          <a:cs typeface="Times New Roman"/>
                        </a:rPr>
                        <a:t>water symbolizes purification; used in rituals</a:t>
                      </a:r>
                    </a:p>
                  </a:txBody>
                  <a:tcPr marL="91425" marR="91425" marT="121900" marB="121900"/>
                </a:tc>
                <a:tc>
                  <a:txBody>
                    <a:bodyPr/>
                    <a:lstStyle/>
                    <a:p>
                      <a:pPr lvl="0">
                        <a:spcBef>
                          <a:spcPts val="0"/>
                        </a:spcBef>
                        <a:buNone/>
                      </a:pPr>
                      <a:endParaRPr sz="2100" dirty="0">
                        <a:solidFill>
                          <a:srgbClr val="000000"/>
                        </a:solidFill>
                        <a:latin typeface="Times New Roman"/>
                        <a:cs typeface="Times New Roman"/>
                      </a:endParaRPr>
                    </a:p>
                  </a:txBody>
                  <a:tcPr marL="91425" marR="91425" marT="121900" marB="121900"/>
                </a:tc>
              </a:tr>
              <a:tr h="1475000">
                <a:tc>
                  <a:txBody>
                    <a:bodyPr/>
                    <a:lstStyle/>
                    <a:p>
                      <a:pPr lvl="0">
                        <a:spcBef>
                          <a:spcPts val="0"/>
                        </a:spcBef>
                        <a:buNone/>
                      </a:pPr>
                      <a:endParaRPr sz="2400"/>
                    </a:p>
                  </a:txBody>
                  <a:tcPr marL="91425" marR="91425" marT="121900" marB="121900"/>
                </a:tc>
                <a:tc>
                  <a:txBody>
                    <a:bodyPr/>
                    <a:lstStyle/>
                    <a:p>
                      <a:pPr lvl="0">
                        <a:spcBef>
                          <a:spcPts val="0"/>
                        </a:spcBef>
                        <a:buNone/>
                      </a:pPr>
                      <a:endParaRPr sz="2400"/>
                    </a:p>
                  </a:txBody>
                  <a:tcPr marL="91425" marR="91425" marT="121900" marB="121900"/>
                </a:tc>
                <a:tc>
                  <a:txBody>
                    <a:bodyPr/>
                    <a:lstStyle/>
                    <a:p>
                      <a:pPr lvl="0">
                        <a:spcBef>
                          <a:spcPts val="0"/>
                        </a:spcBef>
                        <a:buNone/>
                      </a:pPr>
                      <a:endParaRPr sz="2400"/>
                    </a:p>
                  </a:txBody>
                  <a:tcPr marL="91425" marR="91425" marT="121900" marB="121900"/>
                </a:tc>
                <a:tc>
                  <a:txBody>
                    <a:bodyPr/>
                    <a:lstStyle/>
                    <a:p>
                      <a:pPr lvl="0">
                        <a:spcBef>
                          <a:spcPts val="0"/>
                        </a:spcBef>
                        <a:buNone/>
                      </a:pPr>
                      <a:endParaRPr sz="2400" dirty="0"/>
                    </a:p>
                  </a:txBody>
                  <a:tcPr marL="91425" marR="91425" marT="121900" marB="121900"/>
                </a:tc>
              </a:tr>
            </a:tbl>
          </a:graphicData>
        </a:graphic>
      </p:graphicFrame>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0"/>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2778850" y="475700"/>
            <a:ext cx="5951854" cy="5290536"/>
          </a:xfrm>
          <a:prstGeom prst="rect">
            <a:avLst/>
          </a:prstGeom>
          <a:noFill/>
          <a:ln>
            <a:noFill/>
          </a:ln>
        </p:spPr>
      </p:pic>
      <p:sp>
        <p:nvSpPr>
          <p:cNvPr id="5" name="Shape 219"/>
          <p:cNvSpPr txBox="1">
            <a:spLocks noGrp="1"/>
          </p:cNvSpPr>
          <p:nvPr>
            <p:ph type="title"/>
          </p:nvPr>
        </p:nvSpPr>
        <p:spPr>
          <a:xfrm>
            <a:off x="0" y="886201"/>
            <a:ext cx="2671500" cy="5438399"/>
          </a:xfrm>
          <a:prstGeom prst="rect">
            <a:avLst/>
          </a:prstGeom>
        </p:spPr>
        <p:txBody>
          <a:bodyPr lIns="91425" tIns="91425" rIns="91425" bIns="91425" anchor="t" anchorCtr="0">
            <a:noAutofit/>
          </a:bodyPr>
          <a:lstStyle/>
          <a:p>
            <a:pPr lvl="0" rtl="0">
              <a:spcBef>
                <a:spcPts val="0"/>
              </a:spcBef>
              <a:buNone/>
            </a:pPr>
            <a:r>
              <a:rPr lang="en" sz="2400" dirty="0"/>
              <a:t>207. Ryoan-ji</a:t>
            </a:r>
          </a:p>
          <a:p>
            <a:pPr lvl="0" rtl="0">
              <a:spcBef>
                <a:spcPts val="0"/>
              </a:spcBef>
              <a:buNone/>
            </a:pPr>
            <a:r>
              <a:rPr lang="en" sz="2400" dirty="0"/>
              <a:t>Kyoto, Japan</a:t>
            </a:r>
          </a:p>
          <a:p>
            <a:pPr lvl="0" rtl="0">
              <a:spcBef>
                <a:spcPts val="0"/>
              </a:spcBef>
              <a:buNone/>
            </a:pPr>
            <a:r>
              <a:rPr lang="en" sz="2400" dirty="0"/>
              <a:t>Muromachi Period</a:t>
            </a:r>
          </a:p>
          <a:p>
            <a:pPr lvl="0" rtl="0">
              <a:spcBef>
                <a:spcPts val="0"/>
              </a:spcBef>
              <a:buNone/>
            </a:pPr>
            <a:r>
              <a:rPr lang="en" sz="2400" dirty="0"/>
              <a:t>1500 CE</a:t>
            </a:r>
          </a:p>
          <a:p>
            <a:pPr lvl="0" rtl="0">
              <a:spcBef>
                <a:spcPts val="0"/>
              </a:spcBef>
              <a:buNone/>
            </a:pPr>
            <a:endParaRPr sz="2400" dirty="0" smtClean="0"/>
          </a:p>
          <a:p>
            <a:pPr lvl="0" rtl="0">
              <a:spcBef>
                <a:spcPts val="0"/>
              </a:spcBef>
              <a:buNone/>
            </a:pPr>
            <a:endParaRPr sz="2400" dirty="0" smtClean="0"/>
          </a:p>
          <a:p>
            <a:pPr lvl="0" rtl="0">
              <a:spcBef>
                <a:spcPts val="0"/>
              </a:spcBef>
              <a:buNone/>
            </a:pPr>
            <a:r>
              <a:rPr lang="en-US" sz="2400" dirty="0" smtClean="0"/>
              <a:t>Dry</a:t>
            </a:r>
            <a:r>
              <a:rPr lang="en" sz="2400" dirty="0" smtClean="0"/>
              <a:t> </a:t>
            </a:r>
            <a:r>
              <a:rPr lang="en" sz="2400" dirty="0"/>
              <a:t>Garden</a:t>
            </a:r>
          </a:p>
          <a:p>
            <a:pPr lvl="0">
              <a:spcBef>
                <a:spcPts val="0"/>
              </a:spcBef>
              <a:buNone/>
            </a:pPr>
            <a:endParaRPr sz="2400" dirty="0"/>
          </a:p>
        </p:txBody>
      </p:sp>
      <p:pic>
        <p:nvPicPr>
          <p:cNvPr id="6" name="Shape 220"/>
          <p:cNvPicPr preferRelativeResize="0"/>
          <p:nvPr/>
        </p:nvPicPr>
        <p:blipFill>
          <a:blip r:embed="rId4">
            <a:alphaModFix/>
          </a:blip>
          <a:stretch>
            <a:fillRect/>
          </a:stretch>
        </p:blipFill>
        <p:spPr>
          <a:xfrm>
            <a:off x="199884" y="97767"/>
            <a:ext cx="790716" cy="816633"/>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7"/>
        <p:cNvGrpSpPr/>
        <p:nvPr/>
      </p:nvGrpSpPr>
      <p:grpSpPr>
        <a:xfrm>
          <a:off x="0" y="0"/>
          <a:ext cx="0" cy="0"/>
          <a:chOff x="0" y="0"/>
          <a:chExt cx="0" cy="0"/>
        </a:xfrm>
      </p:grpSpPr>
      <p:graphicFrame>
        <p:nvGraphicFramePr>
          <p:cNvPr id="238" name="Shape 238"/>
          <p:cNvGraphicFramePr/>
          <p:nvPr/>
        </p:nvGraphicFramePr>
        <p:xfrm>
          <a:off x="110125" y="176900"/>
          <a:ext cx="8740400" cy="7735240"/>
        </p:xfrm>
        <a:graphic>
          <a:graphicData uri="http://schemas.openxmlformats.org/drawingml/2006/table">
            <a:tbl>
              <a:tblPr>
                <a:noFill/>
              </a:tblPr>
              <a:tblGrid>
                <a:gridCol w="1718675"/>
                <a:gridCol w="1905000"/>
                <a:gridCol w="2931625"/>
                <a:gridCol w="2185100"/>
              </a:tblGrid>
              <a:tr h="609560">
                <a:tc>
                  <a:txBody>
                    <a:bodyPr/>
                    <a:lstStyle/>
                    <a:p>
                      <a:pPr lvl="0" rtl="0">
                        <a:spcBef>
                          <a:spcPts val="0"/>
                        </a:spcBef>
                        <a:buNone/>
                      </a:pPr>
                      <a:r>
                        <a:rPr lang="en" sz="2600" b="1" i="1" dirty="0">
                          <a:solidFill>
                            <a:srgbClr val="000000"/>
                          </a:solidFill>
                          <a:latin typeface="Times New Roman"/>
                          <a:cs typeface="Times New Roman"/>
                        </a:rPr>
                        <a:t>Form</a:t>
                      </a:r>
                    </a:p>
                  </a:txBody>
                  <a:tcPr marL="91425" marR="91425" marT="121900" marB="121900"/>
                </a:tc>
                <a:tc>
                  <a:txBody>
                    <a:bodyPr/>
                    <a:lstStyle/>
                    <a:p>
                      <a:pPr lvl="0" rtl="0">
                        <a:spcBef>
                          <a:spcPts val="0"/>
                        </a:spcBef>
                        <a:buNone/>
                      </a:pPr>
                      <a:r>
                        <a:rPr lang="en" sz="2600" b="1" i="1" dirty="0">
                          <a:solidFill>
                            <a:srgbClr val="000000"/>
                          </a:solidFill>
                          <a:latin typeface="Times New Roman"/>
                          <a:cs typeface="Times New Roman"/>
                        </a:rPr>
                        <a:t>Function</a:t>
                      </a:r>
                    </a:p>
                  </a:txBody>
                  <a:tcPr marL="91425" marR="91425" marT="121900" marB="121900"/>
                </a:tc>
                <a:tc>
                  <a:txBody>
                    <a:bodyPr/>
                    <a:lstStyle/>
                    <a:p>
                      <a:pPr lvl="0" rtl="0">
                        <a:spcBef>
                          <a:spcPts val="0"/>
                        </a:spcBef>
                        <a:buNone/>
                      </a:pPr>
                      <a:r>
                        <a:rPr lang="en" sz="2600" b="1" i="1" dirty="0">
                          <a:solidFill>
                            <a:srgbClr val="000000"/>
                          </a:solidFill>
                          <a:latin typeface="Times New Roman"/>
                          <a:cs typeface="Times New Roman"/>
                        </a:rPr>
                        <a:t>Content</a:t>
                      </a:r>
                    </a:p>
                  </a:txBody>
                  <a:tcPr marL="91425" marR="91425" marT="121900" marB="121900"/>
                </a:tc>
                <a:tc>
                  <a:txBody>
                    <a:bodyPr/>
                    <a:lstStyle/>
                    <a:p>
                      <a:pPr lvl="0" rtl="0">
                        <a:spcBef>
                          <a:spcPts val="0"/>
                        </a:spcBef>
                        <a:buNone/>
                      </a:pPr>
                      <a:r>
                        <a:rPr lang="en" sz="2600" b="1" i="1" dirty="0">
                          <a:solidFill>
                            <a:srgbClr val="000000"/>
                          </a:solidFill>
                          <a:latin typeface="Times New Roman"/>
                          <a:cs typeface="Times New Roman"/>
                        </a:rPr>
                        <a:t>Context</a:t>
                      </a:r>
                    </a:p>
                  </a:txBody>
                  <a:tcPr marL="91425" marR="91425" marT="121900" marB="121900"/>
                </a:tc>
              </a:tr>
              <a:tr h="2438360">
                <a:tc>
                  <a:txBody>
                    <a:bodyPr/>
                    <a:lstStyle/>
                    <a:p>
                      <a:pPr lvl="0">
                        <a:spcBef>
                          <a:spcPts val="0"/>
                        </a:spcBef>
                        <a:buNone/>
                      </a:pPr>
                      <a:r>
                        <a:rPr lang="en" sz="2200">
                          <a:solidFill>
                            <a:srgbClr val="000000"/>
                          </a:solidFill>
                          <a:latin typeface="Times New Roman"/>
                          <a:cs typeface="Times New Roman"/>
                        </a:rPr>
                        <a:t>asymmetrical arrangement</a:t>
                      </a:r>
                    </a:p>
                  </a:txBody>
                  <a:tcPr marL="91425" marR="91425" marT="121900" marB="121900"/>
                </a:tc>
                <a:tc>
                  <a:txBody>
                    <a:bodyPr/>
                    <a:lstStyle/>
                    <a:p>
                      <a:pPr lvl="0" rtl="0">
                        <a:spcBef>
                          <a:spcPts val="0"/>
                        </a:spcBef>
                        <a:buNone/>
                      </a:pPr>
                      <a:r>
                        <a:rPr lang="en" sz="2200">
                          <a:solidFill>
                            <a:srgbClr val="000000"/>
                          </a:solidFill>
                          <a:latin typeface="Times New Roman"/>
                          <a:cs typeface="Times New Roman"/>
                        </a:rPr>
                        <a:t>Zen Garden; served as a focal point for meditation</a:t>
                      </a:r>
                    </a:p>
                  </a:txBody>
                  <a:tcPr marL="91425" marR="91425" marT="121900" marB="121900"/>
                </a:tc>
                <a:tc>
                  <a:txBody>
                    <a:bodyPr/>
                    <a:lstStyle/>
                    <a:p>
                      <a:pPr lvl="0">
                        <a:spcBef>
                          <a:spcPts val="0"/>
                        </a:spcBef>
                        <a:buNone/>
                      </a:pPr>
                      <a:r>
                        <a:rPr lang="en" sz="2200">
                          <a:solidFill>
                            <a:srgbClr val="000000"/>
                          </a:solidFill>
                          <a:latin typeface="Times New Roman"/>
                          <a:cs typeface="Times New Roman"/>
                        </a:rPr>
                        <a:t>Gravel acts as water; gravel raked in wavy patterns; rocks are mountain ranges; 15 rock arranged in 3 groups</a:t>
                      </a:r>
                    </a:p>
                  </a:txBody>
                  <a:tcPr marL="91425" marR="91425" marT="121900" marB="121900"/>
                </a:tc>
                <a:tc>
                  <a:txBody>
                    <a:bodyPr/>
                    <a:lstStyle/>
                    <a:p>
                      <a:pPr lvl="0">
                        <a:spcBef>
                          <a:spcPts val="0"/>
                        </a:spcBef>
                        <a:buNone/>
                      </a:pPr>
                      <a:r>
                        <a:rPr lang="en" sz="2200" dirty="0">
                          <a:solidFill>
                            <a:srgbClr val="000000"/>
                          </a:solidFill>
                          <a:latin typeface="Times New Roman"/>
                          <a:cs typeface="Times New Roman"/>
                        </a:rPr>
                        <a:t>meant to be viewed from a veranda in a nearby building</a:t>
                      </a:r>
                    </a:p>
                  </a:txBody>
                  <a:tcPr marL="91425" marR="91425" marT="121900" marB="121900"/>
                </a:tc>
              </a:tr>
              <a:tr h="1706840">
                <a:tc>
                  <a:txBody>
                    <a:bodyPr/>
                    <a:lstStyle/>
                    <a:p>
                      <a:pPr lvl="0">
                        <a:spcBef>
                          <a:spcPts val="0"/>
                        </a:spcBef>
                        <a:buNone/>
                      </a:pPr>
                      <a:r>
                        <a:rPr lang="en" sz="2200">
                          <a:solidFill>
                            <a:srgbClr val="000000"/>
                          </a:solidFill>
                          <a:latin typeface="Times New Roman"/>
                          <a:cs typeface="Times New Roman"/>
                        </a:rPr>
                        <a:t>bounded on 2 sides by low yellow wall</a:t>
                      </a:r>
                    </a:p>
                  </a:txBody>
                  <a:tcPr marL="91425" marR="91425" marT="121900" marB="121900"/>
                </a:tc>
                <a:tc>
                  <a:txBody>
                    <a:bodyPr/>
                    <a:lstStyle/>
                    <a:p>
                      <a:pPr lvl="0">
                        <a:spcBef>
                          <a:spcPts val="0"/>
                        </a:spcBef>
                        <a:buNone/>
                      </a:pPr>
                      <a:endParaRPr sz="2200">
                        <a:solidFill>
                          <a:srgbClr val="000000"/>
                        </a:solidFill>
                        <a:latin typeface="Times New Roman"/>
                        <a:cs typeface="Times New Roman"/>
                      </a:endParaRPr>
                    </a:p>
                  </a:txBody>
                  <a:tcPr marL="91425" marR="91425" marT="121900" marB="121900"/>
                </a:tc>
                <a:tc>
                  <a:txBody>
                    <a:bodyPr/>
                    <a:lstStyle/>
                    <a:p>
                      <a:pPr lvl="0">
                        <a:spcBef>
                          <a:spcPts val="0"/>
                        </a:spcBef>
                        <a:buNone/>
                      </a:pPr>
                      <a:r>
                        <a:rPr lang="en" sz="2200">
                          <a:solidFill>
                            <a:srgbClr val="000000"/>
                          </a:solidFill>
                          <a:latin typeface="Times New Roman"/>
                          <a:cs typeface="Times New Roman"/>
                        </a:rPr>
                        <a:t>interpreted as islands in a floating sea; mountain peaks above the clouds; constellations in the sky</a:t>
                      </a:r>
                    </a:p>
                  </a:txBody>
                  <a:tcPr marL="91425" marR="91425" marT="121900" marB="121900"/>
                </a:tc>
                <a:tc>
                  <a:txBody>
                    <a:bodyPr/>
                    <a:lstStyle/>
                    <a:p>
                      <a:pPr lvl="0">
                        <a:spcBef>
                          <a:spcPts val="0"/>
                        </a:spcBef>
                        <a:buNone/>
                      </a:pPr>
                      <a:r>
                        <a:rPr lang="en" sz="2200" dirty="0">
                          <a:solidFill>
                            <a:srgbClr val="000000"/>
                          </a:solidFill>
                          <a:latin typeface="Times New Roman"/>
                          <a:cs typeface="Times New Roman"/>
                        </a:rPr>
                        <a:t>no viewpoint can see all of the gardens at once</a:t>
                      </a:r>
                    </a:p>
                  </a:txBody>
                  <a:tcPr marL="91425" marR="91425" marT="121900" marB="121900"/>
                </a:tc>
              </a:tr>
              <a:tr h="1475000">
                <a:tc>
                  <a:txBody>
                    <a:bodyPr/>
                    <a:lstStyle/>
                    <a:p>
                      <a:pPr lvl="0">
                        <a:spcBef>
                          <a:spcPts val="0"/>
                        </a:spcBef>
                        <a:buNone/>
                      </a:pPr>
                      <a:endParaRPr sz="2200">
                        <a:solidFill>
                          <a:srgbClr val="000000"/>
                        </a:solidFill>
                        <a:latin typeface="Times New Roman"/>
                        <a:cs typeface="Times New Roman"/>
                      </a:endParaRPr>
                    </a:p>
                  </a:txBody>
                  <a:tcPr marL="91425" marR="91425" marT="121900" marB="121900"/>
                </a:tc>
                <a:tc>
                  <a:txBody>
                    <a:bodyPr/>
                    <a:lstStyle/>
                    <a:p>
                      <a:pPr lvl="0">
                        <a:spcBef>
                          <a:spcPts val="0"/>
                        </a:spcBef>
                        <a:buNone/>
                      </a:pPr>
                      <a:endParaRPr sz="2200">
                        <a:solidFill>
                          <a:srgbClr val="000000"/>
                        </a:solidFill>
                        <a:latin typeface="Times New Roman"/>
                        <a:cs typeface="Times New Roman"/>
                      </a:endParaRPr>
                    </a:p>
                  </a:txBody>
                  <a:tcPr marL="91425" marR="91425" marT="121900" marB="121900"/>
                </a:tc>
                <a:tc>
                  <a:txBody>
                    <a:bodyPr/>
                    <a:lstStyle/>
                    <a:p>
                      <a:pPr lvl="0">
                        <a:spcBef>
                          <a:spcPts val="0"/>
                        </a:spcBef>
                        <a:buNone/>
                      </a:pPr>
                      <a:r>
                        <a:rPr lang="en" sz="2200">
                          <a:solidFill>
                            <a:srgbClr val="000000"/>
                          </a:solidFill>
                          <a:latin typeface="Times New Roman"/>
                          <a:cs typeface="Times New Roman"/>
                        </a:rPr>
                        <a:t>Garden is a microcosm of nature</a:t>
                      </a:r>
                    </a:p>
                  </a:txBody>
                  <a:tcPr marL="91425" marR="91425" marT="121900" marB="121900"/>
                </a:tc>
                <a:tc>
                  <a:txBody>
                    <a:bodyPr/>
                    <a:lstStyle/>
                    <a:p>
                      <a:pPr lvl="0">
                        <a:spcBef>
                          <a:spcPts val="0"/>
                        </a:spcBef>
                        <a:buNone/>
                      </a:pPr>
                      <a:endParaRPr sz="2200" dirty="0">
                        <a:solidFill>
                          <a:srgbClr val="000000"/>
                        </a:solidFill>
                        <a:latin typeface="Times New Roman"/>
                        <a:cs typeface="Times New Roman"/>
                      </a:endParaRPr>
                    </a:p>
                  </a:txBody>
                  <a:tcPr marL="91425" marR="91425" marT="121900" marB="121900"/>
                </a:tc>
              </a:tr>
              <a:tr h="1475000">
                <a:tc>
                  <a:txBody>
                    <a:bodyPr/>
                    <a:lstStyle/>
                    <a:p>
                      <a:pPr lvl="0">
                        <a:spcBef>
                          <a:spcPts val="0"/>
                        </a:spcBef>
                        <a:buNone/>
                      </a:pPr>
                      <a:endParaRPr sz="2200">
                        <a:solidFill>
                          <a:srgbClr val="000000"/>
                        </a:solidFill>
                      </a:endParaRPr>
                    </a:p>
                  </a:txBody>
                  <a:tcPr marL="91425" marR="91425" marT="121900" marB="121900"/>
                </a:tc>
                <a:tc>
                  <a:txBody>
                    <a:bodyPr/>
                    <a:lstStyle/>
                    <a:p>
                      <a:pPr lvl="0">
                        <a:spcBef>
                          <a:spcPts val="0"/>
                        </a:spcBef>
                        <a:buNone/>
                      </a:pPr>
                      <a:endParaRPr sz="2200">
                        <a:solidFill>
                          <a:srgbClr val="000000"/>
                        </a:solidFill>
                      </a:endParaRPr>
                    </a:p>
                  </a:txBody>
                  <a:tcPr marL="91425" marR="91425" marT="121900" marB="121900"/>
                </a:tc>
                <a:tc>
                  <a:txBody>
                    <a:bodyPr/>
                    <a:lstStyle/>
                    <a:p>
                      <a:pPr lvl="0">
                        <a:spcBef>
                          <a:spcPts val="0"/>
                        </a:spcBef>
                        <a:buNone/>
                      </a:pPr>
                      <a:endParaRPr sz="2200">
                        <a:solidFill>
                          <a:srgbClr val="000000"/>
                        </a:solidFill>
                      </a:endParaRPr>
                    </a:p>
                  </a:txBody>
                  <a:tcPr marL="91425" marR="91425" marT="121900" marB="121900"/>
                </a:tc>
                <a:tc>
                  <a:txBody>
                    <a:bodyPr/>
                    <a:lstStyle/>
                    <a:p>
                      <a:pPr lvl="0">
                        <a:spcBef>
                          <a:spcPts val="0"/>
                        </a:spcBef>
                        <a:buNone/>
                      </a:pPr>
                      <a:endParaRPr sz="2200" dirty="0">
                        <a:solidFill>
                          <a:srgbClr val="000000"/>
                        </a:solidFill>
                      </a:endParaRPr>
                    </a:p>
                  </a:txBody>
                  <a:tcPr marL="91425" marR="91425" marT="121900" marB="121900"/>
                </a:tc>
              </a:tr>
            </a:tbl>
          </a:graphicData>
        </a:graphic>
      </p:graphicFrame>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9"/>
        <p:cNvGrpSpPr/>
        <p:nvPr/>
      </p:nvGrpSpPr>
      <p:grpSpPr>
        <a:xfrm>
          <a:off x="0" y="0"/>
          <a:ext cx="0" cy="0"/>
          <a:chOff x="0" y="0"/>
          <a:chExt cx="0" cy="0"/>
        </a:xfrm>
      </p:grpSpPr>
      <p:pic>
        <p:nvPicPr>
          <p:cNvPr id="250" name="Shape 250"/>
          <p:cNvPicPr preferRelativeResize="0"/>
          <p:nvPr/>
        </p:nvPicPr>
        <p:blipFill rotWithShape="1">
          <a:blip r:embed="rId3">
            <a:alphaModFix/>
          </a:blip>
          <a:srcRect/>
          <a:stretch/>
        </p:blipFill>
        <p:spPr>
          <a:xfrm>
            <a:off x="711201" y="533400"/>
            <a:ext cx="7746899" cy="5823200"/>
          </a:xfrm>
          <a:prstGeom prst="rect">
            <a:avLst/>
          </a:prstGeom>
          <a:noFill/>
          <a:ln>
            <a:noFill/>
          </a:ln>
        </p:spPr>
      </p:pic>
      <p:sp>
        <p:nvSpPr>
          <p:cNvPr id="251" name="Shape 251"/>
          <p:cNvSpPr/>
          <p:nvPr/>
        </p:nvSpPr>
        <p:spPr>
          <a:xfrm>
            <a:off x="4470401" y="4559300"/>
            <a:ext cx="304799" cy="304800"/>
          </a:xfrm>
          <a:custGeom>
            <a:avLst/>
            <a:gdLst/>
            <a:ahLst/>
            <a:cxnLst/>
            <a:rect l="0" t="0" r="0" b="0"/>
            <a:pathLst>
              <a:path w="120000" h="120000" extrusionOk="0">
                <a:moveTo>
                  <a:pt x="0" y="60000"/>
                </a:moveTo>
                <a:lnTo>
                  <a:pt x="0" y="60000"/>
                </a:lnTo>
                <a:cubicBezTo>
                  <a:pt x="0" y="26861"/>
                  <a:pt x="26861" y="0"/>
                  <a:pt x="60000" y="0"/>
                </a:cubicBezTo>
                <a:cubicBezTo>
                  <a:pt x="93133" y="0"/>
                  <a:pt x="120000" y="26861"/>
                  <a:pt x="120000" y="60000"/>
                </a:cubicBezTo>
                <a:cubicBezTo>
                  <a:pt x="120000" y="93133"/>
                  <a:pt x="93133" y="120000"/>
                  <a:pt x="60000" y="120000"/>
                </a:cubicBezTo>
                <a:cubicBezTo>
                  <a:pt x="26861" y="120000"/>
                  <a:pt x="0" y="93133"/>
                  <a:pt x="0" y="60000"/>
                </a:cubicBezTo>
                <a:close/>
              </a:path>
            </a:pathLst>
          </a:custGeom>
          <a:solidFill>
            <a:srgbClr val="FBAE00">
              <a:alpha val="54900"/>
            </a:srgbClr>
          </a:solidFill>
          <a:ln>
            <a:noFill/>
          </a:ln>
        </p:spPr>
        <p:txBody>
          <a:bodyPr lIns="0" tIns="0" rIns="0" bIns="0" anchor="ctr"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1"/>
                                        </p:tgtEl>
                                        <p:attrNameLst>
                                          <p:attrName>style.visibility</p:attrName>
                                        </p:attrNameLst>
                                      </p:cBhvr>
                                      <p:to>
                                        <p:strVal val="visible"/>
                                      </p:to>
                                    </p:set>
                                    <p:anim calcmode="lin" valueType="num">
                                      <p:cBhvr additive="base">
                                        <p:cTn id="7" dur="500"/>
                                        <p:tgtEl>
                                          <p:spTgt spid="25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5"/>
        <p:cNvGrpSpPr/>
        <p:nvPr/>
      </p:nvGrpSpPr>
      <p:grpSpPr>
        <a:xfrm>
          <a:off x="0" y="0"/>
          <a:ext cx="0" cy="0"/>
          <a:chOff x="0" y="0"/>
          <a:chExt cx="0" cy="0"/>
        </a:xfrm>
      </p:grpSpPr>
      <p:sp>
        <p:nvSpPr>
          <p:cNvPr id="256" name="Shape 256"/>
          <p:cNvSpPr/>
          <p:nvPr/>
        </p:nvSpPr>
        <p:spPr>
          <a:xfrm>
            <a:off x="102851" y="4754055"/>
            <a:ext cx="4876799" cy="202774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txBody>
          <a:bodyPr lIns="50800" tIns="50800" rIns="50800" bIns="50800" anchor="t" anchorCtr="0">
            <a:noAutofit/>
          </a:bodyPr>
          <a:lstStyle/>
          <a:p>
            <a:pPr marL="0" marR="0" lvl="0" indent="0" algn="l" rtl="0">
              <a:spcBef>
                <a:spcPts val="0"/>
              </a:spcBef>
              <a:spcAft>
                <a:spcPts val="0"/>
              </a:spcAft>
              <a:buSzPct val="25000"/>
              <a:buNone/>
            </a:pPr>
            <a:r>
              <a:rPr lang="en" sz="1800" b="1" dirty="0">
                <a:solidFill>
                  <a:srgbClr val="000000"/>
                </a:solidFill>
                <a:latin typeface="Times New Roman"/>
                <a:cs typeface="Times New Roman"/>
              </a:rPr>
              <a:t>203.  Night Attack on the Sanjo Palace</a:t>
            </a:r>
          </a:p>
          <a:p>
            <a:pPr marL="0" marR="0" lvl="0" indent="0" algn="l" rtl="0">
              <a:spcBef>
                <a:spcPts val="900"/>
              </a:spcBef>
              <a:spcAft>
                <a:spcPts val="0"/>
              </a:spcAft>
              <a:buSzPct val="25000"/>
              <a:buNone/>
            </a:pPr>
            <a:r>
              <a:rPr lang="en" sz="1600" dirty="0">
                <a:solidFill>
                  <a:srgbClr val="000000"/>
                </a:solidFill>
                <a:latin typeface="Times New Roman"/>
                <a:cs typeface="Times New Roman"/>
              </a:rPr>
              <a:t>Kamakura Period, Japan</a:t>
            </a:r>
          </a:p>
          <a:p>
            <a:pPr marL="0" marR="0" lvl="0" indent="0" algn="l" rtl="0">
              <a:spcBef>
                <a:spcPts val="900"/>
              </a:spcBef>
              <a:spcAft>
                <a:spcPts val="0"/>
              </a:spcAft>
              <a:buSzPct val="25000"/>
              <a:buNone/>
            </a:pPr>
            <a:r>
              <a:rPr lang="en" sz="1600" b="0" i="0" u="none" strike="noStrike" cap="none" dirty="0">
                <a:solidFill>
                  <a:srgbClr val="000000"/>
                </a:solidFill>
                <a:latin typeface="Times New Roman"/>
                <a:ea typeface="Arial"/>
                <a:cs typeface="Times New Roman"/>
                <a:sym typeface="Arial"/>
              </a:rPr>
              <a:t>13</a:t>
            </a:r>
            <a:r>
              <a:rPr lang="en" sz="1600" dirty="0">
                <a:solidFill>
                  <a:srgbClr val="000000"/>
                </a:solidFill>
                <a:latin typeface="Times New Roman"/>
                <a:cs typeface="Times New Roman"/>
              </a:rPr>
              <a:t>00 </a:t>
            </a:r>
            <a:r>
              <a:rPr lang="en" sz="1600" b="0" i="0" u="none" strike="noStrike" cap="none" dirty="0">
                <a:solidFill>
                  <a:srgbClr val="000000"/>
                </a:solidFill>
                <a:latin typeface="Times New Roman"/>
                <a:ea typeface="Arial"/>
                <a:cs typeface="Times New Roman"/>
                <a:sym typeface="Arial"/>
              </a:rPr>
              <a:t>C.E.</a:t>
            </a:r>
          </a:p>
          <a:p>
            <a:pPr marL="0" marR="0" lvl="0" indent="0" algn="l" rtl="0">
              <a:spcBef>
                <a:spcPts val="900"/>
              </a:spcBef>
              <a:spcAft>
                <a:spcPts val="0"/>
              </a:spcAft>
              <a:buSzPct val="25000"/>
              <a:buNone/>
            </a:pPr>
            <a:r>
              <a:rPr lang="en" sz="1600" b="0" i="0" u="none" strike="noStrike" cap="none" dirty="0">
                <a:solidFill>
                  <a:srgbClr val="000000"/>
                </a:solidFill>
                <a:latin typeface="Times New Roman"/>
                <a:ea typeface="Arial"/>
                <a:cs typeface="Times New Roman"/>
                <a:sym typeface="Arial"/>
              </a:rPr>
              <a:t>handscroll, ink and colors on paper</a:t>
            </a:r>
            <a:br>
              <a:rPr lang="en" sz="1600" b="0" i="0" u="none" strike="noStrike" cap="none" dirty="0">
                <a:solidFill>
                  <a:srgbClr val="000000"/>
                </a:solidFill>
                <a:latin typeface="Times New Roman"/>
                <a:ea typeface="Arial"/>
                <a:cs typeface="Times New Roman"/>
                <a:sym typeface="Arial"/>
              </a:rPr>
            </a:br>
            <a:r>
              <a:rPr lang="en" sz="1600" b="0" i="0" u="none" strike="noStrike" cap="none" dirty="0">
                <a:solidFill>
                  <a:srgbClr val="000000"/>
                </a:solidFill>
                <a:latin typeface="Arial"/>
                <a:ea typeface="Arial"/>
                <a:cs typeface="Arial"/>
                <a:sym typeface="Arial"/>
              </a:rPr>
              <a:t>16 1/4 in. high</a:t>
            </a:r>
          </a:p>
        </p:txBody>
      </p:sp>
      <p:pic>
        <p:nvPicPr>
          <p:cNvPr id="257" name="Shape 257"/>
          <p:cNvPicPr preferRelativeResize="0"/>
          <p:nvPr/>
        </p:nvPicPr>
        <p:blipFill rotWithShape="1">
          <a:blip r:embed="rId3">
            <a:alphaModFix/>
          </a:blip>
          <a:srcRect/>
          <a:stretch/>
        </p:blipFill>
        <p:spPr>
          <a:xfrm>
            <a:off x="0" y="227376"/>
            <a:ext cx="9129358" cy="4192224"/>
          </a:xfrm>
          <a:prstGeom prst="rect">
            <a:avLst/>
          </a:prstGeom>
          <a:noFill/>
          <a:ln>
            <a:noFill/>
          </a:ln>
        </p:spPr>
      </p:pic>
      <p:pic>
        <p:nvPicPr>
          <p:cNvPr id="258" name="Shape 258"/>
          <p:cNvPicPr preferRelativeResize="0"/>
          <p:nvPr/>
        </p:nvPicPr>
        <p:blipFill>
          <a:blip r:embed="rId4">
            <a:alphaModFix/>
          </a:blip>
          <a:stretch>
            <a:fillRect/>
          </a:stretch>
        </p:blipFill>
        <p:spPr>
          <a:xfrm>
            <a:off x="2362200" y="5105400"/>
            <a:ext cx="540941" cy="72774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1"/>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ight Attack on the Sanjo Palace.mp4">
            <a:hlinkClick r:id="" action="ppaction://media"/>
          </p:cNvPr>
          <p:cNvPicPr/>
          <p:nvPr>
            <p:ph idx="1"/>
            <a:videoFile r:link="rId1"/>
          </p:nvPr>
        </p:nvPicPr>
        <p:blipFill>
          <a:blip r:embed="rId3"/>
          <a:stretch>
            <a:fillRect/>
          </a:stretch>
        </p:blipFill>
        <p:spPr>
          <a:xfrm>
            <a:off x="548922" y="1600200"/>
            <a:ext cx="8046156" cy="4525963"/>
          </a:xfrm>
        </p:spPr>
      </p:pic>
      <p:sp>
        <p:nvSpPr>
          <p:cNvPr id="5" name="TextBox 4"/>
          <p:cNvSpPr txBox="1"/>
          <p:nvPr/>
        </p:nvSpPr>
        <p:spPr>
          <a:xfrm>
            <a:off x="1066800" y="6126163"/>
            <a:ext cx="6400800" cy="369332"/>
          </a:xfrm>
          <a:prstGeom prst="rect">
            <a:avLst/>
          </a:prstGeom>
          <a:noFill/>
        </p:spPr>
        <p:txBody>
          <a:bodyPr wrap="square" rtlCol="0">
            <a:spAutoFit/>
          </a:bodyPr>
          <a:lstStyle/>
          <a:p>
            <a:r>
              <a:rPr lang="en-US" dirty="0" smtClean="0"/>
              <a:t>https://vimeo.com/116874018</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6daed84c53162442f9a5ea6a994eb6d109fc5a7f.jpg"/>
          <p:cNvPicPr>
            <a:picLocks noChangeAspect="1"/>
          </p:cNvPicPr>
          <p:nvPr/>
        </p:nvPicPr>
        <p:blipFill>
          <a:blip r:embed="rId2"/>
          <a:stretch>
            <a:fillRect/>
          </a:stretch>
        </p:blipFill>
        <p:spPr>
          <a:xfrm>
            <a:off x="0" y="2724150"/>
            <a:ext cx="9144000" cy="70167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4d0b8086556b10b6f513b11f52eeaf1f3c6866b9.jpg"/>
          <p:cNvPicPr>
            <a:picLocks noChangeAspect="1"/>
          </p:cNvPicPr>
          <p:nvPr/>
        </p:nvPicPr>
        <p:blipFill>
          <a:blip r:embed="rId2"/>
          <a:stretch>
            <a:fillRect/>
          </a:stretch>
        </p:blipFill>
        <p:spPr>
          <a:xfrm>
            <a:off x="-20485" y="2362200"/>
            <a:ext cx="9164485" cy="256381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3f8797fbeb510eec1902732992535182fc7f75b.jpg"/>
          <p:cNvPicPr>
            <a:picLocks noChangeAspect="1"/>
          </p:cNvPicPr>
          <p:nvPr/>
        </p:nvPicPr>
        <p:blipFill>
          <a:blip r:embed="rId2"/>
          <a:stretch>
            <a:fillRect/>
          </a:stretch>
        </p:blipFill>
        <p:spPr>
          <a:xfrm>
            <a:off x="22225" y="0"/>
            <a:ext cx="9121775"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1"/>
        <p:cNvGrpSpPr/>
        <p:nvPr/>
      </p:nvGrpSpPr>
      <p:grpSpPr>
        <a:xfrm>
          <a:off x="0" y="0"/>
          <a:ext cx="0" cy="0"/>
          <a:chOff x="0" y="0"/>
          <a:chExt cx="0" cy="0"/>
        </a:xfrm>
      </p:grpSpPr>
      <p:sp>
        <p:nvSpPr>
          <p:cNvPr id="72" name="Shape 72"/>
          <p:cNvSpPr/>
          <p:nvPr/>
        </p:nvSpPr>
        <p:spPr>
          <a:xfrm>
            <a:off x="2362201" y="914400"/>
            <a:ext cx="6705599" cy="13732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txBody>
          <a:bodyPr lIns="50800" tIns="50800" rIns="50800" bIns="50800" anchor="t" anchorCtr="0">
            <a:noAutofit/>
          </a:bodyPr>
          <a:lstStyle/>
          <a:p>
            <a:pPr marL="0" marR="0" lvl="0" indent="0" rtl="0">
              <a:spcBef>
                <a:spcPts val="0"/>
              </a:spcBef>
              <a:spcAft>
                <a:spcPts val="0"/>
              </a:spcAft>
              <a:buSzPct val="25000"/>
              <a:buNone/>
            </a:pPr>
            <a:r>
              <a:rPr lang="en" sz="3600" b="0" i="0" u="none" strike="noStrike" cap="none" dirty="0">
                <a:solidFill>
                  <a:srgbClr val="000000"/>
                </a:solidFill>
                <a:latin typeface="Roman SD"/>
                <a:ea typeface="Carme"/>
                <a:cs typeface="Roman SD"/>
                <a:sym typeface="Carme"/>
              </a:rPr>
              <a:t>Japanese Art</a:t>
            </a:r>
          </a:p>
        </p:txBody>
      </p:sp>
      <p:pic>
        <p:nvPicPr>
          <p:cNvPr id="73" name="Shape 73"/>
          <p:cNvPicPr preferRelativeResize="0"/>
          <p:nvPr/>
        </p:nvPicPr>
        <p:blipFill rotWithShape="1">
          <a:blip r:embed="rId3">
            <a:alphaModFix/>
          </a:blip>
          <a:srcRect/>
          <a:stretch/>
        </p:blipFill>
        <p:spPr>
          <a:xfrm>
            <a:off x="0" y="1905000"/>
            <a:ext cx="9152481" cy="2867597"/>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0"/>
        <p:cNvGrpSpPr/>
        <p:nvPr/>
      </p:nvGrpSpPr>
      <p:grpSpPr>
        <a:xfrm>
          <a:off x="0" y="0"/>
          <a:ext cx="0" cy="0"/>
          <a:chOff x="0" y="0"/>
          <a:chExt cx="0" cy="0"/>
        </a:xfrm>
      </p:grpSpPr>
      <p:graphicFrame>
        <p:nvGraphicFramePr>
          <p:cNvPr id="271" name="Shape 271"/>
          <p:cNvGraphicFramePr/>
          <p:nvPr/>
        </p:nvGraphicFramePr>
        <p:xfrm>
          <a:off x="-1" y="176900"/>
          <a:ext cx="9144001" cy="6509560"/>
        </p:xfrm>
        <a:graphic>
          <a:graphicData uri="http://schemas.openxmlformats.org/drawingml/2006/table">
            <a:tbl>
              <a:tblPr>
                <a:noFill/>
              </a:tblPr>
              <a:tblGrid>
                <a:gridCol w="1726113"/>
                <a:gridCol w="1427142"/>
                <a:gridCol w="2792349"/>
                <a:gridCol w="3198397"/>
              </a:tblGrid>
              <a:tr h="609560">
                <a:tc>
                  <a:txBody>
                    <a:bodyPr/>
                    <a:lstStyle/>
                    <a:p>
                      <a:pPr lvl="0" rtl="0">
                        <a:spcBef>
                          <a:spcPts val="0"/>
                        </a:spcBef>
                        <a:buNone/>
                      </a:pPr>
                      <a:r>
                        <a:rPr lang="en" sz="2100" b="1" i="1">
                          <a:solidFill>
                            <a:srgbClr val="000000"/>
                          </a:solidFill>
                          <a:latin typeface="Times New Roman"/>
                          <a:cs typeface="Times New Roman"/>
                        </a:rPr>
                        <a:t>Form</a:t>
                      </a:r>
                    </a:p>
                  </a:txBody>
                  <a:tcPr marL="91425" marR="91425" marT="121900" marB="121900"/>
                </a:tc>
                <a:tc>
                  <a:txBody>
                    <a:bodyPr/>
                    <a:lstStyle/>
                    <a:p>
                      <a:pPr lvl="0" rtl="0">
                        <a:spcBef>
                          <a:spcPts val="0"/>
                        </a:spcBef>
                        <a:buNone/>
                      </a:pPr>
                      <a:r>
                        <a:rPr lang="en" sz="2100" b="1" i="1">
                          <a:solidFill>
                            <a:srgbClr val="000000"/>
                          </a:solidFill>
                          <a:latin typeface="Times New Roman"/>
                          <a:cs typeface="Times New Roman"/>
                        </a:rPr>
                        <a:t>Function</a:t>
                      </a:r>
                    </a:p>
                  </a:txBody>
                  <a:tcPr marL="91425" marR="91425" marT="121900" marB="121900"/>
                </a:tc>
                <a:tc>
                  <a:txBody>
                    <a:bodyPr/>
                    <a:lstStyle/>
                    <a:p>
                      <a:pPr lvl="0" rtl="0">
                        <a:spcBef>
                          <a:spcPts val="0"/>
                        </a:spcBef>
                        <a:buNone/>
                      </a:pPr>
                      <a:r>
                        <a:rPr lang="en" sz="2100" b="1" i="1">
                          <a:solidFill>
                            <a:srgbClr val="000000"/>
                          </a:solidFill>
                          <a:latin typeface="Times New Roman"/>
                          <a:cs typeface="Times New Roman"/>
                        </a:rPr>
                        <a:t>Content</a:t>
                      </a:r>
                    </a:p>
                  </a:txBody>
                  <a:tcPr marL="91425" marR="91425" marT="121900" marB="121900"/>
                </a:tc>
                <a:tc>
                  <a:txBody>
                    <a:bodyPr/>
                    <a:lstStyle/>
                    <a:p>
                      <a:pPr lvl="0" rtl="0">
                        <a:spcBef>
                          <a:spcPts val="0"/>
                        </a:spcBef>
                        <a:buNone/>
                      </a:pPr>
                      <a:r>
                        <a:rPr lang="en" sz="2100" b="1" i="1" dirty="0">
                          <a:solidFill>
                            <a:srgbClr val="000000"/>
                          </a:solidFill>
                          <a:latin typeface="Times New Roman"/>
                          <a:cs typeface="Times New Roman"/>
                        </a:rPr>
                        <a:t>Context</a:t>
                      </a:r>
                    </a:p>
                  </a:txBody>
                  <a:tcPr marL="91425" marR="91425" marT="121900" marB="121900"/>
                </a:tc>
              </a:tr>
              <a:tr h="1475000">
                <a:tc>
                  <a:txBody>
                    <a:bodyPr/>
                    <a:lstStyle/>
                    <a:p>
                      <a:pPr lvl="0">
                        <a:spcBef>
                          <a:spcPts val="0"/>
                        </a:spcBef>
                        <a:buNone/>
                      </a:pPr>
                      <a:r>
                        <a:rPr lang="en" sz="1400">
                          <a:solidFill>
                            <a:srgbClr val="000000"/>
                          </a:solidFill>
                          <a:latin typeface="Times New Roman"/>
                          <a:cs typeface="Times New Roman"/>
                        </a:rPr>
                        <a:t>elevated view point</a:t>
                      </a:r>
                    </a:p>
                  </a:txBody>
                  <a:tcPr marL="91425" marR="91425" marT="121900" marB="121900"/>
                </a:tc>
                <a:tc>
                  <a:txBody>
                    <a:bodyPr/>
                    <a:lstStyle/>
                    <a:p>
                      <a:pPr lvl="0" rtl="0">
                        <a:spcBef>
                          <a:spcPts val="0"/>
                        </a:spcBef>
                        <a:buNone/>
                      </a:pPr>
                      <a:r>
                        <a:rPr lang="en" sz="1400">
                          <a:solidFill>
                            <a:srgbClr val="000000"/>
                          </a:solidFill>
                          <a:latin typeface="Times New Roman"/>
                          <a:cs typeface="Times New Roman"/>
                        </a:rPr>
                        <a:t>depict the civil war in 1159</a:t>
                      </a:r>
                    </a:p>
                  </a:txBody>
                  <a:tcPr marL="91425" marR="91425" marT="121900" marB="121900"/>
                </a:tc>
                <a:tc>
                  <a:txBody>
                    <a:bodyPr/>
                    <a:lstStyle/>
                    <a:p>
                      <a:pPr lvl="0" rtl="0">
                        <a:spcBef>
                          <a:spcPts val="0"/>
                        </a:spcBef>
                        <a:buNone/>
                      </a:pPr>
                      <a:r>
                        <a:rPr lang="en" sz="1400">
                          <a:solidFill>
                            <a:srgbClr val="000000"/>
                          </a:solidFill>
                          <a:latin typeface="Times New Roman"/>
                          <a:ea typeface="Helvetica Neue"/>
                          <a:cs typeface="Times New Roman"/>
                          <a:sym typeface="Helvetica Neue"/>
                        </a:rPr>
                        <a:t>Tangled mass of forms accentuated by Japanese armor; </a:t>
                      </a:r>
                    </a:p>
                    <a:p>
                      <a:pPr lvl="0">
                        <a:spcBef>
                          <a:spcPts val="0"/>
                        </a:spcBef>
                        <a:buClr>
                          <a:schemeClr val="dk1"/>
                        </a:buClr>
                        <a:buSzPct val="91666"/>
                        <a:buFont typeface="Arial"/>
                        <a:buNone/>
                      </a:pPr>
                      <a:r>
                        <a:rPr lang="en" sz="1400">
                          <a:solidFill>
                            <a:srgbClr val="000000"/>
                          </a:solidFill>
                          <a:latin typeface="Times New Roman"/>
                          <a:ea typeface="Helvetica Neue"/>
                          <a:cs typeface="Times New Roman"/>
                          <a:sym typeface="Helvetica Neue"/>
                        </a:rPr>
                        <a:t>Lone archer leads the escape from the burning palace with the Japanese commander behind him</a:t>
                      </a:r>
                    </a:p>
                  </a:txBody>
                  <a:tcPr marL="91425" marR="91425" marT="121900" marB="121900"/>
                </a:tc>
                <a:tc>
                  <a:txBody>
                    <a:bodyPr/>
                    <a:lstStyle/>
                    <a:p>
                      <a:pPr lvl="0" rtl="0">
                        <a:spcBef>
                          <a:spcPts val="0"/>
                        </a:spcBef>
                        <a:buNone/>
                      </a:pPr>
                      <a:r>
                        <a:rPr lang="en" sz="1400" dirty="0">
                          <a:solidFill>
                            <a:srgbClr val="000000"/>
                          </a:solidFill>
                          <a:latin typeface="Times New Roman"/>
                          <a:ea typeface="Helvetica Neue"/>
                          <a:cs typeface="Times New Roman"/>
                          <a:sym typeface="Helvetica Neue"/>
                        </a:rPr>
                        <a:t>Painted 100 years after the civil war depicted in the scene; </a:t>
                      </a:r>
                    </a:p>
                  </a:txBody>
                  <a:tcPr marL="91425" marR="91425" marT="121900" marB="121900"/>
                </a:tc>
              </a:tr>
              <a:tr h="1475000">
                <a:tc>
                  <a:txBody>
                    <a:bodyPr/>
                    <a:lstStyle/>
                    <a:p>
                      <a:pPr lvl="0">
                        <a:spcBef>
                          <a:spcPts val="0"/>
                        </a:spcBef>
                        <a:buNone/>
                      </a:pPr>
                      <a:r>
                        <a:rPr lang="en" sz="1400">
                          <a:solidFill>
                            <a:srgbClr val="000000"/>
                          </a:solidFill>
                          <a:latin typeface="Times New Roman"/>
                          <a:cs typeface="Times New Roman"/>
                        </a:rPr>
                        <a:t>Strong diagonals emphasizing movement and action; swift active brushstroke </a:t>
                      </a:r>
                    </a:p>
                  </a:txBody>
                  <a:tcPr marL="91425" marR="91425" marT="121900" marB="121900"/>
                </a:tc>
                <a:tc>
                  <a:txBody>
                    <a:bodyPr/>
                    <a:lstStyle/>
                    <a:p>
                      <a:pPr lvl="0">
                        <a:spcBef>
                          <a:spcPts val="0"/>
                        </a:spcBef>
                        <a:buNone/>
                      </a:pPr>
                      <a:endParaRPr sz="1400">
                        <a:solidFill>
                          <a:srgbClr val="000000"/>
                        </a:solidFill>
                        <a:latin typeface="Times New Roman"/>
                        <a:cs typeface="Times New Roman"/>
                      </a:endParaRPr>
                    </a:p>
                  </a:txBody>
                  <a:tcPr marL="91425" marR="91425" marT="121900" marB="121900"/>
                </a:tc>
                <a:tc>
                  <a:txBody>
                    <a:bodyPr/>
                    <a:lstStyle/>
                    <a:p>
                      <a:pPr lvl="0" rtl="0">
                        <a:spcBef>
                          <a:spcPts val="0"/>
                        </a:spcBef>
                        <a:buNone/>
                      </a:pPr>
                      <a:r>
                        <a:rPr lang="en" sz="1400">
                          <a:solidFill>
                            <a:srgbClr val="000000"/>
                          </a:solidFill>
                          <a:latin typeface="Times New Roman"/>
                          <a:ea typeface="Helvetica Neue"/>
                          <a:cs typeface="Times New Roman"/>
                          <a:sym typeface="Helvetica Neue"/>
                        </a:rPr>
                        <a:t>Burning of the imperial palace at Sanjo in Kyoto as rebel forces try to seize power by capturing the emperor</a:t>
                      </a:r>
                    </a:p>
                    <a:p>
                      <a:pPr lvl="0">
                        <a:spcBef>
                          <a:spcPts val="0"/>
                        </a:spcBef>
                        <a:buClr>
                          <a:schemeClr val="dk1"/>
                        </a:buClr>
                        <a:buSzPct val="91666"/>
                        <a:buFont typeface="Arial"/>
                        <a:buNone/>
                      </a:pPr>
                      <a:endParaRPr sz="1400">
                        <a:solidFill>
                          <a:srgbClr val="000000"/>
                        </a:solidFill>
                        <a:latin typeface="Times New Roman"/>
                        <a:ea typeface="Helvetica Neue"/>
                        <a:cs typeface="Times New Roman"/>
                        <a:sym typeface="Helvetica Neue"/>
                      </a:endParaRPr>
                    </a:p>
                  </a:txBody>
                  <a:tcPr marL="91425" marR="91425" marT="121900" marB="121900"/>
                </a:tc>
                <a:tc>
                  <a:txBody>
                    <a:bodyPr/>
                    <a:lstStyle/>
                    <a:p>
                      <a:pPr lvl="0">
                        <a:spcBef>
                          <a:spcPts val="0"/>
                        </a:spcBef>
                        <a:buClr>
                          <a:schemeClr val="dk1"/>
                        </a:buClr>
                        <a:buSzPct val="91666"/>
                        <a:buFont typeface="Arial"/>
                        <a:buNone/>
                      </a:pPr>
                      <a:r>
                        <a:rPr lang="en" sz="1400" dirty="0">
                          <a:solidFill>
                            <a:srgbClr val="000000"/>
                          </a:solidFill>
                          <a:latin typeface="Times New Roman"/>
                          <a:ea typeface="Helvetica Neue"/>
                          <a:cs typeface="Times New Roman"/>
                          <a:sym typeface="Helvetica Neue"/>
                        </a:rPr>
                        <a:t>Narrative read from right to left as the scroll was unrolled</a:t>
                      </a:r>
                    </a:p>
                  </a:txBody>
                  <a:tcPr marL="91425" marR="91425" marT="121900" marB="121900"/>
                </a:tc>
              </a:tr>
              <a:tr h="1475000">
                <a:tc>
                  <a:txBody>
                    <a:bodyPr/>
                    <a:lstStyle/>
                    <a:p>
                      <a:pPr lvl="0">
                        <a:spcBef>
                          <a:spcPts val="0"/>
                        </a:spcBef>
                        <a:buClr>
                          <a:schemeClr val="dk1"/>
                        </a:buClr>
                        <a:buSzPct val="91666"/>
                        <a:buFont typeface="Arial"/>
                        <a:buNone/>
                      </a:pPr>
                      <a:r>
                        <a:rPr lang="en" sz="1400">
                          <a:solidFill>
                            <a:srgbClr val="000000"/>
                          </a:solidFill>
                          <a:latin typeface="Times New Roman"/>
                          <a:ea typeface="Helvetica Neue"/>
                          <a:cs typeface="Times New Roman"/>
                          <a:sym typeface="Helvetica Neue"/>
                        </a:rPr>
                        <a:t>Depersonalized figures, many with only one stroke for the eyes, ears, and mouth</a:t>
                      </a:r>
                    </a:p>
                  </a:txBody>
                  <a:tcPr marL="91425" marR="91425" marT="121900" marB="121900"/>
                </a:tc>
                <a:tc>
                  <a:txBody>
                    <a:bodyPr/>
                    <a:lstStyle/>
                    <a:p>
                      <a:pPr lvl="0">
                        <a:spcBef>
                          <a:spcPts val="0"/>
                        </a:spcBef>
                        <a:buNone/>
                      </a:pPr>
                      <a:endParaRPr sz="1400">
                        <a:solidFill>
                          <a:srgbClr val="000000"/>
                        </a:solidFill>
                        <a:latin typeface="Times New Roman"/>
                        <a:cs typeface="Times New Roman"/>
                      </a:endParaRPr>
                    </a:p>
                  </a:txBody>
                  <a:tcPr marL="91425" marR="91425" marT="121900" marB="121900"/>
                </a:tc>
                <a:tc>
                  <a:txBody>
                    <a:bodyPr/>
                    <a:lstStyle/>
                    <a:p>
                      <a:pPr lvl="0">
                        <a:spcBef>
                          <a:spcPts val="0"/>
                        </a:spcBef>
                        <a:buNone/>
                      </a:pPr>
                      <a:r>
                        <a:rPr lang="en" sz="1400">
                          <a:solidFill>
                            <a:srgbClr val="000000"/>
                          </a:solidFill>
                          <a:latin typeface="Times New Roman"/>
                          <a:cs typeface="Times New Roman"/>
                        </a:rPr>
                        <a:t>Coup staged in 1159 as Emperor Go-Shirakawa is taken prisoner; imperial palace in flames; rebels force the emperor onto wooden cart</a:t>
                      </a:r>
                    </a:p>
                  </a:txBody>
                  <a:tcPr marL="91425" marR="91425" marT="121900" marB="121900"/>
                </a:tc>
                <a:tc>
                  <a:txBody>
                    <a:bodyPr/>
                    <a:lstStyle/>
                    <a:p>
                      <a:pPr lvl="0">
                        <a:spcBef>
                          <a:spcPts val="0"/>
                        </a:spcBef>
                        <a:buNone/>
                      </a:pPr>
                      <a:r>
                        <a:rPr lang="en" sz="1400" dirty="0">
                          <a:solidFill>
                            <a:srgbClr val="000000"/>
                          </a:solidFill>
                          <a:latin typeface="Times New Roman"/>
                          <a:cs typeface="Times New Roman"/>
                        </a:rPr>
                        <a:t>Military rule in Japan from 1185 on had an interest in the code of the warrior; reflected in large amount of war related literature and paintings</a:t>
                      </a:r>
                    </a:p>
                  </a:txBody>
                  <a:tcPr marL="91425" marR="91425" marT="121900" marB="121900"/>
                </a:tc>
              </a:tr>
              <a:tr h="1475000">
                <a:tc>
                  <a:txBody>
                    <a:bodyPr/>
                    <a:lstStyle/>
                    <a:p>
                      <a:pPr lvl="0">
                        <a:spcBef>
                          <a:spcPts val="0"/>
                        </a:spcBef>
                        <a:buNone/>
                      </a:pPr>
                      <a:endParaRPr sz="1400">
                        <a:solidFill>
                          <a:srgbClr val="000000"/>
                        </a:solidFill>
                        <a:latin typeface="Times New Roman"/>
                        <a:cs typeface="Times New Roman"/>
                      </a:endParaRPr>
                    </a:p>
                  </a:txBody>
                  <a:tcPr marL="91425" marR="91425" marT="121900" marB="121900"/>
                </a:tc>
                <a:tc>
                  <a:txBody>
                    <a:bodyPr/>
                    <a:lstStyle/>
                    <a:p>
                      <a:pPr lvl="0">
                        <a:spcBef>
                          <a:spcPts val="0"/>
                        </a:spcBef>
                        <a:buNone/>
                      </a:pPr>
                      <a:endParaRPr sz="1400">
                        <a:solidFill>
                          <a:srgbClr val="000000"/>
                        </a:solidFill>
                        <a:latin typeface="Times New Roman"/>
                        <a:cs typeface="Times New Roman"/>
                      </a:endParaRPr>
                    </a:p>
                  </a:txBody>
                  <a:tcPr marL="91425" marR="91425" marT="121900" marB="121900"/>
                </a:tc>
                <a:tc>
                  <a:txBody>
                    <a:bodyPr/>
                    <a:lstStyle/>
                    <a:p>
                      <a:pPr lvl="0">
                        <a:spcBef>
                          <a:spcPts val="0"/>
                        </a:spcBef>
                        <a:buNone/>
                      </a:pPr>
                      <a:r>
                        <a:rPr lang="en" sz="1400">
                          <a:solidFill>
                            <a:srgbClr val="000000"/>
                          </a:solidFill>
                          <a:latin typeface="Times New Roman"/>
                          <a:cs typeface="Times New Roman"/>
                        </a:rPr>
                        <a:t>rebels kill those opposed and place their heads on sticks and parade them as trophies</a:t>
                      </a:r>
                    </a:p>
                  </a:txBody>
                  <a:tcPr marL="91425" marR="91425" marT="121900" marB="121900"/>
                </a:tc>
                <a:tc>
                  <a:txBody>
                    <a:bodyPr/>
                    <a:lstStyle/>
                    <a:p>
                      <a:pPr lvl="0">
                        <a:spcBef>
                          <a:spcPts val="0"/>
                        </a:spcBef>
                        <a:buClr>
                          <a:schemeClr val="dk1"/>
                        </a:buClr>
                        <a:buSzPct val="91666"/>
                        <a:buFont typeface="Arial"/>
                        <a:buNone/>
                      </a:pPr>
                      <a:r>
                        <a:rPr lang="en" sz="1400" dirty="0">
                          <a:solidFill>
                            <a:srgbClr val="000000"/>
                          </a:solidFill>
                          <a:latin typeface="Times New Roman"/>
                          <a:cs typeface="Times New Roman"/>
                        </a:rPr>
                        <a:t>Unrolls like a film sequence- as you unroll, time advances in the story</a:t>
                      </a:r>
                    </a:p>
                  </a:txBody>
                  <a:tcPr marL="91425" marR="91425" marT="121900" marB="121900"/>
                </a:tc>
              </a:tr>
            </a:tbl>
          </a:graphicData>
        </a:graphic>
      </p:graphicFrame>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795a666dea27a6eb2346fb273562cbaf423bf920.jpg"/>
          <p:cNvPicPr>
            <a:picLocks noChangeAspect="1"/>
          </p:cNvPicPr>
          <p:nvPr/>
        </p:nvPicPr>
        <p:blipFill>
          <a:blip r:embed="rId2"/>
          <a:stretch>
            <a:fillRect/>
          </a:stretch>
        </p:blipFill>
        <p:spPr>
          <a:xfrm>
            <a:off x="0" y="533400"/>
            <a:ext cx="9144000" cy="567372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e1f72f332eff0034fd55bf9bfd02d13b1b453fd.jpg"/>
          <p:cNvPicPr>
            <a:picLocks noChangeAspect="1"/>
          </p:cNvPicPr>
          <p:nvPr/>
        </p:nvPicPr>
        <p:blipFill>
          <a:blip r:embed="rId2"/>
          <a:stretch>
            <a:fillRect/>
          </a:stretch>
        </p:blipFill>
        <p:spPr>
          <a:xfrm>
            <a:off x="0" y="603250"/>
            <a:ext cx="9144000" cy="541655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2"/>
        <p:cNvGrpSpPr/>
        <p:nvPr/>
      </p:nvGrpSpPr>
      <p:grpSpPr>
        <a:xfrm>
          <a:off x="0" y="0"/>
          <a:ext cx="0" cy="0"/>
          <a:chOff x="0" y="0"/>
          <a:chExt cx="0" cy="0"/>
        </a:xfrm>
      </p:grpSpPr>
      <p:sp>
        <p:nvSpPr>
          <p:cNvPr id="265" name="Shape 265"/>
          <p:cNvSpPr txBox="1"/>
          <p:nvPr/>
        </p:nvSpPr>
        <p:spPr>
          <a:xfrm>
            <a:off x="485601" y="1136401"/>
            <a:ext cx="6461699" cy="3012799"/>
          </a:xfrm>
          <a:prstGeom prst="rect">
            <a:avLst/>
          </a:prstGeom>
          <a:noFill/>
          <a:ln>
            <a:noFill/>
          </a:ln>
        </p:spPr>
        <p:txBody>
          <a:bodyPr lIns="91425" tIns="91425" rIns="91425" bIns="91425" anchor="t" anchorCtr="0">
            <a:noAutofit/>
          </a:bodyPr>
          <a:lstStyle/>
          <a:p>
            <a:pPr lvl="0" rtl="0">
              <a:spcBef>
                <a:spcPts val="0"/>
              </a:spcBef>
              <a:buNone/>
            </a:pPr>
            <a:r>
              <a:rPr lang="en" sz="3600" dirty="0">
                <a:solidFill>
                  <a:srgbClr val="000000"/>
                </a:solidFill>
              </a:rPr>
              <a:t>Explore the scroll!</a:t>
            </a:r>
          </a:p>
          <a:p>
            <a:pPr lvl="0">
              <a:spcBef>
                <a:spcPts val="0"/>
              </a:spcBef>
              <a:buNone/>
            </a:pPr>
            <a:endParaRPr sz="3600" dirty="0">
              <a:solidFill>
                <a:srgbClr val="A4C2F4"/>
              </a:solidFill>
            </a:endParaRPr>
          </a:p>
        </p:txBody>
      </p:sp>
      <p:pic>
        <p:nvPicPr>
          <p:cNvPr id="266" name="Shape 266"/>
          <p:cNvPicPr preferRelativeResize="0"/>
          <p:nvPr/>
        </p:nvPicPr>
        <p:blipFill>
          <a:blip r:embed="rId3">
            <a:alphaModFix/>
          </a:blip>
          <a:stretch>
            <a:fillRect/>
          </a:stretch>
        </p:blipFill>
        <p:spPr>
          <a:xfrm>
            <a:off x="4572000" y="852366"/>
            <a:ext cx="3677650" cy="4903533"/>
          </a:xfrm>
          <a:prstGeom prst="rect">
            <a:avLst/>
          </a:prstGeom>
          <a:noFill/>
          <a:ln>
            <a:noFill/>
          </a:ln>
        </p:spPr>
      </p:pic>
      <p:sp>
        <p:nvSpPr>
          <p:cNvPr id="8" name="Shape 256"/>
          <p:cNvSpPr/>
          <p:nvPr/>
        </p:nvSpPr>
        <p:spPr>
          <a:xfrm>
            <a:off x="102851" y="4754055"/>
            <a:ext cx="4876799" cy="202774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txBody>
          <a:bodyPr lIns="50800" tIns="50800" rIns="50800" bIns="50800" anchor="t" anchorCtr="0">
            <a:noAutofit/>
          </a:bodyPr>
          <a:lstStyle/>
          <a:p>
            <a:pPr marL="0" marR="0" lvl="0" indent="0" algn="l" rtl="0">
              <a:spcBef>
                <a:spcPts val="0"/>
              </a:spcBef>
              <a:spcAft>
                <a:spcPts val="0"/>
              </a:spcAft>
              <a:buSzPct val="25000"/>
              <a:buNone/>
            </a:pPr>
            <a:r>
              <a:rPr lang="en" sz="1800" b="1" dirty="0">
                <a:solidFill>
                  <a:srgbClr val="000000"/>
                </a:solidFill>
                <a:latin typeface="Times New Roman"/>
                <a:cs typeface="Times New Roman"/>
              </a:rPr>
              <a:t>203.  Night Attack on the Sanjo Palace</a:t>
            </a:r>
          </a:p>
          <a:p>
            <a:pPr marL="0" marR="0" lvl="0" indent="0" algn="l" rtl="0">
              <a:spcBef>
                <a:spcPts val="900"/>
              </a:spcBef>
              <a:spcAft>
                <a:spcPts val="0"/>
              </a:spcAft>
              <a:buSzPct val="25000"/>
              <a:buNone/>
            </a:pPr>
            <a:r>
              <a:rPr lang="en" sz="1600" dirty="0">
                <a:solidFill>
                  <a:srgbClr val="000000"/>
                </a:solidFill>
                <a:latin typeface="Times New Roman"/>
                <a:cs typeface="Times New Roman"/>
              </a:rPr>
              <a:t>Kamakura Period, Japan</a:t>
            </a:r>
          </a:p>
          <a:p>
            <a:pPr marL="0" marR="0" lvl="0" indent="0" algn="l" rtl="0">
              <a:spcBef>
                <a:spcPts val="900"/>
              </a:spcBef>
              <a:spcAft>
                <a:spcPts val="0"/>
              </a:spcAft>
              <a:buSzPct val="25000"/>
              <a:buNone/>
            </a:pPr>
            <a:r>
              <a:rPr lang="en" sz="1600" b="0" i="0" u="none" strike="noStrike" cap="none" dirty="0">
                <a:solidFill>
                  <a:srgbClr val="000000"/>
                </a:solidFill>
                <a:latin typeface="Times New Roman"/>
                <a:ea typeface="Arial"/>
                <a:cs typeface="Times New Roman"/>
                <a:sym typeface="Arial"/>
              </a:rPr>
              <a:t>13</a:t>
            </a:r>
            <a:r>
              <a:rPr lang="en" sz="1600" dirty="0">
                <a:solidFill>
                  <a:srgbClr val="000000"/>
                </a:solidFill>
                <a:latin typeface="Times New Roman"/>
                <a:cs typeface="Times New Roman"/>
              </a:rPr>
              <a:t>00 </a:t>
            </a:r>
            <a:r>
              <a:rPr lang="en" sz="1600" b="0" i="0" u="none" strike="noStrike" cap="none" dirty="0">
                <a:solidFill>
                  <a:srgbClr val="000000"/>
                </a:solidFill>
                <a:latin typeface="Times New Roman"/>
                <a:ea typeface="Arial"/>
                <a:cs typeface="Times New Roman"/>
                <a:sym typeface="Arial"/>
              </a:rPr>
              <a:t>C.E.</a:t>
            </a:r>
          </a:p>
          <a:p>
            <a:pPr marL="0" marR="0" lvl="0" indent="0" algn="l" rtl="0">
              <a:spcBef>
                <a:spcPts val="900"/>
              </a:spcBef>
              <a:spcAft>
                <a:spcPts val="0"/>
              </a:spcAft>
              <a:buSzPct val="25000"/>
              <a:buNone/>
            </a:pPr>
            <a:r>
              <a:rPr lang="en" sz="1600" b="0" i="0" u="none" strike="noStrike" cap="none" dirty="0">
                <a:solidFill>
                  <a:srgbClr val="000000"/>
                </a:solidFill>
                <a:latin typeface="Times New Roman"/>
                <a:ea typeface="Arial"/>
                <a:cs typeface="Times New Roman"/>
                <a:sym typeface="Arial"/>
              </a:rPr>
              <a:t>handscroll, ink and colors on paper</a:t>
            </a:r>
            <a:br>
              <a:rPr lang="en" sz="1600" b="0" i="0" u="none" strike="noStrike" cap="none" dirty="0">
                <a:solidFill>
                  <a:srgbClr val="000000"/>
                </a:solidFill>
                <a:latin typeface="Times New Roman"/>
                <a:ea typeface="Arial"/>
                <a:cs typeface="Times New Roman"/>
                <a:sym typeface="Arial"/>
              </a:rPr>
            </a:br>
            <a:r>
              <a:rPr lang="en" sz="1600" b="0" i="0" u="none" strike="noStrike" cap="none" dirty="0">
                <a:solidFill>
                  <a:srgbClr val="000000"/>
                </a:solidFill>
                <a:latin typeface="Arial"/>
                <a:ea typeface="Arial"/>
                <a:cs typeface="Arial"/>
                <a:sym typeface="Arial"/>
              </a:rPr>
              <a:t>16 1/4 in. high</a:t>
            </a:r>
          </a:p>
        </p:txBody>
      </p:sp>
      <p:pic>
        <p:nvPicPr>
          <p:cNvPr id="9" name="Shape 258"/>
          <p:cNvPicPr preferRelativeResize="0"/>
          <p:nvPr/>
        </p:nvPicPr>
        <p:blipFill>
          <a:blip r:embed="rId4">
            <a:alphaModFix/>
          </a:blip>
          <a:stretch>
            <a:fillRect/>
          </a:stretch>
        </p:blipFill>
        <p:spPr>
          <a:xfrm>
            <a:off x="2362200" y="5105400"/>
            <a:ext cx="540941" cy="72774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iobu2.jpg"/>
          <p:cNvPicPr>
            <a:picLocks noChangeAspect="1"/>
          </p:cNvPicPr>
          <p:nvPr/>
        </p:nvPicPr>
        <p:blipFill>
          <a:blip r:embed="rId2"/>
          <a:stretch>
            <a:fillRect/>
          </a:stretch>
        </p:blipFill>
        <p:spPr>
          <a:xfrm>
            <a:off x="-623079" y="1"/>
            <a:ext cx="10452879" cy="6858000"/>
          </a:xfrm>
          <a:prstGeom prst="rect">
            <a:avLst/>
          </a:prstGeom>
        </p:spPr>
      </p:pic>
      <p:sp>
        <p:nvSpPr>
          <p:cNvPr id="5" name="Shape 276"/>
          <p:cNvSpPr txBox="1"/>
          <p:nvPr/>
        </p:nvSpPr>
        <p:spPr>
          <a:xfrm>
            <a:off x="304800" y="457200"/>
            <a:ext cx="5181600" cy="1981200"/>
          </a:xfrm>
          <a:prstGeom prst="rect">
            <a:avLst/>
          </a:prstGeom>
          <a:noFill/>
          <a:ln>
            <a:noFill/>
          </a:ln>
        </p:spPr>
        <p:txBody>
          <a:bodyPr lIns="91425" tIns="91425" rIns="91425" bIns="91425" anchor="ctr" anchorCtr="0">
            <a:noAutofit/>
          </a:bodyPr>
          <a:lstStyle/>
          <a:p>
            <a:pPr lvl="0" rtl="0">
              <a:lnSpc>
                <a:spcPct val="90000"/>
              </a:lnSpc>
              <a:spcBef>
                <a:spcPts val="0"/>
              </a:spcBef>
              <a:buNone/>
            </a:pPr>
            <a:r>
              <a:rPr lang="en" sz="1600" b="1" i="1" dirty="0">
                <a:solidFill>
                  <a:srgbClr val="000000"/>
                </a:solidFill>
                <a:latin typeface="Times New Roman"/>
                <a:ea typeface="Calibri"/>
                <a:cs typeface="Times New Roman"/>
                <a:sym typeface="Calibri"/>
              </a:rPr>
              <a:t>210. White and Red Plum </a:t>
            </a:r>
            <a:r>
              <a:rPr lang="en" sz="1600" b="1" i="1" dirty="0" smtClean="0">
                <a:solidFill>
                  <a:srgbClr val="000000"/>
                </a:solidFill>
                <a:latin typeface="Times New Roman"/>
                <a:ea typeface="Calibri"/>
                <a:cs typeface="Times New Roman"/>
                <a:sym typeface="Calibri"/>
              </a:rPr>
              <a:t>Blossoms</a:t>
            </a:r>
            <a:endParaRPr lang="en-US" sz="1600" b="1" i="1" dirty="0" smtClean="0">
              <a:solidFill>
                <a:srgbClr val="000000"/>
              </a:solidFill>
              <a:latin typeface="Times New Roman"/>
              <a:ea typeface="Calibri"/>
              <a:cs typeface="Times New Roman"/>
              <a:sym typeface="Calibri"/>
            </a:endParaRPr>
          </a:p>
          <a:p>
            <a:pPr lvl="0" rtl="0">
              <a:lnSpc>
                <a:spcPct val="90000"/>
              </a:lnSpc>
              <a:spcBef>
                <a:spcPts val="0"/>
              </a:spcBef>
              <a:buNone/>
            </a:pPr>
            <a:r>
              <a:rPr lang="en" sz="1600" dirty="0" smtClean="0">
                <a:solidFill>
                  <a:srgbClr val="000000"/>
                </a:solidFill>
                <a:latin typeface="Times New Roman"/>
                <a:ea typeface="Calibri"/>
                <a:cs typeface="Times New Roman"/>
                <a:sym typeface="Calibri"/>
              </a:rPr>
              <a:t>Ogata</a:t>
            </a:r>
            <a:r>
              <a:rPr lang="en" sz="1600" dirty="0">
                <a:solidFill>
                  <a:srgbClr val="000000"/>
                </a:solidFill>
                <a:latin typeface="Times New Roman"/>
                <a:ea typeface="Calibri"/>
                <a:cs typeface="Times New Roman"/>
                <a:sym typeface="Calibri"/>
              </a:rPr>
              <a:t>, </a:t>
            </a:r>
            <a:r>
              <a:rPr lang="en" sz="1600" dirty="0" smtClean="0">
                <a:solidFill>
                  <a:srgbClr val="000000"/>
                </a:solidFill>
                <a:latin typeface="Times New Roman"/>
                <a:ea typeface="Calibri"/>
                <a:cs typeface="Times New Roman"/>
                <a:sym typeface="Calibri"/>
              </a:rPr>
              <a:t>Korin</a:t>
            </a:r>
            <a:r>
              <a:rPr lang="en-US" sz="1600" dirty="0" smtClean="0">
                <a:solidFill>
                  <a:srgbClr val="000000"/>
                </a:solidFill>
                <a:latin typeface="Times New Roman"/>
                <a:ea typeface="Calibri"/>
                <a:cs typeface="Times New Roman"/>
                <a:sym typeface="Calibri"/>
              </a:rPr>
              <a:t>,  </a:t>
            </a:r>
            <a:r>
              <a:rPr lang="en" sz="1600" dirty="0" smtClean="0">
                <a:solidFill>
                  <a:srgbClr val="000000"/>
                </a:solidFill>
                <a:latin typeface="Times New Roman"/>
                <a:ea typeface="Calibri"/>
                <a:cs typeface="Times New Roman"/>
                <a:sym typeface="Calibri"/>
              </a:rPr>
              <a:t>1710</a:t>
            </a:r>
            <a:r>
              <a:rPr lang="en-US" sz="1600" dirty="0" smtClean="0">
                <a:solidFill>
                  <a:srgbClr val="000000"/>
                </a:solidFill>
                <a:latin typeface="Times New Roman"/>
                <a:ea typeface="Calibri"/>
                <a:cs typeface="Times New Roman"/>
                <a:sym typeface="Calibri"/>
              </a:rPr>
              <a:t> CE</a:t>
            </a:r>
            <a:endParaRPr lang="en" sz="1600" dirty="0">
              <a:solidFill>
                <a:srgbClr val="000000"/>
              </a:solidFill>
              <a:latin typeface="Times New Roman"/>
              <a:ea typeface="Calibri"/>
              <a:cs typeface="Times New Roman"/>
              <a:sym typeface="Calibri"/>
            </a:endParaRPr>
          </a:p>
          <a:p>
            <a:pPr lvl="0" rtl="0">
              <a:lnSpc>
                <a:spcPct val="90000"/>
              </a:lnSpc>
              <a:spcBef>
                <a:spcPts val="0"/>
              </a:spcBef>
              <a:buNone/>
            </a:pPr>
            <a:r>
              <a:rPr lang="en" sz="1600" dirty="0">
                <a:solidFill>
                  <a:srgbClr val="000000"/>
                </a:solidFill>
                <a:latin typeface="Times New Roman"/>
                <a:ea typeface="Calibri"/>
                <a:cs typeface="Times New Roman"/>
                <a:sym typeface="Calibri"/>
              </a:rPr>
              <a:t>Ink, watercolor, </a:t>
            </a:r>
            <a:r>
              <a:rPr lang="en" sz="1600" dirty="0" smtClean="0">
                <a:solidFill>
                  <a:srgbClr val="000000"/>
                </a:solidFill>
                <a:latin typeface="Times New Roman"/>
                <a:ea typeface="Calibri"/>
                <a:cs typeface="Times New Roman"/>
                <a:sym typeface="Calibri"/>
              </a:rPr>
              <a:t>gold </a:t>
            </a:r>
            <a:r>
              <a:rPr lang="en" sz="1600" dirty="0">
                <a:solidFill>
                  <a:srgbClr val="000000"/>
                </a:solidFill>
                <a:latin typeface="Times New Roman"/>
                <a:ea typeface="Calibri"/>
                <a:cs typeface="Times New Roman"/>
                <a:sym typeface="Calibri"/>
              </a:rPr>
              <a:t>leaf on paper</a:t>
            </a:r>
          </a:p>
          <a:p>
            <a:pPr lvl="0" rtl="0">
              <a:lnSpc>
                <a:spcPct val="90000"/>
              </a:lnSpc>
              <a:spcBef>
                <a:spcPts val="0"/>
              </a:spcBef>
              <a:buNone/>
            </a:pPr>
            <a:endParaRPr sz="2400" dirty="0">
              <a:solidFill>
                <a:srgbClr val="FFFFB9"/>
              </a:solidFill>
              <a:latin typeface="Calibri"/>
              <a:ea typeface="Calibri"/>
              <a:cs typeface="Calibri"/>
              <a:sym typeface="Calibri"/>
            </a:endParaRPr>
          </a:p>
          <a:p>
            <a:pPr lvl="0" rtl="0">
              <a:lnSpc>
                <a:spcPct val="90000"/>
              </a:lnSpc>
              <a:spcBef>
                <a:spcPts val="0"/>
              </a:spcBef>
              <a:buNone/>
            </a:pPr>
            <a:endParaRPr sz="2400" dirty="0">
              <a:solidFill>
                <a:srgbClr val="FFFFB9"/>
              </a:solidFill>
              <a:latin typeface="Calibri"/>
              <a:ea typeface="Calibri"/>
              <a:cs typeface="Calibri"/>
              <a:sym typeface="Calibri"/>
            </a:endParaRPr>
          </a:p>
          <a:p>
            <a:pPr lvl="0" rtl="0">
              <a:lnSpc>
                <a:spcPct val="90000"/>
              </a:lnSpc>
              <a:spcBef>
                <a:spcPts val="0"/>
              </a:spcBef>
              <a:buNone/>
            </a:pPr>
            <a:endParaRPr sz="2400" dirty="0">
              <a:solidFill>
                <a:srgbClr val="FFFFB9"/>
              </a:solidFill>
              <a:latin typeface="Calibri"/>
              <a:ea typeface="Calibri"/>
              <a:cs typeface="Calibri"/>
              <a:sym typeface="Calibri"/>
            </a:endParaRPr>
          </a:p>
          <a:p>
            <a:pPr lvl="0" rtl="0">
              <a:lnSpc>
                <a:spcPct val="90000"/>
              </a:lnSpc>
              <a:spcBef>
                <a:spcPts val="0"/>
              </a:spcBef>
              <a:buNone/>
            </a:pPr>
            <a:endParaRPr sz="2400" dirty="0">
              <a:solidFill>
                <a:srgbClr val="FFFFB9"/>
              </a:solidFill>
              <a:latin typeface="Calibri"/>
              <a:ea typeface="Calibri"/>
              <a:cs typeface="Calibri"/>
              <a:sym typeface="Calibri"/>
            </a:endParaRPr>
          </a:p>
        </p:txBody>
      </p:sp>
      <p:pic>
        <p:nvPicPr>
          <p:cNvPr id="6" name="Shape 277"/>
          <p:cNvPicPr preferRelativeResize="0"/>
          <p:nvPr/>
        </p:nvPicPr>
        <p:blipFill>
          <a:blip r:embed="rId3">
            <a:alphaModFix/>
          </a:blip>
          <a:stretch>
            <a:fillRect/>
          </a:stretch>
        </p:blipFill>
        <p:spPr>
          <a:xfrm>
            <a:off x="8229600" y="457200"/>
            <a:ext cx="562116" cy="75623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White and Red Plum Blossoms.mp4">
            <a:hlinkClick r:id="" action="ppaction://media"/>
          </p:cNvPr>
          <p:cNvPicPr/>
          <p:nvPr>
            <p:ph idx="1"/>
            <a:videoFile r:link="rId1"/>
          </p:nvPr>
        </p:nvPicPr>
        <p:blipFill>
          <a:blip r:embed="rId3"/>
          <a:stretch>
            <a:fillRect/>
          </a:stretch>
        </p:blipFill>
        <p:spPr>
          <a:xfrm>
            <a:off x="548922" y="1295400"/>
            <a:ext cx="8046156" cy="4525963"/>
          </a:xfrm>
        </p:spPr>
      </p:pic>
      <p:sp>
        <p:nvSpPr>
          <p:cNvPr id="5" name="TextBox 4"/>
          <p:cNvSpPr txBox="1"/>
          <p:nvPr/>
        </p:nvSpPr>
        <p:spPr>
          <a:xfrm>
            <a:off x="1066800" y="6096000"/>
            <a:ext cx="6705600" cy="369332"/>
          </a:xfrm>
          <a:prstGeom prst="rect">
            <a:avLst/>
          </a:prstGeom>
          <a:noFill/>
        </p:spPr>
        <p:txBody>
          <a:bodyPr wrap="square" rtlCol="0">
            <a:spAutoFit/>
          </a:bodyPr>
          <a:lstStyle/>
          <a:p>
            <a:r>
              <a:rPr lang="en-US" dirty="0" smtClean="0"/>
              <a:t>https://vimeo.com/groups/lopezapah/videos/116983477</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161669b805ea3ad2d59797c37515e1b82bbe2da.jpg"/>
          <p:cNvPicPr>
            <a:picLocks noChangeAspect="1"/>
          </p:cNvPicPr>
          <p:nvPr/>
        </p:nvPicPr>
        <p:blipFill>
          <a:blip r:embed="rId2"/>
          <a:stretch>
            <a:fillRect/>
          </a:stretch>
        </p:blipFill>
        <p:spPr>
          <a:xfrm>
            <a:off x="0" y="1417638"/>
            <a:ext cx="9144000" cy="410845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2"/>
        <p:cNvGrpSpPr/>
        <p:nvPr/>
      </p:nvGrpSpPr>
      <p:grpSpPr>
        <a:xfrm>
          <a:off x="0" y="0"/>
          <a:ext cx="0" cy="0"/>
          <a:chOff x="0" y="0"/>
          <a:chExt cx="0" cy="0"/>
        </a:xfrm>
      </p:grpSpPr>
      <p:graphicFrame>
        <p:nvGraphicFramePr>
          <p:cNvPr id="283" name="Shape 283"/>
          <p:cNvGraphicFramePr/>
          <p:nvPr/>
        </p:nvGraphicFramePr>
        <p:xfrm>
          <a:off x="0" y="0"/>
          <a:ext cx="9144000" cy="8741079"/>
        </p:xfrm>
        <a:graphic>
          <a:graphicData uri="http://schemas.openxmlformats.org/drawingml/2006/table">
            <a:tbl>
              <a:tblPr>
                <a:noFill/>
              </a:tblPr>
              <a:tblGrid>
                <a:gridCol w="1466922"/>
                <a:gridCol w="1954205"/>
                <a:gridCol w="2814790"/>
                <a:gridCol w="2908083"/>
              </a:tblGrid>
              <a:tr h="609560">
                <a:tc>
                  <a:txBody>
                    <a:bodyPr/>
                    <a:lstStyle/>
                    <a:p>
                      <a:pPr lvl="0" rtl="0">
                        <a:spcBef>
                          <a:spcPts val="0"/>
                        </a:spcBef>
                        <a:buNone/>
                      </a:pPr>
                      <a:r>
                        <a:rPr lang="en" sz="2200" b="1" i="1">
                          <a:solidFill>
                            <a:srgbClr val="000000"/>
                          </a:solidFill>
                          <a:latin typeface="Times New Roman"/>
                          <a:cs typeface="Times New Roman"/>
                        </a:rPr>
                        <a:t>Form</a:t>
                      </a:r>
                    </a:p>
                  </a:txBody>
                  <a:tcPr marL="91425" marR="91425" marT="121900" marB="121900"/>
                </a:tc>
                <a:tc>
                  <a:txBody>
                    <a:bodyPr/>
                    <a:lstStyle/>
                    <a:p>
                      <a:pPr lvl="0" rtl="0">
                        <a:spcBef>
                          <a:spcPts val="0"/>
                        </a:spcBef>
                        <a:buNone/>
                      </a:pPr>
                      <a:r>
                        <a:rPr lang="en" sz="2200" b="1" i="1">
                          <a:solidFill>
                            <a:srgbClr val="000000"/>
                          </a:solidFill>
                          <a:latin typeface="Times New Roman"/>
                          <a:cs typeface="Times New Roman"/>
                        </a:rPr>
                        <a:t>Function</a:t>
                      </a:r>
                    </a:p>
                  </a:txBody>
                  <a:tcPr marL="91425" marR="91425" marT="121900" marB="121900"/>
                </a:tc>
                <a:tc>
                  <a:txBody>
                    <a:bodyPr/>
                    <a:lstStyle/>
                    <a:p>
                      <a:pPr lvl="0" rtl="0">
                        <a:spcBef>
                          <a:spcPts val="0"/>
                        </a:spcBef>
                        <a:buNone/>
                      </a:pPr>
                      <a:r>
                        <a:rPr lang="en" sz="2200" b="1" i="1">
                          <a:solidFill>
                            <a:srgbClr val="000000"/>
                          </a:solidFill>
                          <a:latin typeface="Times New Roman"/>
                          <a:cs typeface="Times New Roman"/>
                        </a:rPr>
                        <a:t>Content</a:t>
                      </a:r>
                    </a:p>
                  </a:txBody>
                  <a:tcPr marL="91425" marR="91425" marT="121900" marB="121900"/>
                </a:tc>
                <a:tc>
                  <a:txBody>
                    <a:bodyPr/>
                    <a:lstStyle/>
                    <a:p>
                      <a:pPr lvl="0" rtl="0">
                        <a:spcBef>
                          <a:spcPts val="0"/>
                        </a:spcBef>
                        <a:buNone/>
                      </a:pPr>
                      <a:r>
                        <a:rPr lang="en" sz="2200" b="1" i="1" dirty="0">
                          <a:solidFill>
                            <a:srgbClr val="000000"/>
                          </a:solidFill>
                          <a:latin typeface="Times New Roman"/>
                          <a:cs typeface="Times New Roman"/>
                        </a:rPr>
                        <a:t>Context</a:t>
                      </a:r>
                    </a:p>
                  </a:txBody>
                  <a:tcPr marL="91425" marR="91425" marT="121900" marB="121900"/>
                </a:tc>
              </a:tr>
              <a:tr h="1706840">
                <a:tc>
                  <a:txBody>
                    <a:bodyPr/>
                    <a:lstStyle/>
                    <a:p>
                      <a:pPr lvl="0">
                        <a:spcBef>
                          <a:spcPts val="0"/>
                        </a:spcBef>
                        <a:buNone/>
                      </a:pPr>
                      <a:r>
                        <a:rPr lang="en" sz="2200">
                          <a:solidFill>
                            <a:srgbClr val="000000"/>
                          </a:solidFill>
                          <a:latin typeface="Times New Roman"/>
                          <a:cs typeface="Times New Roman"/>
                        </a:rPr>
                        <a:t>Japanese Rinpa style named for Ogata</a:t>
                      </a:r>
                    </a:p>
                  </a:txBody>
                  <a:tcPr marL="91425" marR="91425" marT="121900" marB="121900"/>
                </a:tc>
                <a:tc>
                  <a:txBody>
                    <a:bodyPr/>
                    <a:lstStyle/>
                    <a:p>
                      <a:pPr lvl="0" rtl="0">
                        <a:spcBef>
                          <a:spcPts val="0"/>
                        </a:spcBef>
                        <a:buNone/>
                      </a:pPr>
                      <a:r>
                        <a:rPr lang="en" sz="2200">
                          <a:solidFill>
                            <a:srgbClr val="000000"/>
                          </a:solidFill>
                          <a:latin typeface="Times New Roman"/>
                          <a:cs typeface="Times New Roman"/>
                        </a:rPr>
                        <a:t>Screen-room divider</a:t>
                      </a:r>
                    </a:p>
                  </a:txBody>
                  <a:tcPr marL="91425" marR="91425" marT="121900" marB="121900"/>
                </a:tc>
                <a:tc>
                  <a:txBody>
                    <a:bodyPr/>
                    <a:lstStyle/>
                    <a:p>
                      <a:pPr lvl="0">
                        <a:spcBef>
                          <a:spcPts val="0"/>
                        </a:spcBef>
                        <a:buNone/>
                      </a:pPr>
                      <a:r>
                        <a:rPr lang="en" sz="2200">
                          <a:solidFill>
                            <a:srgbClr val="000000"/>
                          </a:solidFill>
                          <a:latin typeface="Times New Roman"/>
                          <a:cs typeface="Times New Roman"/>
                        </a:rPr>
                        <a:t>Stream cuts rhythmically through the scene; swirls in paint surface indicate water currents</a:t>
                      </a:r>
                    </a:p>
                  </a:txBody>
                  <a:tcPr marL="91425" marR="91425" marT="121900" marB="121900"/>
                </a:tc>
                <a:tc>
                  <a:txBody>
                    <a:bodyPr/>
                    <a:lstStyle/>
                    <a:p>
                      <a:pPr lvl="0">
                        <a:spcBef>
                          <a:spcPts val="0"/>
                        </a:spcBef>
                        <a:buNone/>
                      </a:pPr>
                      <a:r>
                        <a:rPr lang="en" sz="2200" dirty="0">
                          <a:solidFill>
                            <a:srgbClr val="000000"/>
                          </a:solidFill>
                          <a:latin typeface="Times New Roman"/>
                          <a:cs typeface="Times New Roman"/>
                        </a:rPr>
                        <a:t>Influenced by the </a:t>
                      </a:r>
                      <a:r>
                        <a:rPr lang="en" sz="2200" u="sng" dirty="0">
                          <a:solidFill>
                            <a:srgbClr val="000000"/>
                          </a:solidFill>
                          <a:latin typeface="Times New Roman"/>
                          <a:cs typeface="Times New Roman"/>
                          <a:hlinkClick r:id=""/>
                        </a:rPr>
                        <a:t>yamato-e</a:t>
                      </a:r>
                      <a:r>
                        <a:rPr lang="en" sz="2200" dirty="0">
                          <a:solidFill>
                            <a:srgbClr val="000000"/>
                          </a:solidFill>
                          <a:latin typeface="Times New Roman"/>
                          <a:cs typeface="Times New Roman"/>
                        </a:rPr>
                        <a:t> style of painting</a:t>
                      </a:r>
                    </a:p>
                  </a:txBody>
                  <a:tcPr marL="91425" marR="91425" marT="121900" marB="121900"/>
                </a:tc>
              </a:tr>
              <a:tr h="3169880">
                <a:tc>
                  <a:txBody>
                    <a:bodyPr/>
                    <a:lstStyle/>
                    <a:p>
                      <a:pPr lvl="0">
                        <a:spcBef>
                          <a:spcPts val="0"/>
                        </a:spcBef>
                        <a:buNone/>
                      </a:pPr>
                      <a:endParaRPr sz="2200">
                        <a:solidFill>
                          <a:srgbClr val="000000"/>
                        </a:solidFill>
                        <a:latin typeface="Times New Roman"/>
                        <a:cs typeface="Times New Roman"/>
                      </a:endParaRPr>
                    </a:p>
                  </a:txBody>
                  <a:tcPr marL="91425" marR="91425" marT="121900" marB="121900"/>
                </a:tc>
                <a:tc>
                  <a:txBody>
                    <a:bodyPr/>
                    <a:lstStyle/>
                    <a:p>
                      <a:pPr lvl="0">
                        <a:spcBef>
                          <a:spcPts val="0"/>
                        </a:spcBef>
                        <a:buNone/>
                      </a:pPr>
                      <a:endParaRPr sz="2200">
                        <a:solidFill>
                          <a:srgbClr val="000000"/>
                        </a:solidFill>
                        <a:latin typeface="Times New Roman"/>
                        <a:cs typeface="Times New Roman"/>
                      </a:endParaRPr>
                    </a:p>
                  </a:txBody>
                  <a:tcPr marL="91425" marR="91425" marT="121900" marB="121900"/>
                </a:tc>
                <a:tc>
                  <a:txBody>
                    <a:bodyPr/>
                    <a:lstStyle/>
                    <a:p>
                      <a:pPr lvl="0">
                        <a:spcBef>
                          <a:spcPts val="0"/>
                        </a:spcBef>
                        <a:buNone/>
                      </a:pPr>
                      <a:r>
                        <a:rPr lang="en" sz="2200">
                          <a:solidFill>
                            <a:srgbClr val="000000"/>
                          </a:solidFill>
                          <a:latin typeface="Times New Roman"/>
                          <a:cs typeface="Times New Roman"/>
                        </a:rPr>
                        <a:t>White plum blossoms on the left; red on the right</a:t>
                      </a:r>
                    </a:p>
                  </a:txBody>
                  <a:tcPr marL="91425" marR="91425" marT="121900" marB="121900"/>
                </a:tc>
                <a:tc>
                  <a:txBody>
                    <a:bodyPr/>
                    <a:lstStyle/>
                    <a:p>
                      <a:pPr lvl="0">
                        <a:spcBef>
                          <a:spcPts val="0"/>
                        </a:spcBef>
                        <a:buNone/>
                      </a:pPr>
                      <a:r>
                        <a:rPr lang="en" sz="2200" dirty="0">
                          <a:solidFill>
                            <a:srgbClr val="000000"/>
                          </a:solidFill>
                          <a:latin typeface="Times New Roman"/>
                          <a:cs typeface="Times New Roman"/>
                        </a:rPr>
                        <a:t>Tarashikomi technique in which paint is applied to a surface that has not already dried from a previou application; creates a dripping effect useful in depicting streams or flowers</a:t>
                      </a:r>
                    </a:p>
                  </a:txBody>
                  <a:tcPr marL="91425" marR="91425" marT="121900" marB="121900"/>
                </a:tc>
              </a:tr>
              <a:tr h="1475000">
                <a:tc>
                  <a:txBody>
                    <a:bodyPr/>
                    <a:lstStyle/>
                    <a:p>
                      <a:pPr lvl="0">
                        <a:spcBef>
                          <a:spcPts val="0"/>
                        </a:spcBef>
                        <a:buNone/>
                      </a:pPr>
                      <a:endParaRPr sz="2400">
                        <a:solidFill>
                          <a:srgbClr val="000000"/>
                        </a:solidFill>
                        <a:latin typeface="Times New Roman"/>
                        <a:cs typeface="Times New Roman"/>
                      </a:endParaRPr>
                    </a:p>
                  </a:txBody>
                  <a:tcPr marL="91425" marR="91425" marT="121900" marB="121900"/>
                </a:tc>
                <a:tc>
                  <a:txBody>
                    <a:bodyPr/>
                    <a:lstStyle/>
                    <a:p>
                      <a:pPr lvl="0">
                        <a:spcBef>
                          <a:spcPts val="0"/>
                        </a:spcBef>
                        <a:buNone/>
                      </a:pPr>
                      <a:endParaRPr sz="2400">
                        <a:solidFill>
                          <a:srgbClr val="000000"/>
                        </a:solidFill>
                        <a:latin typeface="Times New Roman"/>
                        <a:cs typeface="Times New Roman"/>
                      </a:endParaRPr>
                    </a:p>
                  </a:txBody>
                  <a:tcPr marL="91425" marR="91425" marT="121900" marB="121900"/>
                </a:tc>
                <a:tc>
                  <a:txBody>
                    <a:bodyPr/>
                    <a:lstStyle/>
                    <a:p>
                      <a:pPr lvl="0">
                        <a:spcBef>
                          <a:spcPts val="0"/>
                        </a:spcBef>
                        <a:buNone/>
                      </a:pPr>
                      <a:endParaRPr sz="2400">
                        <a:solidFill>
                          <a:srgbClr val="000000"/>
                        </a:solidFill>
                        <a:latin typeface="Times New Roman"/>
                        <a:cs typeface="Times New Roman"/>
                      </a:endParaRPr>
                    </a:p>
                  </a:txBody>
                  <a:tcPr marL="91425" marR="91425" marT="121900" marB="121900"/>
                </a:tc>
                <a:tc>
                  <a:txBody>
                    <a:bodyPr/>
                    <a:lstStyle/>
                    <a:p>
                      <a:pPr lvl="0">
                        <a:spcBef>
                          <a:spcPts val="0"/>
                        </a:spcBef>
                        <a:buNone/>
                      </a:pPr>
                      <a:endParaRPr sz="2400" dirty="0">
                        <a:solidFill>
                          <a:srgbClr val="000000"/>
                        </a:solidFill>
                        <a:latin typeface="Times New Roman"/>
                        <a:cs typeface="Times New Roman"/>
                      </a:endParaRPr>
                    </a:p>
                  </a:txBody>
                  <a:tcPr marL="91425" marR="91425" marT="121900" marB="121900"/>
                </a:tc>
              </a:tr>
              <a:tr h="1475000">
                <a:tc>
                  <a:txBody>
                    <a:bodyPr/>
                    <a:lstStyle/>
                    <a:p>
                      <a:pPr lvl="0">
                        <a:spcBef>
                          <a:spcPts val="0"/>
                        </a:spcBef>
                        <a:buNone/>
                      </a:pPr>
                      <a:endParaRPr sz="2400"/>
                    </a:p>
                  </a:txBody>
                  <a:tcPr marL="91425" marR="91425" marT="121900" marB="121900"/>
                </a:tc>
                <a:tc>
                  <a:txBody>
                    <a:bodyPr/>
                    <a:lstStyle/>
                    <a:p>
                      <a:pPr lvl="0">
                        <a:spcBef>
                          <a:spcPts val="0"/>
                        </a:spcBef>
                        <a:buNone/>
                      </a:pPr>
                      <a:endParaRPr sz="2400"/>
                    </a:p>
                  </a:txBody>
                  <a:tcPr marL="91425" marR="91425" marT="121900" marB="121900"/>
                </a:tc>
                <a:tc>
                  <a:txBody>
                    <a:bodyPr/>
                    <a:lstStyle/>
                    <a:p>
                      <a:pPr lvl="0">
                        <a:spcBef>
                          <a:spcPts val="0"/>
                        </a:spcBef>
                        <a:buNone/>
                      </a:pPr>
                      <a:endParaRPr sz="2400"/>
                    </a:p>
                  </a:txBody>
                  <a:tcPr marL="91425" marR="91425" marT="121900" marB="121900"/>
                </a:tc>
                <a:tc>
                  <a:txBody>
                    <a:bodyPr/>
                    <a:lstStyle/>
                    <a:p>
                      <a:pPr lvl="0">
                        <a:spcBef>
                          <a:spcPts val="0"/>
                        </a:spcBef>
                        <a:buNone/>
                      </a:pPr>
                      <a:endParaRPr sz="2400" dirty="0"/>
                    </a:p>
                  </a:txBody>
                  <a:tcPr marL="91425" marR="91425" marT="121900" marB="121900"/>
                </a:tc>
              </a:tr>
            </a:tbl>
          </a:graphicData>
        </a:graphic>
      </p:graphicFrame>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7"/>
        <p:cNvGrpSpPr/>
        <p:nvPr/>
      </p:nvGrpSpPr>
      <p:grpSpPr>
        <a:xfrm>
          <a:off x="0" y="0"/>
          <a:ext cx="0" cy="0"/>
          <a:chOff x="0" y="0"/>
          <a:chExt cx="0" cy="0"/>
        </a:xfrm>
      </p:grpSpPr>
      <p:pic>
        <p:nvPicPr>
          <p:cNvPr id="288" name="Shape 288"/>
          <p:cNvPicPr preferRelativeResize="0"/>
          <p:nvPr/>
        </p:nvPicPr>
        <p:blipFill rotWithShape="1">
          <a:blip r:embed="rId3">
            <a:alphaModFix/>
          </a:blip>
          <a:srcRect/>
          <a:stretch/>
        </p:blipFill>
        <p:spPr>
          <a:xfrm>
            <a:off x="896701" y="290201"/>
            <a:ext cx="3004199" cy="5640799"/>
          </a:xfrm>
          <a:prstGeom prst="rect">
            <a:avLst/>
          </a:prstGeom>
          <a:noFill/>
          <a:ln>
            <a:noFill/>
          </a:ln>
        </p:spPr>
      </p:pic>
      <p:sp>
        <p:nvSpPr>
          <p:cNvPr id="289" name="Shape 289"/>
          <p:cNvSpPr/>
          <p:nvPr/>
        </p:nvSpPr>
        <p:spPr>
          <a:xfrm>
            <a:off x="5029200" y="1371601"/>
            <a:ext cx="3886200" cy="3477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000" b="0" u="none" strike="noStrike" cap="none" dirty="0">
                <a:solidFill>
                  <a:srgbClr val="000000"/>
                </a:solidFill>
                <a:latin typeface="Times New Roman"/>
                <a:ea typeface="Helvetica Neue"/>
                <a:cs typeface="Times New Roman"/>
                <a:sym typeface="Helvetica Neue"/>
              </a:rPr>
              <a:t>Japanese</a:t>
            </a:r>
          </a:p>
          <a:p>
            <a:pPr marL="0" marR="0" lvl="0" indent="0" algn="l" rtl="0">
              <a:spcBef>
                <a:spcPts val="0"/>
              </a:spcBef>
              <a:spcAft>
                <a:spcPts val="0"/>
              </a:spcAft>
              <a:buSzPct val="25000"/>
              <a:buNone/>
            </a:pPr>
            <a:r>
              <a:rPr lang="en" sz="2000" b="0" u="none" strike="noStrike" cap="none" dirty="0" smtClean="0">
                <a:solidFill>
                  <a:srgbClr val="000000"/>
                </a:solidFill>
                <a:latin typeface="Times New Roman"/>
                <a:ea typeface="Helvetica Neue"/>
                <a:cs typeface="Times New Roman"/>
                <a:sym typeface="Helvetica Neue"/>
              </a:rPr>
              <a:t>Suzuki </a:t>
            </a:r>
            <a:r>
              <a:rPr lang="en" sz="2000" b="0" u="none" strike="noStrike" cap="none" dirty="0">
                <a:solidFill>
                  <a:srgbClr val="000000"/>
                </a:solidFill>
                <a:latin typeface="Times New Roman"/>
                <a:ea typeface="Helvetica Neue"/>
                <a:cs typeface="Times New Roman"/>
                <a:sym typeface="Helvetica Neue"/>
              </a:rPr>
              <a:t>Harunobu</a:t>
            </a:r>
            <a:r>
              <a:rPr lang="en" sz="2000" b="0" u="none" strike="noStrike" cap="none" dirty="0" smtClean="0">
                <a:solidFill>
                  <a:srgbClr val="000000"/>
                </a:solidFill>
                <a:latin typeface="Times New Roman"/>
                <a:ea typeface="Helvetica Neue"/>
                <a:cs typeface="Times New Roman"/>
                <a:sym typeface="Helvetica Neue"/>
              </a:rPr>
              <a:t>,</a:t>
            </a:r>
            <a:endParaRPr lang="en-US" sz="2000" b="0" u="none" strike="noStrike" cap="none" dirty="0" smtClean="0">
              <a:solidFill>
                <a:srgbClr val="000000"/>
              </a:solidFill>
              <a:latin typeface="Times New Roman"/>
              <a:ea typeface="Helvetica Neue"/>
              <a:cs typeface="Times New Roman"/>
              <a:sym typeface="Helvetica Neue"/>
            </a:endParaRPr>
          </a:p>
          <a:p>
            <a:pPr marL="0" marR="0" lvl="0" indent="0" algn="l" rtl="0">
              <a:spcBef>
                <a:spcPts val="0"/>
              </a:spcBef>
              <a:spcAft>
                <a:spcPts val="0"/>
              </a:spcAft>
              <a:buSzPct val="25000"/>
              <a:buNone/>
            </a:pPr>
            <a:r>
              <a:rPr lang="en" sz="2000" b="0" u="none" strike="noStrike" cap="none" dirty="0" smtClean="0">
                <a:solidFill>
                  <a:srgbClr val="000000"/>
                </a:solidFill>
                <a:latin typeface="Times New Roman"/>
                <a:ea typeface="Helvetica Neue"/>
                <a:cs typeface="Times New Roman"/>
                <a:sym typeface="Helvetica Neue"/>
              </a:rPr>
              <a:t>woodblock </a:t>
            </a:r>
            <a:r>
              <a:rPr lang="en" sz="2000" b="0" u="none" strike="noStrike" cap="none" dirty="0">
                <a:solidFill>
                  <a:srgbClr val="000000"/>
                </a:solidFill>
                <a:latin typeface="Times New Roman"/>
                <a:ea typeface="Helvetica Neue"/>
                <a:cs typeface="Times New Roman"/>
                <a:sym typeface="Helvetica Neue"/>
              </a:rPr>
              <a:t>printing</a:t>
            </a:r>
          </a:p>
          <a:p>
            <a:pPr marL="0" marR="0" lvl="0" indent="0" algn="l" rtl="0">
              <a:spcBef>
                <a:spcPts val="0"/>
              </a:spcBef>
              <a:spcAft>
                <a:spcPts val="0"/>
              </a:spcAft>
              <a:buNone/>
            </a:pPr>
            <a:endParaRPr sz="2000" b="0" u="none" strike="noStrike" cap="none" dirty="0">
              <a:solidFill>
                <a:srgbClr val="000000"/>
              </a:solidFill>
              <a:latin typeface="Times New Roman"/>
              <a:ea typeface="Helvetica Neue"/>
              <a:cs typeface="Times New Roman"/>
              <a:sym typeface="Helvetica Neue"/>
            </a:endParaRPr>
          </a:p>
          <a:p>
            <a:pPr marL="171450" marR="0" lvl="0" indent="-171450" algn="l" rtl="0">
              <a:spcBef>
                <a:spcPts val="0"/>
              </a:spcBef>
              <a:spcAft>
                <a:spcPts val="0"/>
              </a:spcAft>
              <a:buClr>
                <a:srgbClr val="FFFF00"/>
              </a:buClr>
              <a:buSzPct val="100000"/>
              <a:buFont typeface="Arial"/>
              <a:buChar char="•"/>
            </a:pPr>
            <a:r>
              <a:rPr lang="en" sz="2000" b="0" u="none" strike="noStrike" cap="none" dirty="0">
                <a:solidFill>
                  <a:srgbClr val="000000"/>
                </a:solidFill>
                <a:latin typeface="Times New Roman"/>
                <a:ea typeface="Helvetica Neue"/>
                <a:cs typeface="Times New Roman"/>
                <a:sym typeface="Helvetica Neue"/>
              </a:rPr>
              <a:t>Refined views of middle-class women in daily pursuits; women are characteristically delicate: small feet and hangs, shrouded in billowing </a:t>
            </a:r>
            <a:r>
              <a:rPr lang="en" sz="2000" b="0" u="none" strike="noStrike" cap="none" dirty="0" smtClean="0">
                <a:solidFill>
                  <a:srgbClr val="000000"/>
                </a:solidFill>
                <a:latin typeface="Times New Roman"/>
                <a:ea typeface="Helvetica Neue"/>
                <a:cs typeface="Times New Roman"/>
                <a:sym typeface="Helvetica Neue"/>
              </a:rPr>
              <a:t>drapery</a:t>
            </a:r>
            <a:endParaRPr lang="en-US" sz="2000" b="0" u="none" strike="noStrike" cap="none" dirty="0" smtClean="0">
              <a:solidFill>
                <a:srgbClr val="000000"/>
              </a:solidFill>
              <a:latin typeface="Times New Roman"/>
              <a:ea typeface="Helvetica Neue"/>
              <a:cs typeface="Times New Roman"/>
              <a:sym typeface="Helvetica Neue"/>
            </a:endParaRPr>
          </a:p>
          <a:p>
            <a:pPr marL="171450" marR="0" lvl="0" indent="-171450" algn="l" rtl="0">
              <a:spcBef>
                <a:spcPts val="0"/>
              </a:spcBef>
              <a:spcAft>
                <a:spcPts val="0"/>
              </a:spcAft>
              <a:buClr>
                <a:srgbClr val="FFFF00"/>
              </a:buClr>
              <a:buSzPct val="100000"/>
              <a:buFont typeface="Arial"/>
              <a:buChar char="•"/>
            </a:pPr>
            <a:endParaRPr lang="en" sz="2000" b="0" u="none" strike="noStrike" cap="none" dirty="0">
              <a:solidFill>
                <a:srgbClr val="000000"/>
              </a:solidFill>
              <a:latin typeface="Times New Roman"/>
              <a:ea typeface="Helvetica Neue"/>
              <a:cs typeface="Times New Roman"/>
              <a:sym typeface="Helvetica Neue"/>
            </a:endParaRPr>
          </a:p>
          <a:p>
            <a:pPr marL="171450" marR="0" lvl="0" indent="-171450" algn="l" rtl="0">
              <a:spcBef>
                <a:spcPts val="0"/>
              </a:spcBef>
              <a:spcAft>
                <a:spcPts val="0"/>
              </a:spcAft>
              <a:buClr>
                <a:srgbClr val="FFFF00"/>
              </a:buClr>
              <a:buSzPct val="100000"/>
              <a:buFont typeface="Arial"/>
              <a:buChar char="•"/>
            </a:pPr>
            <a:r>
              <a:rPr lang="en" sz="2000" b="0" u="none" strike="noStrike" cap="none" dirty="0">
                <a:solidFill>
                  <a:srgbClr val="000000"/>
                </a:solidFill>
                <a:latin typeface="Times New Roman"/>
                <a:ea typeface="Helvetica Neue"/>
                <a:cs typeface="Times New Roman"/>
                <a:sym typeface="Helvetica Neue"/>
              </a:rPr>
              <a:t>Strong diagonal </a:t>
            </a:r>
            <a:r>
              <a:rPr lang="en" sz="2000" b="0" u="none" strike="noStrike" cap="none" dirty="0" smtClean="0">
                <a:solidFill>
                  <a:srgbClr val="000000"/>
                </a:solidFill>
                <a:latin typeface="Times New Roman"/>
                <a:ea typeface="Helvetica Neue"/>
                <a:cs typeface="Times New Roman"/>
                <a:sym typeface="Helvetica Neue"/>
              </a:rPr>
              <a:t>compositions</a:t>
            </a:r>
            <a:endParaRPr lang="en-US" sz="2000" b="0" u="none" strike="noStrike" cap="none" dirty="0" smtClean="0">
              <a:solidFill>
                <a:srgbClr val="000000"/>
              </a:solidFill>
              <a:latin typeface="Times New Roman"/>
              <a:ea typeface="Helvetica Neue"/>
              <a:cs typeface="Times New Roman"/>
              <a:sym typeface="Helvetica Neue"/>
            </a:endParaRPr>
          </a:p>
          <a:p>
            <a:pPr marL="171450" marR="0" lvl="0" indent="-171450" algn="l" rtl="0">
              <a:spcBef>
                <a:spcPts val="0"/>
              </a:spcBef>
              <a:spcAft>
                <a:spcPts val="0"/>
              </a:spcAft>
              <a:buClr>
                <a:srgbClr val="FFFF00"/>
              </a:buClr>
              <a:buSzPct val="100000"/>
              <a:buFont typeface="Arial"/>
              <a:buChar char="•"/>
            </a:pPr>
            <a:endParaRPr lang="en" sz="2000" b="0" u="none" strike="noStrike" cap="none" dirty="0">
              <a:solidFill>
                <a:srgbClr val="000000"/>
              </a:solidFill>
              <a:latin typeface="Times New Roman"/>
              <a:ea typeface="Helvetica Neue"/>
              <a:cs typeface="Times New Roman"/>
              <a:sym typeface="Helvetica Neue"/>
            </a:endParaRPr>
          </a:p>
          <a:p>
            <a:pPr marL="171450" marR="0" lvl="0" indent="-171450" algn="l" rtl="0">
              <a:spcBef>
                <a:spcPts val="0"/>
              </a:spcBef>
              <a:spcAft>
                <a:spcPts val="0"/>
              </a:spcAft>
              <a:buClr>
                <a:srgbClr val="FFFF00"/>
              </a:buClr>
              <a:buSzPct val="100000"/>
              <a:buFont typeface="Arial"/>
              <a:buChar char="•"/>
            </a:pPr>
            <a:r>
              <a:rPr lang="en" sz="2000" b="0" u="none" strike="noStrike" cap="none" dirty="0">
                <a:solidFill>
                  <a:srgbClr val="000000"/>
                </a:solidFill>
                <a:latin typeface="Times New Roman"/>
                <a:ea typeface="Helvetica Neue"/>
                <a:cs typeface="Times New Roman"/>
                <a:sym typeface="Helvetica Neue"/>
              </a:rPr>
              <a:t>Multiple perspectives </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8"/>
        <p:cNvGrpSpPr/>
        <p:nvPr/>
      </p:nvGrpSpPr>
      <p:grpSpPr>
        <a:xfrm>
          <a:off x="0" y="0"/>
          <a:ext cx="0" cy="0"/>
          <a:chOff x="0" y="0"/>
          <a:chExt cx="0" cy="0"/>
        </a:xfrm>
      </p:grpSpPr>
      <p:pic>
        <p:nvPicPr>
          <p:cNvPr id="300" name="Shape 300"/>
          <p:cNvPicPr preferRelativeResize="0"/>
          <p:nvPr/>
        </p:nvPicPr>
        <p:blipFill rotWithShape="1">
          <a:blip r:embed="rId3">
            <a:alphaModFix/>
          </a:blip>
          <a:srcRect/>
          <a:stretch/>
        </p:blipFill>
        <p:spPr>
          <a:xfrm>
            <a:off x="0" y="0"/>
            <a:ext cx="9144001" cy="7286990"/>
          </a:xfrm>
          <a:prstGeom prst="rect">
            <a:avLst/>
          </a:prstGeom>
          <a:noFill/>
          <a:ln>
            <a:noFill/>
          </a:ln>
        </p:spPr>
      </p:pic>
      <p:pic>
        <p:nvPicPr>
          <p:cNvPr id="301" name="Shape 301"/>
          <p:cNvPicPr preferRelativeResize="0"/>
          <p:nvPr/>
        </p:nvPicPr>
        <p:blipFill>
          <a:blip r:embed="rId4">
            <a:alphaModFix/>
          </a:blip>
          <a:stretch>
            <a:fillRect/>
          </a:stretch>
        </p:blipFill>
        <p:spPr>
          <a:xfrm>
            <a:off x="8077200" y="152400"/>
            <a:ext cx="608973" cy="590665"/>
          </a:xfrm>
          <a:prstGeom prst="rect">
            <a:avLst/>
          </a:prstGeom>
          <a:noFill/>
          <a:ln>
            <a:noFill/>
          </a:ln>
        </p:spPr>
      </p:pic>
      <p:sp>
        <p:nvSpPr>
          <p:cNvPr id="5" name="TextBox 4"/>
          <p:cNvSpPr txBox="1"/>
          <p:nvPr/>
        </p:nvSpPr>
        <p:spPr>
          <a:xfrm>
            <a:off x="5334000" y="152400"/>
            <a:ext cx="4724400" cy="2608407"/>
          </a:xfrm>
          <a:prstGeom prst="rect">
            <a:avLst/>
          </a:prstGeom>
          <a:noFill/>
        </p:spPr>
        <p:txBody>
          <a:bodyPr wrap="square" rtlCol="0">
            <a:spAutoFit/>
          </a:bodyPr>
          <a:lstStyle/>
          <a:p>
            <a:pPr lvl="0">
              <a:buSzPct val="25000"/>
            </a:pPr>
            <a:r>
              <a:rPr lang="en" sz="1500" dirty="0" smtClean="0">
                <a:solidFill>
                  <a:srgbClr val="000000"/>
                </a:solidFill>
                <a:latin typeface="Times New Roman"/>
                <a:ea typeface="Arial"/>
                <a:cs typeface="Times New Roman"/>
                <a:sym typeface="Arial"/>
              </a:rPr>
              <a:t>Katsushika Hokusai</a:t>
            </a:r>
          </a:p>
          <a:p>
            <a:pPr lvl="0">
              <a:spcBef>
                <a:spcPts val="900"/>
              </a:spcBef>
              <a:buSzPct val="25000"/>
            </a:pPr>
            <a:r>
              <a:rPr lang="en" sz="1500" b="1" i="1" dirty="0" smtClean="0">
                <a:solidFill>
                  <a:srgbClr val="000000"/>
                </a:solidFill>
                <a:latin typeface="Times New Roman"/>
                <a:ea typeface="Arial"/>
                <a:cs typeface="Times New Roman"/>
                <a:sym typeface="Arial"/>
              </a:rPr>
              <a:t>The Great Wave off Kanagawa, </a:t>
            </a:r>
            <a:endParaRPr lang="en-US" sz="1500" b="1" i="1" dirty="0" smtClean="0">
              <a:solidFill>
                <a:srgbClr val="000000"/>
              </a:solidFill>
              <a:latin typeface="Times New Roman"/>
              <a:ea typeface="Arial"/>
              <a:cs typeface="Times New Roman"/>
              <a:sym typeface="Arial"/>
            </a:endParaRPr>
          </a:p>
          <a:p>
            <a:pPr lvl="0">
              <a:spcBef>
                <a:spcPts val="900"/>
              </a:spcBef>
              <a:buSzPct val="25000"/>
            </a:pPr>
            <a:r>
              <a:rPr lang="en" sz="1500" b="1" dirty="0" smtClean="0">
                <a:solidFill>
                  <a:srgbClr val="000000"/>
                </a:solidFill>
                <a:latin typeface="Times New Roman"/>
                <a:ea typeface="Arial"/>
                <a:cs typeface="Times New Roman"/>
                <a:sym typeface="Arial"/>
              </a:rPr>
              <a:t>from</a:t>
            </a:r>
            <a:r>
              <a:rPr lang="en" sz="1500" b="1" i="1" dirty="0" smtClean="0">
                <a:solidFill>
                  <a:srgbClr val="000000"/>
                </a:solidFill>
                <a:latin typeface="Times New Roman"/>
                <a:ea typeface="Arial"/>
                <a:cs typeface="Times New Roman"/>
                <a:sym typeface="Arial"/>
              </a:rPr>
              <a:t> </a:t>
            </a:r>
            <a:r>
              <a:rPr lang="en" sz="1500" b="1" i="1" dirty="0" smtClean="0">
                <a:solidFill>
                  <a:srgbClr val="000000"/>
                </a:solidFill>
                <a:latin typeface="Times New Roman"/>
                <a:ea typeface="Arial"/>
                <a:cs typeface="Times New Roman"/>
                <a:sym typeface="Arial"/>
              </a:rPr>
              <a:t>Thirty-Six Views of Mount Fuji </a:t>
            </a:r>
            <a:r>
              <a:rPr lang="en" sz="1500" b="1" dirty="0" smtClean="0">
                <a:solidFill>
                  <a:srgbClr val="000000"/>
                </a:solidFill>
                <a:latin typeface="Times New Roman"/>
                <a:ea typeface="Arial"/>
                <a:cs typeface="Times New Roman"/>
                <a:sym typeface="Arial"/>
              </a:rPr>
              <a:t>series</a:t>
            </a:r>
          </a:p>
          <a:p>
            <a:pPr lvl="0">
              <a:spcBef>
                <a:spcPts val="900"/>
              </a:spcBef>
              <a:buSzPct val="25000"/>
            </a:pPr>
            <a:r>
              <a:rPr lang="en" sz="1500" dirty="0" smtClean="0">
                <a:solidFill>
                  <a:srgbClr val="000000"/>
                </a:solidFill>
                <a:latin typeface="Times New Roman"/>
                <a:ea typeface="Arial"/>
                <a:cs typeface="Times New Roman"/>
                <a:sym typeface="Arial"/>
              </a:rPr>
              <a:t>Edo Period, ca. 1826-33</a:t>
            </a:r>
            <a:br>
              <a:rPr lang="en" sz="1500" dirty="0" smtClean="0">
                <a:solidFill>
                  <a:srgbClr val="000000"/>
                </a:solidFill>
                <a:latin typeface="Times New Roman"/>
                <a:ea typeface="Arial"/>
                <a:cs typeface="Times New Roman"/>
                <a:sym typeface="Arial"/>
              </a:rPr>
            </a:br>
            <a:r>
              <a:rPr lang="en" sz="1500" dirty="0" smtClean="0">
                <a:solidFill>
                  <a:srgbClr val="000000"/>
                </a:solidFill>
                <a:latin typeface="Times New Roman"/>
                <a:ea typeface="Arial"/>
                <a:cs typeface="Times New Roman"/>
                <a:sym typeface="Arial"/>
              </a:rPr>
              <a:t>woodblock print oban, ink and colors on </a:t>
            </a:r>
            <a:r>
              <a:rPr lang="en" sz="1500" dirty="0" smtClean="0">
                <a:solidFill>
                  <a:srgbClr val="000000"/>
                </a:solidFill>
                <a:latin typeface="Times New Roman"/>
                <a:ea typeface="Arial"/>
                <a:cs typeface="Times New Roman"/>
                <a:sym typeface="Arial"/>
              </a:rPr>
              <a:t>paper</a:t>
            </a:r>
            <a:endParaRPr lang="en-US" sz="1500" dirty="0" smtClean="0">
              <a:solidFill>
                <a:srgbClr val="000000"/>
              </a:solidFill>
              <a:latin typeface="Times New Roman"/>
              <a:ea typeface="Arial"/>
              <a:cs typeface="Times New Roman"/>
              <a:sym typeface="Arial"/>
            </a:endParaRPr>
          </a:p>
          <a:p>
            <a:pPr>
              <a:spcBef>
                <a:spcPts val="900"/>
              </a:spcBef>
              <a:buSzPct val="25000"/>
            </a:pPr>
            <a:r>
              <a:rPr lang="en" sz="1500" dirty="0" smtClean="0">
                <a:solidFill>
                  <a:srgbClr val="000000"/>
                </a:solidFill>
                <a:latin typeface="Times New Roman"/>
                <a:ea typeface="Arial"/>
                <a:cs typeface="Times New Roman"/>
                <a:sym typeface="Arial"/>
              </a:rPr>
              <a:t>9 7/8 in. x 1 ft. 2 3/4 in.</a:t>
            </a:r>
          </a:p>
          <a:p>
            <a:pPr lvl="0">
              <a:spcBef>
                <a:spcPts val="900"/>
              </a:spcBef>
              <a:buSzPct val="25000"/>
            </a:pPr>
            <a:r>
              <a:rPr lang="en" dirty="0" smtClean="0">
                <a:solidFill>
                  <a:srgbClr val="000000"/>
                </a:solidFill>
                <a:latin typeface="Times New Roman"/>
                <a:ea typeface="Arial"/>
                <a:cs typeface="Times New Roman"/>
                <a:sym typeface="Arial"/>
              </a:rPr>
              <a:t/>
            </a:r>
            <a:br>
              <a:rPr lang="en" dirty="0" smtClean="0">
                <a:solidFill>
                  <a:srgbClr val="000000"/>
                </a:solidFill>
                <a:latin typeface="Times New Roman"/>
                <a:ea typeface="Arial"/>
                <a:cs typeface="Times New Roman"/>
                <a:sym typeface="Arial"/>
              </a:rPr>
            </a:br>
            <a:endParaRPr lang="en-US" dirty="0"/>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81001" y="230187"/>
            <a:ext cx="8381999" cy="664799"/>
          </a:xfrm>
          <a:prstGeom prst="rect">
            <a:avLst/>
          </a:prstGeom>
        </p:spPr>
        <p:txBody>
          <a:bodyPr lIns="91425" tIns="91425" rIns="91425" bIns="91425" anchor="t" anchorCtr="0">
            <a:noAutofit/>
          </a:bodyPr>
          <a:lstStyle/>
          <a:p>
            <a:pPr lvl="0">
              <a:spcBef>
                <a:spcPts val="0"/>
              </a:spcBef>
              <a:buNone/>
            </a:pPr>
            <a:r>
              <a:rPr lang="en" dirty="0"/>
              <a:t>Zen Buddhism</a:t>
            </a:r>
          </a:p>
        </p:txBody>
      </p:sp>
      <p:pic>
        <p:nvPicPr>
          <p:cNvPr id="4" name="Zen Buddhism 1.mp4">
            <a:hlinkClick r:id="" action="ppaction://media"/>
          </p:cNvPr>
          <p:cNvPicPr/>
          <p:nvPr>
            <a:videoFile r:link="rId1"/>
          </p:nvPr>
        </p:nvPicPr>
        <p:blipFill>
          <a:blip r:embed="rId4"/>
          <a:stretch>
            <a:fillRect/>
          </a:stretch>
        </p:blipFill>
        <p:spPr>
          <a:xfrm>
            <a:off x="508000" y="1143000"/>
            <a:ext cx="8128000" cy="4572000"/>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3"/>
        <p:cNvGrpSpPr/>
        <p:nvPr/>
      </p:nvGrpSpPr>
      <p:grpSpPr>
        <a:xfrm>
          <a:off x="0" y="0"/>
          <a:ext cx="0" cy="0"/>
          <a:chOff x="0" y="0"/>
          <a:chExt cx="0" cy="0"/>
        </a:xfrm>
      </p:grpSpPr>
      <p:pic>
        <p:nvPicPr>
          <p:cNvPr id="3" name="Great Wave.mp4">
            <a:hlinkClick r:id="" action="ppaction://media"/>
          </p:cNvPr>
          <p:cNvPicPr/>
          <p:nvPr>
            <a:videoFile r:link="rId1"/>
          </p:nvPr>
        </p:nvPicPr>
        <p:blipFill>
          <a:blip r:embed="rId4"/>
          <a:stretch>
            <a:fillRect/>
          </a:stretch>
        </p:blipFill>
        <p:spPr>
          <a:xfrm>
            <a:off x="0" y="571500"/>
            <a:ext cx="9144000" cy="5143500"/>
          </a:xfrm>
          <a:prstGeom prst="rect">
            <a:avLst/>
          </a:prstGeom>
        </p:spPr>
      </p:pic>
      <p:sp>
        <p:nvSpPr>
          <p:cNvPr id="4" name="TextBox 3"/>
          <p:cNvSpPr txBox="1"/>
          <p:nvPr/>
        </p:nvSpPr>
        <p:spPr>
          <a:xfrm>
            <a:off x="1371600" y="6096000"/>
            <a:ext cx="6324600" cy="369332"/>
          </a:xfrm>
          <a:prstGeom prst="rect">
            <a:avLst/>
          </a:prstGeom>
          <a:noFill/>
        </p:spPr>
        <p:txBody>
          <a:bodyPr wrap="square" rtlCol="0">
            <a:spAutoFit/>
          </a:bodyPr>
          <a:lstStyle/>
          <a:p>
            <a:r>
              <a:rPr lang="en-US" dirty="0" smtClean="0"/>
              <a:t>https://</a:t>
            </a:r>
            <a:r>
              <a:rPr lang="en-US" dirty="0" err="1" smtClean="0"/>
              <a:t>www.youtube.com/watch?v</a:t>
            </a:r>
            <a:r>
              <a:rPr lang="en-US" dirty="0" smtClean="0"/>
              <a:t>=dbPHPfVw6zQ</a:t>
            </a:r>
            <a:endParaRPr lang="en-US" dirty="0"/>
          </a:p>
        </p:txBody>
      </p:sp>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5"/>
        <p:cNvGrpSpPr/>
        <p:nvPr/>
      </p:nvGrpSpPr>
      <p:grpSpPr>
        <a:xfrm>
          <a:off x="0" y="0"/>
          <a:ext cx="0" cy="0"/>
          <a:chOff x="0" y="0"/>
          <a:chExt cx="0" cy="0"/>
        </a:xfrm>
      </p:grpSpPr>
      <p:graphicFrame>
        <p:nvGraphicFramePr>
          <p:cNvPr id="306" name="Shape 306"/>
          <p:cNvGraphicFramePr/>
          <p:nvPr/>
        </p:nvGraphicFramePr>
        <p:xfrm>
          <a:off x="120050" y="0"/>
          <a:ext cx="8740400" cy="7384720"/>
        </p:xfrm>
        <a:graphic>
          <a:graphicData uri="http://schemas.openxmlformats.org/drawingml/2006/table">
            <a:tbl>
              <a:tblPr>
                <a:noFill/>
              </a:tblPr>
              <a:tblGrid>
                <a:gridCol w="2422950"/>
                <a:gridCol w="1495600"/>
                <a:gridCol w="2636750"/>
                <a:gridCol w="2185100"/>
              </a:tblGrid>
              <a:tr h="609560">
                <a:tc>
                  <a:txBody>
                    <a:bodyPr/>
                    <a:lstStyle/>
                    <a:p>
                      <a:pPr lvl="0" rtl="0">
                        <a:spcBef>
                          <a:spcPts val="0"/>
                        </a:spcBef>
                        <a:buNone/>
                      </a:pPr>
                      <a:r>
                        <a:rPr lang="en" sz="2700" b="1" i="1">
                          <a:solidFill>
                            <a:srgbClr val="000000"/>
                          </a:solidFill>
                          <a:latin typeface="Times New Roman"/>
                          <a:cs typeface="Times New Roman"/>
                        </a:rPr>
                        <a:t>Form</a:t>
                      </a:r>
                    </a:p>
                  </a:txBody>
                  <a:tcPr marL="91425" marR="91425" marT="121900" marB="121900"/>
                </a:tc>
                <a:tc>
                  <a:txBody>
                    <a:bodyPr/>
                    <a:lstStyle/>
                    <a:p>
                      <a:pPr lvl="0" rtl="0">
                        <a:spcBef>
                          <a:spcPts val="0"/>
                        </a:spcBef>
                        <a:buNone/>
                      </a:pPr>
                      <a:r>
                        <a:rPr lang="en" sz="2700" b="1" i="1">
                          <a:solidFill>
                            <a:srgbClr val="000000"/>
                          </a:solidFill>
                          <a:latin typeface="Times New Roman"/>
                          <a:cs typeface="Times New Roman"/>
                        </a:rPr>
                        <a:t>Function</a:t>
                      </a:r>
                    </a:p>
                  </a:txBody>
                  <a:tcPr marL="91425" marR="91425" marT="121900" marB="121900"/>
                </a:tc>
                <a:tc>
                  <a:txBody>
                    <a:bodyPr/>
                    <a:lstStyle/>
                    <a:p>
                      <a:pPr lvl="0" rtl="0">
                        <a:spcBef>
                          <a:spcPts val="0"/>
                        </a:spcBef>
                        <a:buNone/>
                      </a:pPr>
                      <a:r>
                        <a:rPr lang="en" sz="2700" b="1" i="1">
                          <a:solidFill>
                            <a:srgbClr val="000000"/>
                          </a:solidFill>
                          <a:latin typeface="Times New Roman"/>
                          <a:cs typeface="Times New Roman"/>
                        </a:rPr>
                        <a:t>Content</a:t>
                      </a:r>
                    </a:p>
                  </a:txBody>
                  <a:tcPr marL="91425" marR="91425" marT="121900" marB="121900"/>
                </a:tc>
                <a:tc>
                  <a:txBody>
                    <a:bodyPr/>
                    <a:lstStyle/>
                    <a:p>
                      <a:pPr lvl="0" rtl="0">
                        <a:spcBef>
                          <a:spcPts val="0"/>
                        </a:spcBef>
                        <a:buNone/>
                      </a:pPr>
                      <a:r>
                        <a:rPr lang="en" sz="2700" b="1" i="1" dirty="0">
                          <a:solidFill>
                            <a:srgbClr val="000000"/>
                          </a:solidFill>
                          <a:latin typeface="Times New Roman"/>
                          <a:cs typeface="Times New Roman"/>
                        </a:rPr>
                        <a:t>Context</a:t>
                      </a:r>
                    </a:p>
                  </a:txBody>
                  <a:tcPr marL="91425" marR="91425" marT="121900" marB="121900"/>
                </a:tc>
              </a:tr>
              <a:tr h="1706840">
                <a:tc>
                  <a:txBody>
                    <a:bodyPr/>
                    <a:lstStyle/>
                    <a:p>
                      <a:pPr lvl="0" rtl="0">
                        <a:spcBef>
                          <a:spcPts val="0"/>
                        </a:spcBef>
                        <a:buClr>
                          <a:srgbClr val="FFFF00"/>
                        </a:buClr>
                        <a:buSzPct val="25000"/>
                        <a:buFont typeface="Helvetica Neue"/>
                        <a:buNone/>
                      </a:pPr>
                      <a:r>
                        <a:rPr lang="en" sz="2400">
                          <a:solidFill>
                            <a:srgbClr val="000000"/>
                          </a:solidFill>
                          <a:latin typeface="Times New Roman"/>
                          <a:ea typeface="Helvetica Neue"/>
                          <a:cs typeface="Times New Roman"/>
                          <a:sym typeface="Helvetica Neue"/>
                        </a:rPr>
                        <a:t>Striking design contrasts water and sky with large areas of negative space </a:t>
                      </a:r>
                    </a:p>
                  </a:txBody>
                  <a:tcPr marL="91425" marR="91425" marT="121900" marB="121900"/>
                </a:tc>
                <a:tc>
                  <a:txBody>
                    <a:bodyPr/>
                    <a:lstStyle/>
                    <a:p>
                      <a:pPr lvl="0" rtl="0">
                        <a:spcBef>
                          <a:spcPts val="0"/>
                        </a:spcBef>
                        <a:buNone/>
                      </a:pPr>
                      <a:r>
                        <a:rPr lang="en" sz="2400">
                          <a:solidFill>
                            <a:srgbClr val="000000"/>
                          </a:solidFill>
                          <a:latin typeface="Times New Roman"/>
                          <a:cs typeface="Times New Roman"/>
                        </a:rPr>
                        <a:t>Seascape</a:t>
                      </a:r>
                    </a:p>
                  </a:txBody>
                  <a:tcPr marL="91425" marR="91425" marT="121900" marB="121900"/>
                </a:tc>
                <a:tc>
                  <a:txBody>
                    <a:bodyPr/>
                    <a:lstStyle/>
                    <a:p>
                      <a:pPr lvl="0" rtl="0">
                        <a:spcBef>
                          <a:spcPts val="0"/>
                        </a:spcBef>
                        <a:buNone/>
                      </a:pPr>
                      <a:r>
                        <a:rPr lang="en" sz="2400">
                          <a:solidFill>
                            <a:srgbClr val="000000"/>
                          </a:solidFill>
                          <a:latin typeface="Times New Roman"/>
                          <a:ea typeface="Helvetica Neue"/>
                          <a:cs typeface="Times New Roman"/>
                          <a:sym typeface="Helvetica Neue"/>
                        </a:rPr>
                        <a:t>Mount Fuji, sacred mountain to the Japanese, seems to be one of the waves</a:t>
                      </a:r>
                    </a:p>
                  </a:txBody>
                  <a:tcPr marL="91425" marR="91425" marT="121900" marB="121900"/>
                </a:tc>
                <a:tc>
                  <a:txBody>
                    <a:bodyPr/>
                    <a:lstStyle/>
                    <a:p>
                      <a:pPr lvl="0" rtl="0">
                        <a:spcBef>
                          <a:spcPts val="0"/>
                        </a:spcBef>
                        <a:buNone/>
                      </a:pPr>
                      <a:r>
                        <a:rPr lang="en" sz="2400">
                          <a:solidFill>
                            <a:srgbClr val="000000"/>
                          </a:solidFill>
                          <a:latin typeface="Times New Roman"/>
                          <a:ea typeface="Helvetica Neue"/>
                          <a:cs typeface="Times New Roman"/>
                          <a:sym typeface="Helvetica Neue"/>
                        </a:rPr>
                        <a:t>First time landscape is a major theme in Japanese prints</a:t>
                      </a:r>
                    </a:p>
                  </a:txBody>
                  <a:tcPr marL="91425" marR="91425" marT="121900" marB="121900"/>
                </a:tc>
              </a:tr>
              <a:tr h="1706840">
                <a:tc>
                  <a:txBody>
                    <a:bodyPr/>
                    <a:lstStyle/>
                    <a:p>
                      <a:pPr lvl="0">
                        <a:spcBef>
                          <a:spcPts val="0"/>
                        </a:spcBef>
                        <a:buNone/>
                      </a:pPr>
                      <a:endParaRPr sz="2400">
                        <a:solidFill>
                          <a:srgbClr val="000000"/>
                        </a:solidFill>
                        <a:latin typeface="Times New Roman"/>
                        <a:cs typeface="Times New Roman"/>
                      </a:endParaRPr>
                    </a:p>
                  </a:txBody>
                  <a:tcPr marL="91425" marR="91425" marT="121900" marB="121900"/>
                </a:tc>
                <a:tc>
                  <a:txBody>
                    <a:bodyPr/>
                    <a:lstStyle/>
                    <a:p>
                      <a:pPr lvl="0">
                        <a:spcBef>
                          <a:spcPts val="0"/>
                        </a:spcBef>
                        <a:buNone/>
                      </a:pPr>
                      <a:endParaRPr sz="2400">
                        <a:solidFill>
                          <a:srgbClr val="000000"/>
                        </a:solidFill>
                        <a:latin typeface="Times New Roman"/>
                        <a:cs typeface="Times New Roman"/>
                      </a:endParaRPr>
                    </a:p>
                  </a:txBody>
                  <a:tcPr marL="91425" marR="91425" marT="121900" marB="121900"/>
                </a:tc>
                <a:tc>
                  <a:txBody>
                    <a:bodyPr/>
                    <a:lstStyle/>
                    <a:p>
                      <a:pPr lvl="0" rtl="0">
                        <a:spcBef>
                          <a:spcPts val="0"/>
                        </a:spcBef>
                        <a:buNone/>
                      </a:pPr>
                      <a:r>
                        <a:rPr lang="en" sz="2400">
                          <a:solidFill>
                            <a:srgbClr val="000000"/>
                          </a:solidFill>
                          <a:latin typeface="Times New Roman"/>
                          <a:ea typeface="Helvetica Neue"/>
                          <a:cs typeface="Times New Roman"/>
                          <a:sym typeface="Helvetica Neue"/>
                        </a:rPr>
                        <a:t>Personifications of nature as it seems intent on drowning the figures in boats</a:t>
                      </a:r>
                    </a:p>
                  </a:txBody>
                  <a:tcPr marL="91425" marR="91425" marT="121900" marB="121900"/>
                </a:tc>
                <a:tc>
                  <a:txBody>
                    <a:bodyPr/>
                    <a:lstStyle/>
                    <a:p>
                      <a:pPr lvl="0" rtl="0">
                        <a:spcBef>
                          <a:spcPts val="0"/>
                        </a:spcBef>
                        <a:buNone/>
                      </a:pPr>
                      <a:r>
                        <a:rPr lang="en" sz="2400" dirty="0">
                          <a:solidFill>
                            <a:srgbClr val="000000"/>
                          </a:solidFill>
                          <a:latin typeface="Times New Roman"/>
                          <a:ea typeface="Helvetica Neue"/>
                          <a:cs typeface="Times New Roman"/>
                          <a:sym typeface="Helvetica Neue"/>
                        </a:rPr>
                        <a:t>Part of a series of prints called </a:t>
                      </a:r>
                      <a:r>
                        <a:rPr lang="en" sz="2400" i="1" dirty="0">
                          <a:solidFill>
                            <a:srgbClr val="000000"/>
                          </a:solidFill>
                          <a:latin typeface="Times New Roman"/>
                          <a:ea typeface="Helvetica Neue"/>
                          <a:cs typeface="Times New Roman"/>
                          <a:sym typeface="Helvetica Neue"/>
                        </a:rPr>
                        <a:t>Thirty-Six Views of Mount Fuji</a:t>
                      </a:r>
                    </a:p>
                  </a:txBody>
                  <a:tcPr marL="91425" marR="91425" marT="121900" marB="121900"/>
                </a:tc>
              </a:tr>
              <a:tr h="1475000">
                <a:tc>
                  <a:txBody>
                    <a:bodyPr/>
                    <a:lstStyle/>
                    <a:p>
                      <a:pPr lvl="0">
                        <a:spcBef>
                          <a:spcPts val="0"/>
                        </a:spcBef>
                        <a:buNone/>
                      </a:pPr>
                      <a:endParaRPr sz="2400"/>
                    </a:p>
                  </a:txBody>
                  <a:tcPr marL="91425" marR="91425" marT="121900" marB="121900"/>
                </a:tc>
                <a:tc>
                  <a:txBody>
                    <a:bodyPr/>
                    <a:lstStyle/>
                    <a:p>
                      <a:pPr lvl="0">
                        <a:spcBef>
                          <a:spcPts val="0"/>
                        </a:spcBef>
                        <a:buNone/>
                      </a:pPr>
                      <a:endParaRPr sz="2400"/>
                    </a:p>
                  </a:txBody>
                  <a:tcPr marL="91425" marR="91425" marT="121900" marB="121900"/>
                </a:tc>
                <a:tc>
                  <a:txBody>
                    <a:bodyPr/>
                    <a:lstStyle/>
                    <a:p>
                      <a:pPr lvl="0">
                        <a:spcBef>
                          <a:spcPts val="0"/>
                        </a:spcBef>
                        <a:buNone/>
                      </a:pPr>
                      <a:endParaRPr sz="2400"/>
                    </a:p>
                  </a:txBody>
                  <a:tcPr marL="91425" marR="91425" marT="121900" marB="121900"/>
                </a:tc>
                <a:tc>
                  <a:txBody>
                    <a:bodyPr/>
                    <a:lstStyle/>
                    <a:p>
                      <a:pPr lvl="0">
                        <a:spcBef>
                          <a:spcPts val="0"/>
                        </a:spcBef>
                        <a:buNone/>
                      </a:pPr>
                      <a:endParaRPr sz="2400"/>
                    </a:p>
                  </a:txBody>
                  <a:tcPr marL="91425" marR="91425" marT="121900" marB="121900"/>
                </a:tc>
              </a:tr>
              <a:tr h="1475000">
                <a:tc>
                  <a:txBody>
                    <a:bodyPr/>
                    <a:lstStyle/>
                    <a:p>
                      <a:pPr lvl="0">
                        <a:spcBef>
                          <a:spcPts val="0"/>
                        </a:spcBef>
                        <a:buNone/>
                      </a:pPr>
                      <a:endParaRPr sz="2400"/>
                    </a:p>
                  </a:txBody>
                  <a:tcPr marL="91425" marR="91425" marT="121900" marB="121900"/>
                </a:tc>
                <a:tc>
                  <a:txBody>
                    <a:bodyPr/>
                    <a:lstStyle/>
                    <a:p>
                      <a:pPr lvl="0">
                        <a:spcBef>
                          <a:spcPts val="0"/>
                        </a:spcBef>
                        <a:buNone/>
                      </a:pPr>
                      <a:endParaRPr sz="2400"/>
                    </a:p>
                  </a:txBody>
                  <a:tcPr marL="91425" marR="91425" marT="121900" marB="121900"/>
                </a:tc>
                <a:tc>
                  <a:txBody>
                    <a:bodyPr/>
                    <a:lstStyle/>
                    <a:p>
                      <a:pPr lvl="0">
                        <a:spcBef>
                          <a:spcPts val="0"/>
                        </a:spcBef>
                        <a:buNone/>
                      </a:pPr>
                      <a:endParaRPr sz="2400"/>
                    </a:p>
                  </a:txBody>
                  <a:tcPr marL="91425" marR="91425" marT="121900" marB="121900"/>
                </a:tc>
                <a:tc>
                  <a:txBody>
                    <a:bodyPr/>
                    <a:lstStyle/>
                    <a:p>
                      <a:pPr lvl="0">
                        <a:spcBef>
                          <a:spcPts val="0"/>
                        </a:spcBef>
                        <a:buNone/>
                      </a:pPr>
                      <a:endParaRPr sz="2400" dirty="0"/>
                    </a:p>
                  </a:txBody>
                  <a:tcPr marL="91425" marR="91425" marT="121900" marB="121900"/>
                </a:tc>
              </a:tr>
            </a:tbl>
          </a:graphicData>
        </a:graphic>
      </p:graphicFrame>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7.jpg"/>
          <p:cNvPicPr>
            <a:picLocks noChangeAspect="1"/>
          </p:cNvPicPr>
          <p:nvPr/>
        </p:nvPicPr>
        <p:blipFill>
          <a:blip r:embed="rId2"/>
          <a:stretch>
            <a:fillRect/>
          </a:stretch>
        </p:blipFill>
        <p:spPr>
          <a:xfrm>
            <a:off x="0" y="0"/>
            <a:ext cx="9677400" cy="8177403"/>
          </a:xfrm>
          <a:prstGeom prst="rect">
            <a:avLst/>
          </a:prstGeom>
        </p:spPr>
      </p:pic>
      <p:pic>
        <p:nvPicPr>
          <p:cNvPr id="5" name="Picture 4" descr="japanese-woodblock-printing3.jpg"/>
          <p:cNvPicPr>
            <a:picLocks noChangeAspect="1"/>
          </p:cNvPicPr>
          <p:nvPr/>
        </p:nvPicPr>
        <p:blipFill>
          <a:blip r:embed="rId3"/>
          <a:stretch>
            <a:fillRect/>
          </a:stretch>
        </p:blipFill>
        <p:spPr>
          <a:xfrm rot="21120416">
            <a:off x="-38964" y="-140756"/>
            <a:ext cx="3646488" cy="273486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i="1" dirty="0" smtClean="0">
                <a:latin typeface="Times New Roman"/>
                <a:cs typeface="Times New Roman"/>
              </a:rPr>
              <a:t>Working with Wood</a:t>
            </a:r>
            <a:endParaRPr lang="en-US" b="1" i="1" dirty="0">
              <a:latin typeface="Times New Roman"/>
              <a:cs typeface="Times New Roman"/>
            </a:endParaRPr>
          </a:p>
        </p:txBody>
      </p:sp>
      <p:pic>
        <p:nvPicPr>
          <p:cNvPr id="4" name="Great Wave Replica.mp4">
            <a:hlinkClick r:id="" action="ppaction://media"/>
          </p:cNvPr>
          <p:cNvPicPr/>
          <p:nvPr>
            <p:ph idx="1"/>
            <a:videoFile r:link="rId1"/>
          </p:nvPr>
        </p:nvPicPr>
        <p:blipFill>
          <a:blip r:embed="rId3"/>
          <a:stretch>
            <a:fillRect/>
          </a:stretch>
        </p:blipFill>
        <p:spPr>
          <a:xfrm>
            <a:off x="-36689" y="962026"/>
            <a:ext cx="9180689" cy="516413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hokusai-36-views-fuji2.jpg"/>
          <p:cNvPicPr>
            <a:picLocks noChangeAspect="1"/>
          </p:cNvPicPr>
          <p:nvPr/>
        </p:nvPicPr>
        <p:blipFill>
          <a:blip r:embed="rId2"/>
          <a:stretch>
            <a:fillRect/>
          </a:stretch>
        </p:blipFill>
        <p:spPr>
          <a:xfrm>
            <a:off x="0" y="0"/>
            <a:ext cx="9797143" cy="6858000"/>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03a8063da579e216e850e3a8aad1663b.jpg"/>
          <p:cNvPicPr>
            <a:picLocks noChangeAspect="1"/>
          </p:cNvPicPr>
          <p:nvPr/>
        </p:nvPicPr>
        <p:blipFill>
          <a:blip r:embed="rId3"/>
          <a:stretch>
            <a:fillRect/>
          </a:stretch>
        </p:blipFill>
        <p:spPr>
          <a:xfrm>
            <a:off x="1258620" y="1600200"/>
            <a:ext cx="2881579" cy="44196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1_fuji.jpg"/>
          <p:cNvPicPr>
            <a:picLocks noChangeAspect="1"/>
          </p:cNvPicPr>
          <p:nvPr/>
        </p:nvPicPr>
        <p:blipFill>
          <a:blip r:embed="rId2"/>
          <a:stretch>
            <a:fillRect/>
          </a:stretch>
        </p:blipFill>
        <p:spPr>
          <a:xfrm>
            <a:off x="-795163" y="0"/>
            <a:ext cx="12072763"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381001" y="0"/>
            <a:ext cx="8381999" cy="664799"/>
          </a:xfrm>
          <a:prstGeom prst="rect">
            <a:avLst/>
          </a:prstGeom>
        </p:spPr>
        <p:txBody>
          <a:bodyPr lIns="91425" tIns="91425" rIns="91425" bIns="91425" anchor="t" anchorCtr="0">
            <a:noAutofit/>
          </a:bodyPr>
          <a:lstStyle/>
          <a:p>
            <a:pPr lvl="0">
              <a:spcBef>
                <a:spcPts val="0"/>
              </a:spcBef>
              <a:buNone/>
            </a:pPr>
            <a:r>
              <a:rPr lang="en" b="1" i="1" dirty="0">
                <a:latin typeface="Times New Roman"/>
                <a:cs typeface="Times New Roman"/>
              </a:rPr>
              <a:t>Why is this image so successful?</a:t>
            </a:r>
          </a:p>
        </p:txBody>
      </p:sp>
      <p:pic>
        <p:nvPicPr>
          <p:cNvPr id="312" name="Shape 312"/>
          <p:cNvPicPr preferRelativeResize="0"/>
          <p:nvPr/>
        </p:nvPicPr>
        <p:blipFill rotWithShape="1">
          <a:blip r:embed="rId3">
            <a:alphaModFix/>
          </a:blip>
          <a:srcRect/>
          <a:stretch/>
        </p:blipFill>
        <p:spPr>
          <a:xfrm>
            <a:off x="914400" y="904423"/>
            <a:ext cx="7404275" cy="5900577"/>
          </a:xfrm>
          <a:prstGeom prst="rect">
            <a:avLst/>
          </a:prstGeom>
          <a:noFill/>
          <a:ln>
            <a:noFill/>
          </a:ln>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381001" y="230187"/>
            <a:ext cx="8381999" cy="664799"/>
          </a:xfrm>
          <a:prstGeom prst="rect">
            <a:avLst/>
          </a:prstGeom>
        </p:spPr>
        <p:txBody>
          <a:bodyPr lIns="91425" tIns="91425" rIns="91425" bIns="91425" anchor="t" anchorCtr="0">
            <a:noAutofit/>
          </a:bodyPr>
          <a:lstStyle/>
          <a:p>
            <a:pPr lvl="0">
              <a:spcBef>
                <a:spcPts val="0"/>
              </a:spcBef>
              <a:buNone/>
            </a:pPr>
            <a:r>
              <a:rPr lang="en" b="1" i="1" dirty="0">
                <a:latin typeface="Times New Roman"/>
                <a:cs typeface="Times New Roman"/>
              </a:rPr>
              <a:t>Rule of thirds</a:t>
            </a:r>
          </a:p>
        </p:txBody>
      </p:sp>
      <p:pic>
        <p:nvPicPr>
          <p:cNvPr id="318" name="Shape 318"/>
          <p:cNvPicPr preferRelativeResize="0"/>
          <p:nvPr/>
        </p:nvPicPr>
        <p:blipFill>
          <a:blip r:embed="rId3">
            <a:alphaModFix/>
          </a:blip>
          <a:stretch>
            <a:fillRect/>
          </a:stretch>
        </p:blipFill>
        <p:spPr>
          <a:xfrm>
            <a:off x="0" y="1188720"/>
            <a:ext cx="9144000" cy="4983480"/>
          </a:xfrm>
          <a:prstGeom prst="rect">
            <a:avLst/>
          </a:prstGeom>
          <a:noFill/>
          <a:ln>
            <a:noFill/>
          </a:ln>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381001" y="-76200"/>
            <a:ext cx="8381999" cy="664799"/>
          </a:xfrm>
          <a:prstGeom prst="rect">
            <a:avLst/>
          </a:prstGeom>
        </p:spPr>
        <p:txBody>
          <a:bodyPr lIns="91425" tIns="91425" rIns="91425" bIns="91425" anchor="t" anchorCtr="0">
            <a:noAutofit/>
          </a:bodyPr>
          <a:lstStyle/>
          <a:p>
            <a:pPr lvl="0">
              <a:spcBef>
                <a:spcPts val="0"/>
              </a:spcBef>
              <a:buNone/>
            </a:pPr>
            <a:r>
              <a:rPr lang="en" b="1" i="1" dirty="0">
                <a:latin typeface="Times New Roman"/>
                <a:cs typeface="Times New Roman"/>
              </a:rPr>
              <a:t>Golden </a:t>
            </a:r>
            <a:r>
              <a:rPr lang="en-US" b="1" i="1" dirty="0" smtClean="0">
                <a:latin typeface="Times New Roman"/>
                <a:cs typeface="Times New Roman"/>
              </a:rPr>
              <a:t>Ratio</a:t>
            </a:r>
            <a:endParaRPr lang="en" b="1" i="1" dirty="0">
              <a:latin typeface="Times New Roman"/>
              <a:cs typeface="Times New Roman"/>
            </a:endParaRPr>
          </a:p>
        </p:txBody>
      </p:sp>
      <p:pic>
        <p:nvPicPr>
          <p:cNvPr id="324" name="Shape 324"/>
          <p:cNvPicPr preferRelativeResize="0"/>
          <p:nvPr/>
        </p:nvPicPr>
        <p:blipFill>
          <a:blip r:embed="rId3">
            <a:alphaModFix/>
          </a:blip>
          <a:stretch>
            <a:fillRect/>
          </a:stretch>
        </p:blipFill>
        <p:spPr>
          <a:xfrm>
            <a:off x="1291001" y="762000"/>
            <a:ext cx="6557599" cy="5918652"/>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533400" y="76200"/>
            <a:ext cx="8381999" cy="664799"/>
          </a:xfrm>
          <a:prstGeom prst="rect">
            <a:avLst/>
          </a:prstGeom>
        </p:spPr>
        <p:txBody>
          <a:bodyPr lIns="91425" tIns="91425" rIns="91425" bIns="91425" anchor="t" anchorCtr="0">
            <a:noAutofit/>
          </a:bodyPr>
          <a:lstStyle/>
          <a:p>
            <a:pPr lvl="0">
              <a:spcBef>
                <a:spcPts val="0"/>
              </a:spcBef>
              <a:buNone/>
            </a:pPr>
            <a:r>
              <a:rPr lang="en" b="1" i="1" dirty="0">
                <a:latin typeface="Times New Roman"/>
                <a:cs typeface="Times New Roman"/>
              </a:rPr>
              <a:t>Yin Yang</a:t>
            </a:r>
          </a:p>
        </p:txBody>
      </p:sp>
      <p:pic>
        <p:nvPicPr>
          <p:cNvPr id="330" name="Shape 330"/>
          <p:cNvPicPr preferRelativeResize="0"/>
          <p:nvPr/>
        </p:nvPicPr>
        <p:blipFill rotWithShape="1">
          <a:blip r:embed="rId3">
            <a:alphaModFix/>
          </a:blip>
          <a:srcRect/>
          <a:stretch/>
        </p:blipFill>
        <p:spPr>
          <a:xfrm>
            <a:off x="1676400" y="1752600"/>
            <a:ext cx="5832743" cy="4648200"/>
          </a:xfrm>
          <a:prstGeom prst="rect">
            <a:avLst/>
          </a:prstGeom>
          <a:noFill/>
          <a:ln>
            <a:noFill/>
          </a:ln>
        </p:spPr>
      </p:pic>
      <p:pic>
        <p:nvPicPr>
          <p:cNvPr id="331" name="Shape 331"/>
          <p:cNvPicPr preferRelativeResize="0"/>
          <p:nvPr/>
        </p:nvPicPr>
        <p:blipFill>
          <a:blip r:embed="rId4">
            <a:alphaModFix amt="49000"/>
          </a:blip>
          <a:stretch>
            <a:fillRect/>
          </a:stretch>
        </p:blipFill>
        <p:spPr>
          <a:xfrm rot="17773801">
            <a:off x="2804016" y="955268"/>
            <a:ext cx="3893687" cy="4200141"/>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04801" y="173401"/>
            <a:ext cx="8381999" cy="664799"/>
          </a:xfrm>
          <a:prstGeom prst="rect">
            <a:avLst/>
          </a:prstGeom>
        </p:spPr>
        <p:txBody>
          <a:bodyPr lIns="91425" tIns="91425" rIns="91425" bIns="91425" anchor="t" anchorCtr="0">
            <a:noAutofit/>
          </a:bodyPr>
          <a:lstStyle/>
          <a:p>
            <a:pPr lvl="0">
              <a:spcBef>
                <a:spcPts val="0"/>
              </a:spcBef>
              <a:buNone/>
            </a:pPr>
            <a:r>
              <a:rPr lang="en" b="1" i="1" dirty="0">
                <a:latin typeface="Times New Roman"/>
                <a:cs typeface="Times New Roman"/>
              </a:rPr>
              <a:t>Zen Buddhism</a:t>
            </a:r>
          </a:p>
        </p:txBody>
      </p:sp>
      <p:sp>
        <p:nvSpPr>
          <p:cNvPr id="85" name="Shape 85"/>
          <p:cNvSpPr txBox="1">
            <a:spLocks noGrp="1"/>
          </p:cNvSpPr>
          <p:nvPr>
            <p:ph type="body" idx="1"/>
          </p:nvPr>
        </p:nvSpPr>
        <p:spPr>
          <a:xfrm>
            <a:off x="381001" y="990600"/>
            <a:ext cx="8381999" cy="4149725"/>
          </a:xfrm>
          <a:prstGeom prst="rect">
            <a:avLst/>
          </a:prstGeom>
        </p:spPr>
        <p:txBody>
          <a:bodyPr lIns="91425" tIns="91425" rIns="91425" bIns="91425" anchor="t" anchorCtr="0">
            <a:noAutofit/>
          </a:bodyPr>
          <a:lstStyle/>
          <a:p>
            <a:pPr marL="457200" lvl="0" indent="-381000" rtl="0">
              <a:spcBef>
                <a:spcPts val="0"/>
              </a:spcBef>
              <a:buSzPct val="100000"/>
            </a:pPr>
            <a:r>
              <a:rPr lang="en-US" sz="2400" dirty="0" smtClean="0">
                <a:latin typeface="Times New Roman"/>
                <a:cs typeface="Times New Roman"/>
              </a:rPr>
              <a:t>S</a:t>
            </a:r>
            <a:r>
              <a:rPr lang="en" sz="2400" dirty="0" smtClean="0">
                <a:latin typeface="Times New Roman"/>
                <a:cs typeface="Times New Roman"/>
              </a:rPr>
              <a:t>chool </a:t>
            </a:r>
            <a:r>
              <a:rPr lang="en" sz="2400" dirty="0">
                <a:latin typeface="Times New Roman"/>
                <a:cs typeface="Times New Roman"/>
              </a:rPr>
              <a:t>of Buddhism imported from China in the 12th </a:t>
            </a:r>
            <a:r>
              <a:rPr lang="en" sz="2400" dirty="0" smtClean="0">
                <a:latin typeface="Times New Roman"/>
                <a:cs typeface="Times New Roman"/>
              </a:rPr>
              <a:t>century</a:t>
            </a:r>
            <a:endParaRPr lang="en-US" sz="2400" dirty="0" smtClean="0">
              <a:latin typeface="Times New Roman"/>
              <a:cs typeface="Times New Roman"/>
            </a:endParaRPr>
          </a:p>
          <a:p>
            <a:pPr marL="457200" lvl="0" indent="-381000" rtl="0">
              <a:spcBef>
                <a:spcPts val="0"/>
              </a:spcBef>
              <a:buSzPct val="100000"/>
            </a:pPr>
            <a:endParaRPr lang="en" sz="2400" dirty="0">
              <a:latin typeface="Times New Roman"/>
              <a:cs typeface="Times New Roman"/>
            </a:endParaRPr>
          </a:p>
          <a:p>
            <a:pPr marL="457200" lvl="0" indent="-381000" rtl="0">
              <a:spcBef>
                <a:spcPts val="0"/>
              </a:spcBef>
              <a:buSzPct val="100000"/>
            </a:pPr>
            <a:r>
              <a:rPr lang="en" sz="2400" dirty="0">
                <a:latin typeface="Times New Roman"/>
                <a:cs typeface="Times New Roman"/>
              </a:rPr>
              <a:t>Rejects worldliness; and collecting of goods for their own sake; and physical adornment</a:t>
            </a:r>
            <a:r>
              <a:rPr lang="en" sz="2400" dirty="0" smtClean="0">
                <a:latin typeface="Times New Roman"/>
                <a:cs typeface="Times New Roman"/>
              </a:rPr>
              <a:t>;</a:t>
            </a:r>
            <a:endParaRPr lang="en-US" sz="2400" dirty="0" smtClean="0">
              <a:latin typeface="Times New Roman"/>
              <a:cs typeface="Times New Roman"/>
            </a:endParaRPr>
          </a:p>
          <a:p>
            <a:pPr marL="457200" lvl="0" indent="-381000" rtl="0">
              <a:spcBef>
                <a:spcPts val="0"/>
              </a:spcBef>
              <a:buSzPct val="100000"/>
            </a:pPr>
            <a:endParaRPr lang="en" sz="2400" dirty="0">
              <a:latin typeface="Times New Roman"/>
              <a:cs typeface="Times New Roman"/>
            </a:endParaRPr>
          </a:p>
          <a:p>
            <a:pPr marL="457200" lvl="0" indent="-381000" rtl="0">
              <a:spcBef>
                <a:spcPts val="0"/>
              </a:spcBef>
              <a:buSzPct val="100000"/>
            </a:pPr>
            <a:r>
              <a:rPr lang="en" sz="2400" dirty="0">
                <a:latin typeface="Times New Roman"/>
                <a:cs typeface="Times New Roman"/>
              </a:rPr>
              <a:t>Focuses on austerity, self control, courage and loyalty</a:t>
            </a:r>
            <a:r>
              <a:rPr lang="en" sz="2400" dirty="0" smtClean="0">
                <a:latin typeface="Times New Roman"/>
                <a:cs typeface="Times New Roman"/>
              </a:rPr>
              <a:t>.</a:t>
            </a:r>
            <a:endParaRPr lang="en-US" sz="2400" dirty="0" smtClean="0">
              <a:latin typeface="Times New Roman"/>
              <a:cs typeface="Times New Roman"/>
            </a:endParaRPr>
          </a:p>
          <a:p>
            <a:pPr marL="457200" lvl="0" indent="-381000" rtl="0">
              <a:spcBef>
                <a:spcPts val="0"/>
              </a:spcBef>
              <a:buSzPct val="100000"/>
            </a:pPr>
            <a:endParaRPr lang="en" sz="2400" dirty="0">
              <a:latin typeface="Times New Roman"/>
              <a:cs typeface="Times New Roman"/>
            </a:endParaRPr>
          </a:p>
          <a:p>
            <a:pPr marL="457200" lvl="0" indent="-381000" rtl="0">
              <a:spcBef>
                <a:spcPts val="0"/>
              </a:spcBef>
              <a:buSzPct val="100000"/>
            </a:pPr>
            <a:r>
              <a:rPr lang="en" sz="2400" dirty="0">
                <a:latin typeface="Times New Roman"/>
                <a:cs typeface="Times New Roman"/>
              </a:rPr>
              <a:t>Meditation is the key to </a:t>
            </a:r>
            <a:r>
              <a:rPr lang="en" sz="2400" dirty="0" smtClean="0">
                <a:latin typeface="Times New Roman"/>
                <a:cs typeface="Times New Roman"/>
              </a:rPr>
              <a:t>enlightenment</a:t>
            </a:r>
            <a:endParaRPr lang="en-US" sz="2400" dirty="0" smtClean="0">
              <a:latin typeface="Times New Roman"/>
              <a:cs typeface="Times New Roman"/>
            </a:endParaRPr>
          </a:p>
          <a:p>
            <a:pPr marL="457200" lvl="0" indent="-381000" rtl="0">
              <a:spcBef>
                <a:spcPts val="0"/>
              </a:spcBef>
              <a:buSzPct val="100000"/>
            </a:pPr>
            <a:endParaRPr lang="en" sz="2400" dirty="0">
              <a:latin typeface="Times New Roman"/>
              <a:cs typeface="Times New Roman"/>
            </a:endParaRPr>
          </a:p>
          <a:p>
            <a:pPr marL="457200" lvl="0" indent="-381000" rtl="0">
              <a:spcBef>
                <a:spcPts val="0"/>
              </a:spcBef>
              <a:buSzPct val="100000"/>
            </a:pPr>
            <a:r>
              <a:rPr lang="en-US" sz="2400" dirty="0" smtClean="0">
                <a:latin typeface="Times New Roman"/>
                <a:cs typeface="Times New Roman"/>
              </a:rPr>
              <a:t>T</a:t>
            </a:r>
            <a:r>
              <a:rPr lang="en" sz="2400" dirty="0" smtClean="0">
                <a:latin typeface="Times New Roman"/>
                <a:cs typeface="Times New Roman"/>
              </a:rPr>
              <a:t>eaches </a:t>
            </a:r>
            <a:r>
              <a:rPr lang="en" sz="2400" dirty="0">
                <a:latin typeface="Times New Roman"/>
                <a:cs typeface="Times New Roman"/>
              </a:rPr>
              <a:t>through intuition and introspection, rather than looking through books and </a:t>
            </a:r>
            <a:r>
              <a:rPr lang="en" sz="2400" dirty="0" smtClean="0">
                <a:latin typeface="Times New Roman"/>
                <a:cs typeface="Times New Roman"/>
              </a:rPr>
              <a:t>scripture</a:t>
            </a:r>
            <a:endParaRPr lang="en-US" sz="2400" dirty="0" smtClean="0">
              <a:latin typeface="Times New Roman"/>
              <a:cs typeface="Times New Roman"/>
            </a:endParaRPr>
          </a:p>
          <a:p>
            <a:pPr marL="457200" lvl="0" indent="-381000" rtl="0">
              <a:spcBef>
                <a:spcPts val="0"/>
              </a:spcBef>
              <a:buSzPct val="100000"/>
            </a:pPr>
            <a:endParaRPr lang="en" sz="2400" dirty="0">
              <a:latin typeface="Times New Roman"/>
              <a:cs typeface="Times New Roman"/>
            </a:endParaRPr>
          </a:p>
          <a:p>
            <a:pPr marL="457200" lvl="0" indent="-381000">
              <a:spcBef>
                <a:spcPts val="0"/>
              </a:spcBef>
              <a:buSzPct val="100000"/>
            </a:pPr>
            <a:r>
              <a:rPr lang="en" sz="2400" dirty="0">
                <a:latin typeface="Times New Roman"/>
                <a:cs typeface="Times New Roman"/>
              </a:rPr>
              <a:t>Warriors as well as artists were quick to adopt a Zen Philosophy</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81001" y="230187"/>
            <a:ext cx="8381999" cy="664799"/>
          </a:xfrm>
          <a:prstGeom prst="rect">
            <a:avLst/>
          </a:prstGeom>
        </p:spPr>
        <p:txBody>
          <a:bodyPr lIns="91425" tIns="91425" rIns="91425" bIns="91425" anchor="t" anchorCtr="0">
            <a:noAutofit/>
          </a:bodyPr>
          <a:lstStyle/>
          <a:p>
            <a:pPr lvl="0">
              <a:spcBef>
                <a:spcPts val="0"/>
              </a:spcBef>
              <a:buNone/>
            </a:pPr>
            <a:r>
              <a:rPr lang="en" dirty="0"/>
              <a:t>Zen Buddhism</a:t>
            </a:r>
          </a:p>
        </p:txBody>
      </p:sp>
      <p:pic>
        <p:nvPicPr>
          <p:cNvPr id="5" name="Zen Buddhism 2.mp4">
            <a:hlinkClick r:id="" action="ppaction://media"/>
          </p:cNvPr>
          <p:cNvPicPr/>
          <p:nvPr>
            <a:videoFile r:link="rId1"/>
          </p:nvPr>
        </p:nvPicPr>
        <p:blipFill>
          <a:blip r:embed="rId4"/>
          <a:stretch>
            <a:fillRect/>
          </a:stretch>
        </p:blipFill>
        <p:spPr>
          <a:xfrm>
            <a:off x="1066800" y="1066800"/>
            <a:ext cx="6934200" cy="520065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4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81001" y="230187"/>
            <a:ext cx="8381999" cy="664799"/>
          </a:xfrm>
          <a:prstGeom prst="rect">
            <a:avLst/>
          </a:prstGeom>
        </p:spPr>
        <p:txBody>
          <a:bodyPr lIns="91425" tIns="91425" rIns="91425" bIns="91425" anchor="t" anchorCtr="0">
            <a:noAutofit/>
          </a:bodyPr>
          <a:lstStyle/>
          <a:p>
            <a:pPr lvl="0">
              <a:spcBef>
                <a:spcPts val="0"/>
              </a:spcBef>
              <a:buNone/>
            </a:pPr>
            <a:r>
              <a:rPr lang="en" dirty="0"/>
              <a:t>Zen Buddhism</a:t>
            </a:r>
          </a:p>
        </p:txBody>
      </p:sp>
      <p:sp>
        <p:nvSpPr>
          <p:cNvPr id="4" name="TextBox 3"/>
          <p:cNvSpPr txBox="1"/>
          <p:nvPr/>
        </p:nvSpPr>
        <p:spPr>
          <a:xfrm>
            <a:off x="685800" y="1851660"/>
            <a:ext cx="7924800" cy="3939540"/>
          </a:xfrm>
          <a:prstGeom prst="rect">
            <a:avLst/>
          </a:prstGeom>
          <a:noFill/>
        </p:spPr>
        <p:txBody>
          <a:bodyPr wrap="square" rtlCol="0">
            <a:spAutoFit/>
          </a:bodyPr>
          <a:lstStyle/>
          <a:p>
            <a:r>
              <a:rPr lang="en-US" sz="2900" b="1" dirty="0" smtClean="0"/>
              <a:t>THE CARD </a:t>
            </a:r>
            <a:r>
              <a:rPr lang="en-US" sz="2900" b="1" dirty="0" smtClean="0"/>
              <a:t>PARADOX</a:t>
            </a:r>
          </a:p>
          <a:p>
            <a:endParaRPr lang="en-US" sz="2900" b="1" dirty="0" smtClean="0"/>
          </a:p>
          <a:p>
            <a:r>
              <a:rPr lang="en-US" sz="2900" dirty="0" smtClean="0"/>
              <a:t>Imagine you’re holding a postcard in your hand, on one side of which is written,</a:t>
            </a:r>
            <a:r>
              <a:rPr lang="en-US" sz="2900" dirty="0" smtClean="0"/>
              <a:t> “</a:t>
            </a:r>
            <a:r>
              <a:rPr lang="en-US" sz="2900" dirty="0" smtClean="0"/>
              <a:t>The statement on the other side of this card is true.” We’ll call that Statement A. Turn the card over, and the opposite side reads, “The statement on the other side of this card is </a:t>
            </a:r>
            <a:r>
              <a:rPr lang="en-US" sz="2900" dirty="0" smtClean="0"/>
              <a:t>false,” this is statement B</a:t>
            </a:r>
          </a:p>
          <a:p>
            <a:endParaRPr lang="en-US" dirty="0"/>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alphaModFix amt="15000"/>
          </a:blip>
          <a:srcRect/>
          <a:stretch>
            <a:fillRect/>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457200" y="228400"/>
            <a:ext cx="8229600" cy="1143200"/>
          </a:xfrm>
          <a:prstGeom prst="rect">
            <a:avLst/>
          </a:prstGeom>
          <a:noFill/>
          <a:ln>
            <a:noFill/>
          </a:ln>
        </p:spPr>
        <p:txBody>
          <a:bodyPr lIns="50800" tIns="50800" rIns="50800" bIns="50800" anchor="ctr" anchorCtr="0">
            <a:noAutofit/>
          </a:bodyPr>
          <a:lstStyle/>
          <a:p>
            <a:pPr marL="0" marR="0" lvl="0" indent="0" algn="ctr" rtl="0">
              <a:spcBef>
                <a:spcPts val="0"/>
              </a:spcBef>
              <a:spcAft>
                <a:spcPts val="0"/>
              </a:spcAft>
              <a:buSzPct val="25000"/>
              <a:buNone/>
            </a:pPr>
            <a:r>
              <a:rPr lang="en" sz="4400" b="0" i="0" u="none" strike="noStrike" cap="none" dirty="0">
                <a:solidFill>
                  <a:srgbClr val="000000"/>
                </a:solidFill>
                <a:latin typeface="Roman SD"/>
                <a:ea typeface="Helvetica Neue"/>
                <a:cs typeface="Roman SD"/>
                <a:sym typeface="Helvetica Neue"/>
              </a:rPr>
              <a:t>Japanese painting</a:t>
            </a:r>
          </a:p>
        </p:txBody>
      </p:sp>
      <p:sp>
        <p:nvSpPr>
          <p:cNvPr id="91" name="Shape 91"/>
          <p:cNvSpPr txBox="1">
            <a:spLocks noGrp="1"/>
          </p:cNvSpPr>
          <p:nvPr>
            <p:ph type="body" idx="1"/>
          </p:nvPr>
        </p:nvSpPr>
        <p:spPr>
          <a:xfrm>
            <a:off x="1" y="1829001"/>
            <a:ext cx="4389299" cy="5409999"/>
          </a:xfrm>
          <a:prstGeom prst="rect">
            <a:avLst/>
          </a:prstGeom>
          <a:noFill/>
          <a:ln>
            <a:noFill/>
          </a:ln>
        </p:spPr>
        <p:txBody>
          <a:bodyPr lIns="50800" tIns="50800" rIns="50800" bIns="50800" anchor="t" anchorCtr="0">
            <a:noAutofit/>
          </a:bodyPr>
          <a:lstStyle/>
          <a:p>
            <a:pPr marL="342900" marR="0" lvl="0" indent="-285750" algn="l" rtl="0">
              <a:lnSpc>
                <a:spcPct val="90000"/>
              </a:lnSpc>
              <a:spcBef>
                <a:spcPts val="0"/>
              </a:spcBef>
              <a:spcAft>
                <a:spcPts val="0"/>
              </a:spcAft>
              <a:buClr>
                <a:srgbClr val="FFC000"/>
              </a:buClr>
              <a:buSzPct val="100000"/>
              <a:buFont typeface="Arial"/>
              <a:buChar char="•"/>
            </a:pPr>
            <a:r>
              <a:rPr lang="en" sz="1800" b="0" i="0" u="none" strike="noStrike" cap="none" dirty="0" smtClean="0">
                <a:solidFill>
                  <a:srgbClr val="000000"/>
                </a:solidFill>
                <a:latin typeface="Times New Roman"/>
                <a:ea typeface="Helvetica Neue"/>
                <a:cs typeface="Times New Roman"/>
                <a:sym typeface="Helvetica Neue"/>
              </a:rPr>
              <a:t>Very isolated-little outside influence</a:t>
            </a:r>
          </a:p>
          <a:p>
            <a:pPr marL="342900" marR="0" lvl="0" indent="-285750" algn="l" rtl="0">
              <a:lnSpc>
                <a:spcPct val="90000"/>
              </a:lnSpc>
              <a:spcBef>
                <a:spcPts val="600"/>
              </a:spcBef>
              <a:spcAft>
                <a:spcPts val="0"/>
              </a:spcAft>
              <a:buClr>
                <a:srgbClr val="FFC000"/>
              </a:buClr>
              <a:buSzPct val="100000"/>
              <a:buFont typeface="Arial"/>
              <a:buChar char="•"/>
            </a:pPr>
            <a:r>
              <a:rPr lang="en" sz="1800" b="0" i="0" u="none" strike="noStrike" cap="none" dirty="0" smtClean="0">
                <a:solidFill>
                  <a:srgbClr val="000000"/>
                </a:solidFill>
                <a:latin typeface="Times New Roman"/>
                <a:ea typeface="Helvetica Neue"/>
                <a:cs typeface="Times New Roman"/>
                <a:sym typeface="Helvetica Neue"/>
              </a:rPr>
              <a:t>In 1850’s prints sold to Europeans –influenced Impressionists</a:t>
            </a:r>
          </a:p>
          <a:p>
            <a:pPr marL="342900" marR="0" lvl="0" indent="-285750" algn="l" rtl="0">
              <a:lnSpc>
                <a:spcPct val="90000"/>
              </a:lnSpc>
              <a:spcBef>
                <a:spcPts val="600"/>
              </a:spcBef>
              <a:spcAft>
                <a:spcPts val="0"/>
              </a:spcAft>
              <a:buClr>
                <a:srgbClr val="FFC000"/>
              </a:buClr>
              <a:buSzPct val="100000"/>
              <a:buFont typeface="Arial"/>
              <a:buChar char="•"/>
            </a:pPr>
            <a:r>
              <a:rPr lang="en" sz="1800" b="0" i="0" u="none" strike="noStrike" cap="none" dirty="0" smtClean="0">
                <a:solidFill>
                  <a:srgbClr val="000000"/>
                </a:solidFill>
                <a:latin typeface="Times New Roman"/>
                <a:ea typeface="Helvetica Neue"/>
                <a:cs typeface="Times New Roman"/>
                <a:sym typeface="Helvetica Neue"/>
              </a:rPr>
              <a:t>Genre painting</a:t>
            </a:r>
          </a:p>
          <a:p>
            <a:pPr marL="342900" marR="0" lvl="0" indent="-285750" algn="l" rtl="0">
              <a:lnSpc>
                <a:spcPct val="90000"/>
              </a:lnSpc>
              <a:spcBef>
                <a:spcPts val="600"/>
              </a:spcBef>
              <a:spcAft>
                <a:spcPts val="0"/>
              </a:spcAft>
              <a:buClr>
                <a:srgbClr val="FFC000"/>
              </a:buClr>
              <a:buSzPct val="100000"/>
              <a:buFont typeface="Arial"/>
              <a:buChar char="•"/>
            </a:pPr>
            <a:r>
              <a:rPr lang="en" sz="1800" b="0" i="0" u="none" strike="noStrike" cap="none" dirty="0" smtClean="0">
                <a:solidFill>
                  <a:srgbClr val="000000"/>
                </a:solidFill>
                <a:latin typeface="Times New Roman"/>
                <a:ea typeface="Helvetica Neue"/>
                <a:cs typeface="Times New Roman"/>
                <a:sym typeface="Helvetica Neue"/>
              </a:rPr>
              <a:t>Beauty of nature and images of harmony and balance</a:t>
            </a:r>
          </a:p>
          <a:p>
            <a:pPr marL="342900" marR="0" lvl="0" indent="-285750" algn="l" rtl="0">
              <a:lnSpc>
                <a:spcPct val="90000"/>
              </a:lnSpc>
              <a:spcBef>
                <a:spcPts val="600"/>
              </a:spcBef>
              <a:spcAft>
                <a:spcPts val="0"/>
              </a:spcAft>
              <a:buClr>
                <a:srgbClr val="FFC000"/>
              </a:buClr>
              <a:buSzPct val="100000"/>
              <a:buFont typeface="Arial"/>
              <a:buChar char="•"/>
            </a:pPr>
            <a:r>
              <a:rPr lang="en" sz="1800" b="0" i="0" u="none" strike="noStrike" cap="none" dirty="0" smtClean="0">
                <a:solidFill>
                  <a:srgbClr val="000000"/>
                </a:solidFill>
                <a:latin typeface="Times New Roman"/>
                <a:ea typeface="Helvetica Neue"/>
                <a:cs typeface="Times New Roman"/>
                <a:sym typeface="Helvetica Neue"/>
              </a:rPr>
              <a:t>Flat-cropping-patterns-unmodulated tones</a:t>
            </a:r>
          </a:p>
          <a:p>
            <a:pPr marL="342900" marR="0" lvl="0" indent="-285750" algn="l" rtl="0">
              <a:lnSpc>
                <a:spcPct val="90000"/>
              </a:lnSpc>
              <a:spcBef>
                <a:spcPts val="600"/>
              </a:spcBef>
              <a:spcAft>
                <a:spcPts val="0"/>
              </a:spcAft>
              <a:buClr>
                <a:srgbClr val="FFC000"/>
              </a:buClr>
              <a:buSzPct val="100000"/>
              <a:buFont typeface="Arial"/>
              <a:buChar char="•"/>
            </a:pPr>
            <a:r>
              <a:rPr lang="en" sz="1800" b="0" i="0" u="none" strike="noStrike" cap="none" dirty="0" smtClean="0">
                <a:solidFill>
                  <a:srgbClr val="000000"/>
                </a:solidFill>
                <a:latin typeface="Times New Roman"/>
                <a:ea typeface="Helvetica Neue"/>
                <a:cs typeface="Times New Roman"/>
                <a:sym typeface="Helvetica Neue"/>
              </a:rPr>
              <a:t>printmaking</a:t>
            </a:r>
            <a:endParaRPr lang="en" sz="1800" b="0" i="0" u="none" strike="noStrike" cap="none" dirty="0">
              <a:solidFill>
                <a:srgbClr val="000000"/>
              </a:solidFill>
              <a:latin typeface="Times New Roman"/>
              <a:ea typeface="Helvetica Neue"/>
              <a:cs typeface="Times New Roman"/>
              <a:sym typeface="Helvetica Neue"/>
            </a:endParaRPr>
          </a:p>
        </p:txBody>
      </p:sp>
    </p:spTree>
  </p:cSld>
  <p:clrMapOvr>
    <a:masterClrMapping/>
  </p:clrMapOvr>
  <p:transition spd="slow">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178</TotalTime>
  <Words>1575</Words>
  <Application>Microsoft Macintosh PowerPoint</Application>
  <PresentationFormat>On-screen Show (4:3)</PresentationFormat>
  <Paragraphs>271</Paragraphs>
  <Slides>59</Slides>
  <Notes>42</Notes>
  <HiddenSlides>0</HiddenSlides>
  <MMClips>8</MMClips>
  <ScaleCrop>false</ScaleCrop>
  <HeadingPairs>
    <vt:vector size="4" baseType="variant">
      <vt:variant>
        <vt:lpstr>Design Template</vt:lpstr>
      </vt:variant>
      <vt:variant>
        <vt:i4>1</vt:i4>
      </vt:variant>
      <vt:variant>
        <vt:lpstr>Slide Titles</vt:lpstr>
      </vt:variant>
      <vt:variant>
        <vt:i4>59</vt:i4>
      </vt:variant>
    </vt:vector>
  </HeadingPairs>
  <TitlesOfParts>
    <vt:vector size="60" baseType="lpstr">
      <vt:lpstr>Office Theme</vt:lpstr>
      <vt:lpstr>Slide 1</vt:lpstr>
      <vt:lpstr>Asian Art is a reflection of Asian aesthetics</vt:lpstr>
      <vt:lpstr>Asian Art spreads through the world through trade</vt:lpstr>
      <vt:lpstr>Slide 4</vt:lpstr>
      <vt:lpstr>Zen Buddhism</vt:lpstr>
      <vt:lpstr>Zen Buddhism</vt:lpstr>
      <vt:lpstr>Zen Buddhism</vt:lpstr>
      <vt:lpstr>Zen Buddhism</vt:lpstr>
      <vt:lpstr>Japanese painting</vt:lpstr>
      <vt:lpstr>Japanese Architecture</vt:lpstr>
      <vt:lpstr>Zen Garden</vt:lpstr>
      <vt:lpstr>Slide 12</vt:lpstr>
      <vt:lpstr>Slide 13</vt:lpstr>
      <vt:lpstr>Slide 14</vt:lpstr>
      <vt:lpstr>Slide 15</vt:lpstr>
      <vt:lpstr>Slide 16</vt:lpstr>
      <vt:lpstr>Slide 17</vt:lpstr>
      <vt:lpstr>Slide 18</vt:lpstr>
      <vt:lpstr>Slide 19</vt:lpstr>
      <vt:lpstr>Slide 20</vt:lpstr>
      <vt:lpstr>Slide 21</vt:lpstr>
      <vt:lpstr>Slide 22</vt:lpstr>
      <vt:lpstr>197. Todai- Ji Nara, Japan Unkei and Keikei 1200 CE wood; wood with ceramic tile </vt:lpstr>
      <vt:lpstr>Slide 24</vt:lpstr>
      <vt:lpstr>Slide 25</vt:lpstr>
      <vt:lpstr>Slide 26</vt:lpstr>
      <vt:lpstr>Slide 27</vt:lpstr>
      <vt:lpstr>207. Ryoan-ji Kyoto, Japan Muromachi Period 1500 CE   </vt:lpstr>
      <vt:lpstr>Slide 29</vt:lpstr>
      <vt:lpstr>207. Ryoan-ji Kyoto, Japan Muromachi Period 1500 CE   wet Garden </vt:lpstr>
      <vt:lpstr>Slide 31</vt:lpstr>
      <vt:lpstr>207. Ryoan-ji Kyoto, Japan Muromachi Period 1500 CE   Dry Garden </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Working with Wood</vt:lpstr>
      <vt:lpstr>Slide 54</vt:lpstr>
      <vt:lpstr>Slide 55</vt:lpstr>
      <vt:lpstr>Why is this image so successful?</vt:lpstr>
      <vt:lpstr>Rule of thirds</vt:lpstr>
      <vt:lpstr>Golden Ratio</vt:lpstr>
      <vt:lpstr>Yin Yang</vt:lpstr>
    </vt:vector>
  </TitlesOfParts>
  <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Japan</dc:title>
  <dc:creator>Rock Frampton</dc:creator>
  <cp:lastModifiedBy>Rock Frampton</cp:lastModifiedBy>
  <cp:revision>9</cp:revision>
  <dcterms:created xsi:type="dcterms:W3CDTF">2016-11-17T02:44:08Z</dcterms:created>
  <dcterms:modified xsi:type="dcterms:W3CDTF">2016-11-17T05:36:55Z</dcterms:modified>
</cp:coreProperties>
</file>