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98"/>
  </p:notesMasterIdLst>
  <p:sldIdLst>
    <p:sldId id="257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6" r:id="rId12"/>
    <p:sldId id="355" r:id="rId13"/>
    <p:sldId id="357" r:id="rId14"/>
    <p:sldId id="358" r:id="rId15"/>
    <p:sldId id="359" r:id="rId16"/>
    <p:sldId id="360" r:id="rId17"/>
    <p:sldId id="361" r:id="rId18"/>
    <p:sldId id="362" r:id="rId19"/>
    <p:sldId id="364" r:id="rId20"/>
    <p:sldId id="365" r:id="rId21"/>
    <p:sldId id="363" r:id="rId22"/>
    <p:sldId id="258" r:id="rId23"/>
    <p:sldId id="259" r:id="rId24"/>
    <p:sldId id="343" r:id="rId25"/>
    <p:sldId id="263" r:id="rId26"/>
    <p:sldId id="264" r:id="rId27"/>
    <p:sldId id="344" r:id="rId28"/>
    <p:sldId id="265" r:id="rId29"/>
    <p:sldId id="266" r:id="rId30"/>
    <p:sldId id="345" r:id="rId31"/>
    <p:sldId id="366" r:id="rId32"/>
    <p:sldId id="367" r:id="rId33"/>
    <p:sldId id="368" r:id="rId34"/>
    <p:sldId id="402" r:id="rId35"/>
    <p:sldId id="369" r:id="rId36"/>
    <p:sldId id="370" r:id="rId37"/>
    <p:sldId id="371" r:id="rId38"/>
    <p:sldId id="372" r:id="rId39"/>
    <p:sldId id="373" r:id="rId40"/>
    <p:sldId id="378" r:id="rId41"/>
    <p:sldId id="374" r:id="rId42"/>
    <p:sldId id="283" r:id="rId43"/>
    <p:sldId id="375" r:id="rId44"/>
    <p:sldId id="379" r:id="rId45"/>
    <p:sldId id="377" r:id="rId46"/>
    <p:sldId id="380" r:id="rId47"/>
    <p:sldId id="376" r:id="rId48"/>
    <p:sldId id="403" r:id="rId49"/>
    <p:sldId id="286" r:id="rId50"/>
    <p:sldId id="385" r:id="rId51"/>
    <p:sldId id="287" r:id="rId52"/>
    <p:sldId id="381" r:id="rId53"/>
    <p:sldId id="382" r:id="rId54"/>
    <p:sldId id="383" r:id="rId55"/>
    <p:sldId id="384" r:id="rId56"/>
    <p:sldId id="289" r:id="rId57"/>
    <p:sldId id="293" r:id="rId58"/>
    <p:sldId id="290" r:id="rId59"/>
    <p:sldId id="291" r:id="rId60"/>
    <p:sldId id="292" r:id="rId61"/>
    <p:sldId id="294" r:id="rId62"/>
    <p:sldId id="386" r:id="rId63"/>
    <p:sldId id="296" r:id="rId64"/>
    <p:sldId id="297" r:id="rId65"/>
    <p:sldId id="305" r:id="rId66"/>
    <p:sldId id="388" r:id="rId67"/>
    <p:sldId id="387" r:id="rId68"/>
    <p:sldId id="391" r:id="rId69"/>
    <p:sldId id="306" r:id="rId70"/>
    <p:sldId id="389" r:id="rId71"/>
    <p:sldId id="390" r:id="rId72"/>
    <p:sldId id="307" r:id="rId73"/>
    <p:sldId id="394" r:id="rId74"/>
    <p:sldId id="395" r:id="rId75"/>
    <p:sldId id="309" r:id="rId76"/>
    <p:sldId id="310" r:id="rId77"/>
    <p:sldId id="311" r:id="rId78"/>
    <p:sldId id="312" r:id="rId79"/>
    <p:sldId id="392" r:id="rId80"/>
    <p:sldId id="393" r:id="rId81"/>
    <p:sldId id="313" r:id="rId82"/>
    <p:sldId id="315" r:id="rId83"/>
    <p:sldId id="317" r:id="rId84"/>
    <p:sldId id="318" r:id="rId85"/>
    <p:sldId id="396" r:id="rId86"/>
    <p:sldId id="399" r:id="rId87"/>
    <p:sldId id="323" r:id="rId88"/>
    <p:sldId id="324" r:id="rId89"/>
    <p:sldId id="397" r:id="rId90"/>
    <p:sldId id="398" r:id="rId91"/>
    <p:sldId id="326" r:id="rId92"/>
    <p:sldId id="404" r:id="rId93"/>
    <p:sldId id="327" r:id="rId94"/>
    <p:sldId id="328" r:id="rId95"/>
    <p:sldId id="329" r:id="rId96"/>
    <p:sldId id="400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1380" autoAdjust="0"/>
    <p:restoredTop sz="94660"/>
  </p:normalViewPr>
  <p:slideViewPr>
    <p:cSldViewPr snapToObjects="1">
      <p:cViewPr varScale="1">
        <p:scale>
          <a:sx n="113" d="100"/>
          <a:sy n="113" d="100"/>
        </p:scale>
        <p:origin x="-13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C0C85-CBF2-B642-858C-311355F52360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F122D-DB37-7C48-91A3-758FFDB233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3" name="Shape 3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613" y="274640"/>
            <a:ext cx="274161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7561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086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600202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>
            <a:alphaModFix amt="1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1CF55-F279-1F4F-9597-AC1CCD185731}" type="datetimeFigureOut">
              <a:rPr lang="en-US" smtClean="0"/>
              <a:pPr/>
              <a:t>10/21/19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51900-0570-C74E-9D7A-EEB3313601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3i8iou6tXqY" TargetMode="External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xaSbYIeqGWg" TargetMode="External"/><Relationship Id="rId3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hyperlink" Target="https://www.youtube.com/watch?v=snoRnpoNOrs" TargetMode="External"/><Relationship Id="rId3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BVfQdjpXa4k" TargetMode="External"/><Relationship Id="rId3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37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AOkrOLF2Ek" TargetMode="External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-IAOPxkNWo" TargetMode="External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7.jpeg"/><Relationship Id="rId3" Type="http://schemas.openxmlformats.org/officeDocument/2006/relationships/image" Target="../media/image67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www.youtube.com/watch?v=m4raOIxsbaU" TargetMode="External"/><Relationship Id="rId3" Type="http://schemas.openxmlformats.org/officeDocument/2006/relationships/image" Target="../media/image8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8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Relationship Id="rId3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836612" y="2133600"/>
            <a:ext cx="8307388" cy="114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6300" b="0" i="0" u="none" strike="noStrike" cap="none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 </a:t>
            </a:r>
            <a:r>
              <a:rPr lang="en-US" sz="6300" b="0" i="0" u="none" strike="noStrike" cap="none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Empire</a:t>
            </a:r>
            <a:br>
              <a:rPr lang="en-US" sz="6300" b="0" i="0" u="none" strike="noStrike" cap="none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63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Early to Middle Periods</a:t>
            </a:r>
            <a:endParaRPr lang="en-US" sz="6300" b="0" i="0" u="none" strike="noStrike" cap="none" dirty="0">
              <a:solidFill>
                <a:schemeClr val="tx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Consuls Collide! 82 BC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4191000" cy="4800598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Marius is Challenged by </a:t>
            </a:r>
            <a:r>
              <a:rPr lang="en-US" i="1" dirty="0" err="1" smtClean="0">
                <a:latin typeface="Times New Roman"/>
                <a:cs typeface="Times New Roman"/>
              </a:rPr>
              <a:t>Sculla</a:t>
            </a:r>
            <a:endParaRPr lang="en-US" i="1" dirty="0" smtClean="0">
              <a:latin typeface="Times New Roman"/>
              <a:cs typeface="Times New Roman"/>
            </a:endParaRPr>
          </a:p>
          <a:p>
            <a:r>
              <a:rPr lang="en-US" i="1" dirty="0" err="1" smtClean="0">
                <a:latin typeface="Times New Roman"/>
                <a:cs typeface="Times New Roman"/>
              </a:rPr>
              <a:t>Sculla</a:t>
            </a:r>
            <a:r>
              <a:rPr lang="en-US" i="1" dirty="0" smtClean="0">
                <a:latin typeface="Times New Roman"/>
                <a:cs typeface="Times New Roman"/>
              </a:rPr>
              <a:t> Wins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He strengthens the senate and then steps down.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He thinks this will Strengthen the Republic… but it does the opposite and civil war breaks out…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FOR 50 YEARS!</a:t>
            </a:r>
          </a:p>
          <a:p>
            <a:endParaRPr lang="en-US" dirty="0"/>
          </a:p>
        </p:txBody>
      </p:sp>
      <p:pic>
        <p:nvPicPr>
          <p:cNvPr id="5" name="Picture 4" descr="Sulla-attacking-Ro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524000"/>
            <a:ext cx="44958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Times New Roman"/>
                <a:cs typeface="Times New Roman"/>
              </a:rPr>
              <a:t>TRIUMVIRATE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riumvir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72" y="1828800"/>
            <a:ext cx="8914628" cy="422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228600"/>
            <a:ext cx="8229600" cy="792162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The First </a:t>
            </a:r>
            <a:r>
              <a:rPr lang="en-US" b="1" i="1" dirty="0" smtClean="0">
                <a:latin typeface="Times New Roman"/>
                <a:cs typeface="Times New Roman"/>
              </a:rPr>
              <a:t>TRIUMVIRATE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572000" cy="5105403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Eventually 3 civic leaders team together and create an alliance. This is a Triumvirate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Caesar becomes popular and this scares Pompey &amp; Crassus.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Crassus is killed in battle and the Senate names Pompey the dictator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rsttriumvir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3829052" cy="510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228600"/>
            <a:ext cx="8229600" cy="792162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The First </a:t>
            </a:r>
            <a:r>
              <a:rPr lang="en-US" b="1" i="1" dirty="0" smtClean="0">
                <a:latin typeface="Times New Roman"/>
                <a:cs typeface="Times New Roman"/>
              </a:rPr>
              <a:t>TRIUMVIRATE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4572000" cy="5105403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The Senate calls for Caesar to return in 49 BC.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Because of the fears of Roman leadership he knows he will imprisoned if he surrenders…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So Caesar returns with the 13</a:t>
            </a:r>
            <a:r>
              <a:rPr lang="en-US" i="1" baseline="30000" dirty="0" smtClean="0">
                <a:latin typeface="Times New Roman"/>
                <a:cs typeface="Times New Roman"/>
              </a:rPr>
              <a:t>th</a:t>
            </a:r>
            <a:r>
              <a:rPr lang="en-US" i="1" dirty="0" smtClean="0">
                <a:latin typeface="Times New Roman"/>
                <a:cs typeface="Times New Roman"/>
              </a:rPr>
              <a:t> legion… (that’s the awesome name Romans gave their armies!)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rsttriumvir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19200"/>
            <a:ext cx="3829052" cy="510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“The Die is Cast”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aesar-crossing-the-rubi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6858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lius_caesar_power_roman_legion_emperator_hd-wallpaper-694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0"/>
            <a:ext cx="111524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76200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JULIUS CAESAR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524000"/>
            <a:ext cx="5408612" cy="4525963"/>
          </a:xfrm>
        </p:spPr>
        <p:txBody>
          <a:bodyPr/>
          <a:lstStyle/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Caesar defeats Pompey, declares himself dictator… 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Goes against tradition and declares his reign will be for life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He fills the senate with allies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Despite this the ruling class 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are still unease of Caesars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 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lius_caesar_power_roman_legion_emperator_hd-wallpaper-694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0"/>
            <a:ext cx="111524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JULIUS CAESAR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524000"/>
            <a:ext cx="5408612" cy="4525963"/>
          </a:xfrm>
        </p:spPr>
        <p:txBody>
          <a:bodyPr/>
          <a:lstStyle/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Caesar combats this by making reforms…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-He gives citizenship to territorial Romans (not on the peninsula)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-Provides colonies for the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landless and jobless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- Orders land owners to hire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     freemen to work on farms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lius_caesar_power_roman_legion_emperator_hd-wallpaper-6940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0"/>
            <a:ext cx="111524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8229600" cy="1143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JULIUS CAESAR</a:t>
            </a:r>
            <a:endParaRPr lang="en-US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524000"/>
            <a:ext cx="5408612" cy="4525963"/>
          </a:xfrm>
        </p:spPr>
        <p:txBody>
          <a:bodyPr/>
          <a:lstStyle/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This made him very popular with the lower class people</a:t>
            </a:r>
          </a:p>
          <a:p>
            <a:r>
              <a:rPr lang="en-US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But, this also made the Senate even more concerned the Caesar would try to become a king…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109"/>
            <a:ext cx="8229600" cy="515491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“Beware of the Ides of March…”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athofCaesarTr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90129"/>
            <a:ext cx="9144000" cy="583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Key dates 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Republic period 700 BCE- 100 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Civil war period 100 BCE-50 </a:t>
            </a:r>
            <a:r>
              <a:rPr lang="en-US" sz="3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BCE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Early empire 50 BCE-100 CE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empire 100 CE-200 CE</a:t>
            </a:r>
          </a:p>
          <a:p>
            <a: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Late empire 200-400 CE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Themes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457201" y="1143000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Previous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sz="half" idx="2"/>
          </p:nvPr>
        </p:nvSpPr>
        <p:spPr>
          <a:xfrm>
            <a:off x="4645026" y="1143000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Now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body" sz="quarter" idx="3"/>
          </p:nvPr>
        </p:nvSpPr>
        <p:spPr>
          <a:xfrm>
            <a:off x="457201" y="1828801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Mesopotamians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Power Military, power over enemies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Egyptians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=Power over death, life after death, power of Pharaoh to maintain cosmic balance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Minoans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love of nature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Mycenaeans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power over enemies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Archaic Greeks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=Quest for Naturalism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Classical Greeks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 Quest for the Ideal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Hellenistic Greeks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=Raw emotion- what it means to be human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sz="quarter" idx="4"/>
          </p:nvPr>
        </p:nvSpPr>
        <p:spPr>
          <a:xfrm>
            <a:off x="4645026" y="1782763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 Republic</a:t>
            </a: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Pragmatism 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 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Aristocracy 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Ancestor worship 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Concrete!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 Empire 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Conspicuous consumption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Power/ propaganda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Char char="–"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Size</a:t>
            </a: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Times New Roman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marR="0" lvl="1" indent="-28575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Times New Roman"/>
              <a:buNone/>
            </a:pPr>
            <a:endParaRPr sz="2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1a5j65ha8r9umci11m9frg1pl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799" y="515319"/>
            <a:ext cx="11353800" cy="5580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Sculpture from Republic to empire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57201" y="1219200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Republic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sz="half" idx="2"/>
          </p:nvPr>
        </p:nvSpPr>
        <p:spPr>
          <a:xfrm>
            <a:off x="4949826" y="1189038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Empire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sz="quarter" idx="3"/>
          </p:nvPr>
        </p:nvSpPr>
        <p:spPr>
          <a:xfrm>
            <a:off x="152400" y="1992313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most highly valued traits included a devotion to public service and military prowess, and so Republican citizens sought to project these ideals through their representation in portraiture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overall effect of this style gave Republican ideals physical form and presented an image that the sitter wanted to express. 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Veristic</a:t>
            </a:r>
            <a:endParaRPr lang="en-US"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sz="quarter" idx="4"/>
          </p:nvPr>
        </p:nvSpPr>
        <p:spPr>
          <a:xfrm>
            <a:off x="4645026" y="1916113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Propaganda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emphasized the youth, beauty, and benevolence of the new dynastic family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Classicizing idealization in portraiture allowed emperors to emphasize their loyalties to the imperial dynasty, and even legitimize their authority by visually linking themselves to their predecessors.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idx="1"/>
          </p:nvPr>
        </p:nvSpPr>
        <p:spPr>
          <a:xfrm>
            <a:off x="457201" y="1930515"/>
            <a:ext cx="3505199" cy="4775085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-Copy of original, many many copies were distributed around the empire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-Augustus was the son of Octavian who defeated Antony and Cleopatra thus making him the “First Among Equals;” not an Emperor.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-Depicted as a young leader even when he was near death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-Very subtle cues about his power and abilities; armor marks him as a war</a:t>
            </a:r>
            <a:r>
              <a:rPr lang="en-US" sz="1800" dirty="0"/>
              <a:t>rior, robes mark him as a civic leader; orator </a:t>
            </a:r>
            <a:r>
              <a:rPr lang="en-US" sz="1800" dirty="0" smtClean="0"/>
              <a:t>pose</a:t>
            </a:r>
            <a:endParaRPr lang="en-US" sz="1800" dirty="0"/>
          </a:p>
        </p:txBody>
      </p:sp>
      <p:sp>
        <p:nvSpPr>
          <p:cNvPr id="184" name="Shape 184"/>
          <p:cNvSpPr txBox="1">
            <a:spLocks noGrp="1"/>
          </p:cNvSpPr>
          <p:nvPr>
            <p:ph type="body" sz="half" idx="2"/>
          </p:nvPr>
        </p:nvSpPr>
        <p:spPr>
          <a:xfrm>
            <a:off x="4114800" y="273050"/>
            <a:ext cx="4572000" cy="585311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2300" y="0"/>
            <a:ext cx="4178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83"/>
          <p:cNvSpPr txBox="1">
            <a:spLocks/>
          </p:cNvSpPr>
          <p:nvPr/>
        </p:nvSpPr>
        <p:spPr>
          <a:xfrm>
            <a:off x="381000" y="533400"/>
            <a:ext cx="3200399" cy="1162049"/>
          </a:xfrm>
          <a:prstGeom prst="rect">
            <a:avLst/>
          </a:prstGeom>
          <a:noFill/>
          <a:ln>
            <a:noFill/>
          </a:ln>
        </p:spPr>
        <p:txBody>
          <a:bodyPr vert="horz" lIns="92075" tIns="46025" rIns="92075" bIns="46025" rtlCol="0" anchor="b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Augustus of </a:t>
            </a: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Primaporta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Roman early Empire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20 BCE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Marble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8A00AD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2800" y="152400"/>
            <a:ext cx="793200" cy="7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514351"/>
            <a:ext cx="3200399" cy="116204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1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Augustus of </a:t>
            </a:r>
            <a:r>
              <a:rPr lang="en-US" sz="2000" b="1" i="1" u="none" strike="noStrike" cap="none" dirty="0" err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Primaporta</a:t>
            </a:r>
            <a:r>
              <a:rPr lang="en-US" sz="2000" b="1" i="1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br>
              <a:rPr lang="en-US" sz="2000" b="1" i="1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 early Empire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000" b="1" i="0" u="none" strike="noStrike" cap="none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BCE</a:t>
            </a:r>
            <a:br>
              <a:rPr lang="en-US" sz="2000" b="1" i="0" u="none" strike="noStrike" cap="none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Marble</a:t>
            </a:r>
            <a:r>
              <a:rPr lang="en-US" sz="2000" b="1" i="0" u="none" strike="noStrike" cap="none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sz="2000" b="1" i="0" u="none" strike="noStrike" cap="none" dirty="0" smtClean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sz="2000" b="1" i="0" u="none" strike="noStrike" cap="none" dirty="0">
              <a:solidFill>
                <a:srgbClr val="8A00A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Shape 185"/>
          <p:cNvSpPr txBox="1">
            <a:spLocks noGrp="1"/>
          </p:cNvSpPr>
          <p:nvPr>
            <p:ph idx="1"/>
          </p:nvPr>
        </p:nvSpPr>
        <p:spPr>
          <a:xfrm>
            <a:off x="304801" y="1930515"/>
            <a:ext cx="3581400" cy="4775085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-The small cupid gives reference to Augustus' divinity. His heritage could be traced back to Venus who was the mother of Cupid.</a:t>
            </a:r>
          </a:p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-Idealized-no longer realistic</a:t>
            </a:r>
          </a:p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-Similar stance to "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Doryphorus</a:t>
            </a: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 (the Spear Bearer)- </a:t>
            </a:r>
            <a:r>
              <a:rPr lang="en-US" sz="1800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contrap</a:t>
            </a:r>
            <a:r>
              <a:rPr lang="en-US" sz="1800" dirty="0" err="1" smtClean="0"/>
              <a:t>posto</a:t>
            </a:r>
            <a:endParaRPr lang="en-US" sz="1800" dirty="0" smtClean="0"/>
          </a:p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-no weapon but armor </a:t>
            </a:r>
          </a:p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-barefooted=god </a:t>
            </a:r>
          </a:p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-on the armor the story of the retrieving of a standard</a:t>
            </a:r>
          </a:p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r>
              <a:rPr lang="en-US" sz="18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Themes- Peace, Propaganda, Emperor as Rome</a:t>
            </a:r>
          </a:p>
          <a:p>
            <a:pPr marL="0" lvl="0" indent="0">
              <a:spcBef>
                <a:spcPts val="280"/>
              </a:spcBef>
              <a:buClr>
                <a:schemeClr val="lt2"/>
              </a:buClr>
              <a:buSzPct val="25000"/>
              <a:buNone/>
            </a:pPr>
            <a:endParaRPr lang="en-US" sz="1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body" sz="half" idx="2"/>
          </p:nvPr>
        </p:nvSpPr>
        <p:spPr>
          <a:xfrm>
            <a:off x="4114800" y="273050"/>
            <a:ext cx="4572000" cy="585311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2300" y="0"/>
            <a:ext cx="4178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1600" y="152400"/>
            <a:ext cx="793200" cy="7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ctrTitle"/>
          </p:nvPr>
        </p:nvSpPr>
        <p:spPr>
          <a:xfrm>
            <a:off x="836612" y="2133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subTitle" idx="1"/>
          </p:nvPr>
        </p:nvSpPr>
        <p:spPr>
          <a:xfrm>
            <a:off x="1371601" y="40386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5700" y="0"/>
            <a:ext cx="41783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1" y="0"/>
            <a:ext cx="37496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1600202"/>
            <a:ext cx="4495800" cy="33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ttle_pydna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6429"/>
            <a:ext cx="9929813" cy="6851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6126163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https://www.youtube.com/watch?v=3i8iou6tXqY</a:t>
            </a:r>
            <a:r>
              <a:rPr lang="en-US" dirty="0" smtClean="0"/>
              <a:t>					5:00 Min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18-07-15 at 4.39.4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08000"/>
            <a:ext cx="8605157" cy="551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300" b="1" i="1" dirty="0" smtClean="0">
                <a:latin typeface="Times New Roman"/>
                <a:cs typeface="Times New Roman"/>
              </a:rPr>
              <a:t>Before We Get to Far Ahead of Ourselves</a:t>
            </a:r>
            <a:endParaRPr lang="en-US" sz="3300" b="1" i="1" dirty="0">
              <a:latin typeface="Times New Roman"/>
              <a:cs typeface="Times New Roman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ERO00000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34685"/>
            <a:ext cx="8489950" cy="4961315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20533506">
            <a:off x="2714144" y="3861596"/>
            <a:ext cx="1219200" cy="3810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7944621">
            <a:off x="3118587" y="3997983"/>
            <a:ext cx="919634" cy="4094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>
                <a:latin typeface="MufferawRg-Regular"/>
                <a:cs typeface="MufferawRg-Regular"/>
              </a:rPr>
              <a:t>Have you ever been “</a:t>
            </a:r>
            <a:r>
              <a:rPr lang="en-US" sz="3500" dirty="0" err="1" smtClean="0">
                <a:latin typeface="MufferawRg-Regular"/>
                <a:cs typeface="MufferawRg-Regular"/>
              </a:rPr>
              <a:t>Yoinked</a:t>
            </a:r>
            <a:r>
              <a:rPr lang="en-US" sz="3500" dirty="0" smtClean="0">
                <a:latin typeface="MufferawRg-Regular"/>
                <a:cs typeface="MufferawRg-Regular"/>
              </a:rPr>
              <a:t>”?</a:t>
            </a:r>
            <a:endParaRPr lang="en-US" sz="3500" dirty="0">
              <a:latin typeface="MufferawRg-Regular"/>
              <a:cs typeface="MufferawRg-Regular"/>
            </a:endParaRPr>
          </a:p>
        </p:txBody>
      </p:sp>
      <p:pic>
        <p:nvPicPr>
          <p:cNvPr id="4" name="Content Placeholder 3" descr="Cjh1YXu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8692" r="-18692"/>
          <a:stretch>
            <a:fillRect/>
          </a:stretch>
        </p:blipFill>
        <p:spPr>
          <a:xfrm>
            <a:off x="-408800" y="1265235"/>
            <a:ext cx="9476600" cy="52117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oliseo+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1170" y="0"/>
            <a:ext cx="1216197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ttle_pydna07.jpg"/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-304800" y="6429"/>
            <a:ext cx="9929813" cy="68515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latin typeface="Times New Roman"/>
                <a:cs typeface="Times New Roman"/>
              </a:rPr>
              <a:t>GREAT ARMIES ABROAD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The Armies of the Romans continue to sweep across the Mediterranean and beyond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Despite great military success, there are many problems at home in Rome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-Colosseum-in-its-Imperial-Roman-heyd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6561" y="0"/>
            <a:ext cx="1222596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1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Coliseum or the Flavian Amphitheater</a:t>
            </a:r>
            <a:br>
              <a:rPr lang="en-US" sz="2000" b="1" i="1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 early empire</a:t>
            </a:r>
            <a:br>
              <a:rPr lang="en-US"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 CE </a:t>
            </a:r>
            <a:r>
              <a:rPr lang="en-US" sz="2000" b="1" i="0" u="none" strike="noStrike" cap="none">
                <a:solidFill>
                  <a:srgbClr val="8A00A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Key Piece</a:t>
            </a:r>
          </a:p>
        </p:txBody>
      </p:sp>
      <p:pic>
        <p:nvPicPr>
          <p:cNvPr id="327" name="Shape 32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38601" y="1265956"/>
            <a:ext cx="4648199" cy="386730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Shape 326"/>
          <p:cNvSpPr txBox="1">
            <a:spLocks noGrp="1"/>
          </p:cNvSpPr>
          <p:nvPr>
            <p:ph type="body" sz="half" idx="2"/>
          </p:nvPr>
        </p:nvSpPr>
        <p:spPr>
          <a:xfrm>
            <a:off x="685801" y="1600200"/>
            <a:ext cx="3200399" cy="4876798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 built under the direction of Vespasian and known as the Flavian Amphitheater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-Built on a man-made lake that had been constructed by Nero for his gardens. This was now public property again.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-Was named because it was close to a large statue of Nero called Colossus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-Built to house the gladiators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-Constructed with concrete barrel vaults-the arches were weight-bearing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-The columns are built in progressive order starting with Doric on the ground floor and ending at Corinthian (columns had no weight-bearing function).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-Under the floor were storage rooms and cages for the animals.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-Originally had a roof that could be added or taken away when needed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Bread and Circus (from Latin: panem et circenses) to mollify the public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8" name="Shape 3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225" y="206727"/>
            <a:ext cx="977299" cy="97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losseum-faca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9168" y="1"/>
            <a:ext cx="1269656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lavian5-1499874EDA77B26EDE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bd04801eb7880f544401fa828fe4db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768"/>
            <a:ext cx="9144000" cy="7059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7163575779_1e92647fff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3246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https://www.youtube.com/watch?v=xaSbYIeqGWg</a:t>
            </a:r>
            <a:r>
              <a:rPr lang="en-US" dirty="0" smtClean="0"/>
              <a:t>					1:40 Min</a:t>
            </a:r>
            <a:endParaRPr lang="en-US" dirty="0"/>
          </a:p>
        </p:txBody>
      </p:sp>
      <p:pic>
        <p:nvPicPr>
          <p:cNvPr id="6" name="Picture 5" descr="Screen Shot 2018-07-15 at 4.47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02" y="457200"/>
            <a:ext cx="8614898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6324600"/>
            <a:ext cx="838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https://www.youtube.com/watch?v=snoRnpoNOrs</a:t>
            </a:r>
            <a:r>
              <a:rPr lang="en-US" dirty="0" smtClean="0"/>
              <a:t>					1:15 Min</a:t>
            </a:r>
            <a:endParaRPr lang="en-US" dirty="0"/>
          </a:p>
        </p:txBody>
      </p:sp>
      <p:pic>
        <p:nvPicPr>
          <p:cNvPr id="6" name="Picture 5" descr="Screen Shot 2018-07-15 at 4.54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8652"/>
            <a:ext cx="8452074" cy="5467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Shape 350"/>
          <p:cNvSpPr txBox="1"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1" y="574675"/>
            <a:ext cx="8497888" cy="498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609602"/>
            <a:ext cx="8689975" cy="5105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810_max.jpg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7800" y="-1871066"/>
            <a:ext cx="9550400" cy="87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6248400"/>
            <a:ext cx="838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https://www.youtube.com/watch?v=BVfQdjpXa4k</a:t>
            </a:r>
            <a:r>
              <a:rPr lang="en-US" dirty="0" smtClean="0"/>
              <a:t>						4:00 Min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7772400" cy="490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2000" b="1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idx="1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body" sz="half" idx="2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457202"/>
            <a:ext cx="5057775" cy="57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563" y="0"/>
            <a:ext cx="97777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.jpg"/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-391563" y="0"/>
            <a:ext cx="9840363" cy="69019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b="1" i="1" dirty="0" smtClean="0">
                <a:latin typeface="Times New Roman"/>
                <a:cs typeface="Times New Roman"/>
              </a:rPr>
              <a:t>NAUMACHIA</a:t>
            </a:r>
            <a:endParaRPr lang="en-US" sz="5000" b="1" i="1" dirty="0">
              <a:latin typeface="Times New Roman"/>
              <a:cs typeface="Times New Roman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5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4 or 5 times through history </a:t>
            </a:r>
            <a:r>
              <a:rPr lang="en-US" i="1" dirty="0" err="1" smtClean="0">
                <a:latin typeface="Times New Roman"/>
                <a:cs typeface="Times New Roman"/>
              </a:rPr>
              <a:t>Naumachia</a:t>
            </a:r>
            <a:r>
              <a:rPr lang="en-US" i="1" dirty="0" smtClean="0">
                <a:latin typeface="Times New Roman"/>
                <a:cs typeface="Times New Roman"/>
              </a:rPr>
              <a:t> was celebrated at the </a:t>
            </a:r>
            <a:r>
              <a:rPr lang="en-US" i="1" dirty="0" err="1" smtClean="0">
                <a:latin typeface="Times New Roman"/>
                <a:cs typeface="Times New Roman"/>
              </a:rPr>
              <a:t>Colosseum</a:t>
            </a:r>
            <a:r>
              <a:rPr lang="en-US" i="1" dirty="0" smtClean="0">
                <a:latin typeface="Times New Roman"/>
                <a:cs typeface="Times New Roman"/>
              </a:rPr>
              <a:t>, this translates to “Naval Combat”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This would only be celebrated along side major events due to the incredible amount of planning and effort it would take to have such an event…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Can you Imagine!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2" y="228600"/>
            <a:ext cx="9122018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1AB01B000000578-0-image-a-4_14567145156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2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1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Pantheon</a:t>
            </a:r>
            <a:br>
              <a:rPr lang="en-US" sz="2000" b="1" i="1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 High Empire</a:t>
            </a:r>
            <a:br>
              <a:rPr lang="en-US"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125 CE</a:t>
            </a:r>
            <a:br>
              <a:rPr lang="en-US" sz="20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000" b="1" i="0" u="none" strike="noStrike" cap="none">
                <a:solidFill>
                  <a:srgbClr val="8A00A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Key piece</a:t>
            </a:r>
          </a:p>
        </p:txBody>
      </p:sp>
      <p:sp>
        <p:nvSpPr>
          <p:cNvPr id="377" name="Shape 377"/>
          <p:cNvSpPr txBox="1">
            <a:spLocks noGrp="1"/>
          </p:cNvSpPr>
          <p:nvPr>
            <p:ph idx="1"/>
          </p:nvPr>
        </p:nvSpPr>
        <p:spPr>
          <a:xfrm>
            <a:off x="685801" y="1600202"/>
            <a:ext cx="2779713" cy="4525963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-Temple was built for all of the gods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-Most influential building in the world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-Commissioned by Emperor Hadrian who loved the classics- Former glories revisited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-Largest masonry dome in the world (built out of concrete)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-It is able to encompass a perfect sphere under the dome.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-At the top of the dome is an oculus to allow light to enter the building.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-Each god has a statue that is bathed in sunlight that changes throughout the year.</a:t>
            </a:r>
          </a:p>
          <a:p>
            <a: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en-US" sz="1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coffered</a:t>
            </a:r>
            <a:r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ceilings</a:t>
            </a:r>
          </a:p>
        </p:txBody>
      </p:sp>
      <p:sp>
        <p:nvSpPr>
          <p:cNvPr id="376" name="Shape 376"/>
          <p:cNvSpPr txBox="1">
            <a:spLocks noGrp="1"/>
          </p:cNvSpPr>
          <p:nvPr>
            <p:ph type="body" sz="half" idx="2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 t="11111" b="17778"/>
          <a:stretch/>
        </p:blipFill>
        <p:spPr>
          <a:xfrm>
            <a:off x="5867401" y="3675926"/>
            <a:ext cx="2971799" cy="318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1" y="381000"/>
            <a:ext cx="4190999" cy="315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6350" y="273050"/>
            <a:ext cx="877399" cy="87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640080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https://www.youtube.com/watch?v=5AOkrOLF2Ek</a:t>
            </a:r>
            <a:r>
              <a:rPr lang="en-US" dirty="0" smtClean="0"/>
              <a:t>					2:30 Min</a:t>
            </a:r>
            <a:endParaRPr lang="en-US" dirty="0"/>
          </a:p>
        </p:txBody>
      </p:sp>
      <p:pic>
        <p:nvPicPr>
          <p:cNvPr id="7" name="Picture 6" descr="Screen Shot 2018-07-15 at 4.58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94" y="533400"/>
            <a:ext cx="8833806" cy="566420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Shape 386"/>
          <p:cNvSpPr txBox="1"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7" name="Shape 387"/>
          <p:cNvPicPr preferRelativeResize="0"/>
          <p:nvPr/>
        </p:nvPicPr>
        <p:blipFill rotWithShape="1">
          <a:blip r:embed="rId3">
            <a:alphaModFix/>
          </a:blip>
          <a:srcRect r="8333"/>
          <a:stretch/>
        </p:blipFill>
        <p:spPr>
          <a:xfrm>
            <a:off x="1" y="15875"/>
            <a:ext cx="8381999" cy="646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Shape 393"/>
          <p:cNvSpPr txBox="1"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4" name="Shape 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1" y="304800"/>
            <a:ext cx="8534399" cy="639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3810_max.jpg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-177800" y="-1871066"/>
            <a:ext cx="9550400" cy="8729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92162"/>
          </a:xfrm>
        </p:spPr>
        <p:txBody>
          <a:bodyPr>
            <a:norm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RICH vs. POOR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5"/>
          </a:xfrm>
        </p:spPr>
        <p:txBody>
          <a:bodyPr/>
          <a:lstStyle/>
          <a:p>
            <a:r>
              <a:rPr lang="en-US" i="1" dirty="0" smtClean="0">
                <a:latin typeface="Times New Roman"/>
                <a:cs typeface="Times New Roman"/>
              </a:rPr>
              <a:t>Dishonest Officials in Rome begin to gain and abuse power in the Senate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Money is stolen from the People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Patricians begin to expand their power in the city</a:t>
            </a:r>
          </a:p>
          <a:p>
            <a:r>
              <a:rPr lang="en-US" i="1" dirty="0" smtClean="0">
                <a:latin typeface="Times New Roman"/>
                <a:cs typeface="Times New Roman"/>
              </a:rPr>
              <a:t>Cities are growing over populated.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44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Shape 400"/>
          <p:cNvSpPr txBox="1">
            <a:spLocks noGrp="1"/>
          </p:cNvSpPr>
          <p:nvPr>
            <p:ph idx="1"/>
          </p:nvPr>
        </p:nvSpPr>
        <p:spPr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1" name="Shape 401"/>
          <p:cNvPicPr preferRelativeResize="0"/>
          <p:nvPr/>
        </p:nvPicPr>
        <p:blipFill rotWithShape="1">
          <a:blip r:embed="rId3">
            <a:alphaModFix/>
          </a:blip>
          <a:srcRect b="4620"/>
          <a:stretch/>
        </p:blipFill>
        <p:spPr>
          <a:xfrm>
            <a:off x="2133600" y="0"/>
            <a:ext cx="45720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Coffered Dome with Occulus @ the Franklin Institute in Philadelphia</a:t>
            </a:r>
          </a:p>
        </p:txBody>
      </p:sp>
      <p:pic>
        <p:nvPicPr>
          <p:cNvPr id="414" name="Shape 41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3401" y="1752600"/>
            <a:ext cx="3086099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5801" y="1828800"/>
            <a:ext cx="3086099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Parthenon Vs Pantheon</a:t>
            </a:r>
          </a:p>
        </p:txBody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457201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Parthenon</a:t>
            </a:r>
          </a:p>
        </p:txBody>
      </p:sp>
      <p:sp>
        <p:nvSpPr>
          <p:cNvPr id="430" name="Shape 430"/>
          <p:cNvSpPr txBox="1">
            <a:spLocks noGrp="1"/>
          </p:cNvSpPr>
          <p:nvPr>
            <p:ph sz="half" idx="2"/>
          </p:nvPr>
        </p:nvSpPr>
        <p:spPr>
          <a:xfrm>
            <a:off x="4645026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Pantheon</a:t>
            </a:r>
          </a:p>
        </p:txBody>
      </p:sp>
      <p:sp>
        <p:nvSpPr>
          <p:cNvPr id="429" name="Shape 429"/>
          <p:cNvSpPr txBox="1">
            <a:spLocks noGrp="1"/>
          </p:cNvSpPr>
          <p:nvPr>
            <p:ph type="body" sz="quarter" idx="3"/>
          </p:nvPr>
        </p:nvSpPr>
        <p:spPr>
          <a:xfrm>
            <a:off x="457201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Named for Athena Parthenos (the Virgin)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Greek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Rectangle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Built by Iktinos, Kalikrates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1" name="Shape 431"/>
          <p:cNvSpPr txBox="1">
            <a:spLocks noGrp="1"/>
          </p:cNvSpPr>
          <p:nvPr>
            <p:ph sz="quarter" idx="4"/>
          </p:nvPr>
        </p:nvSpPr>
        <p:spPr>
          <a:xfrm>
            <a:off x="4645026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Name means All (pan) the gods (Theos)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Roman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Circular with coffered dome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Built by Publius Aelius Hadrianus</a:t>
            </a:r>
          </a:p>
        </p:txBody>
      </p:sp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 l="44704" t="54171"/>
          <a:stretch/>
        </p:blipFill>
        <p:spPr>
          <a:xfrm>
            <a:off x="433741" y="5105402"/>
            <a:ext cx="3327356" cy="171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 r="56213"/>
          <a:stretch/>
        </p:blipFill>
        <p:spPr>
          <a:xfrm>
            <a:off x="5778623" y="1981202"/>
            <a:ext cx="3132338" cy="4780437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/>
          <p:nvPr/>
        </p:nvSpPr>
        <p:spPr>
          <a:xfrm>
            <a:off x="155576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Shape 435"/>
          <p:cNvSpPr/>
          <p:nvPr/>
        </p:nvSpPr>
        <p:spPr>
          <a:xfrm>
            <a:off x="307976" y="7939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6" name="Shape 436"/>
          <p:cNvSpPr/>
          <p:nvPr/>
        </p:nvSpPr>
        <p:spPr>
          <a:xfrm>
            <a:off x="460376" y="160338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09" y="2051050"/>
            <a:ext cx="2646363" cy="305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838200" y="342902"/>
            <a:ext cx="7772400" cy="1104899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Key Ideas </a:t>
            </a:r>
            <a:br>
              <a:rPr lang="en-US"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sz="4400" b="0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Shape 443"/>
          <p:cNvSpPr txBox="1">
            <a:spLocks noGrp="1"/>
          </p:cNvSpPr>
          <p:nvPr>
            <p:ph idx="1"/>
          </p:nvPr>
        </p:nvSpPr>
        <p:spPr>
          <a:xfrm>
            <a:off x="838200" y="990600"/>
            <a:ext cx="7772400" cy="5105400"/>
          </a:xfrm>
          <a:prstGeom prst="rect">
            <a:avLst/>
          </a:prstGeom>
          <a:noFill/>
          <a:ln>
            <a:noFill/>
          </a:ln>
        </p:spPr>
        <p:txBody>
          <a:bodyPr lIns="92075" tIns="46025" rIns="92075" bIns="46025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-Roman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 reflects the ambitions of a powerful empire-monumental buildings and sculptures were built to glorify the power of the gods and the state</a:t>
            </a:r>
            <a:endParaRPr lang="en-US" sz="2400" b="0" i="0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-Roman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architecture is revolutionary in its understanding of the powers of the arch, the vault, and concrete </a:t>
            </a:r>
            <a:endParaRPr lang="en-US" sz="2400" b="0" i="0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history of Roman painting survives on the walls of Pompeian villas </a:t>
            </a:r>
            <a:endParaRPr lang="en-US" sz="2400" b="0" i="0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-Romans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show a strong interest in the basic elements of perspective and foreshortening </a:t>
            </a:r>
            <a:endParaRPr lang="en-US" sz="2400" b="0" i="0" u="none" strike="noStrike" cap="none" dirty="0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-Roman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sculpture is greatly indebted to Greek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models</a:t>
            </a:r>
          </a:p>
          <a:p>
            <a:pPr marL="342900" marR="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SzPct val="75000"/>
              <a:buFont typeface="Arial"/>
              <a:buChar char="●"/>
            </a:pPr>
            <a:r>
              <a:rPr lang="en-US" sz="240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-Romans used architecture as a way to show their dominance of nature to their own needs</a:t>
            </a:r>
            <a:endParaRPr lang="en-US" sz="24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idx="1"/>
          </p:nvPr>
        </p:nvSpPr>
        <p:spPr>
          <a:xfrm>
            <a:off x="279716" y="808036"/>
            <a:ext cx="4191000" cy="56689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TRAJAN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Reign - 98 </a:t>
            </a:r>
            <a:r>
              <a:rPr lang="en-US" sz="2400" b="0" i="0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CE –117 </a:t>
            </a:r>
            <a:r>
              <a:rPr lang="en-US" sz="2400" b="0" i="0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Spanish-Italian Decent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Groomed from a young age to be an emperor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Earned a reputation a “good emperor”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The </a:t>
            </a:r>
            <a:r>
              <a:rPr lang="en-US" sz="2400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Romans like him so much the built a massive forum in his honor…</a:t>
            </a:r>
            <a:endParaRPr lang="en-US" sz="2400" b="0" i="0" u="none" strike="noStrike" cap="none" dirty="0">
              <a:solidFill>
                <a:srgbClr val="1F497D"/>
              </a:solidFill>
              <a:latin typeface="Times New Roman"/>
              <a:ea typeface="Domine"/>
              <a:cs typeface="Times New Roman"/>
              <a:sym typeface="Domine"/>
            </a:endParaRPr>
          </a:p>
        </p:txBody>
      </p:sp>
      <p:pic>
        <p:nvPicPr>
          <p:cNvPr id="5" name="Picture 4" descr="london_bm_rbu1539_trajan-we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716" y="350834"/>
            <a:ext cx="4520884" cy="612616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ajan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82295"/>
            <a:ext cx="9601200" cy="6940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0-10 at 9.09.0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524000"/>
            <a:ext cx="8483600" cy="269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228600"/>
            <a:ext cx="3048000" cy="4525963"/>
          </a:xfrm>
        </p:spPr>
        <p:txBody>
          <a:bodyPr>
            <a:normAutofit/>
          </a:bodyPr>
          <a:lstStyle/>
          <a:p>
            <a:r>
              <a:rPr lang="en-US" sz="2500" b="1" i="1" dirty="0" smtClean="0">
                <a:latin typeface="Times New Roman"/>
                <a:cs typeface="Times New Roman"/>
              </a:rPr>
              <a:t>Forum of Trajan</a:t>
            </a:r>
          </a:p>
          <a:p>
            <a:r>
              <a:rPr lang="en-US" sz="2100" i="1" dirty="0" smtClean="0">
                <a:latin typeface="Times New Roman"/>
                <a:cs typeface="Times New Roman"/>
              </a:rPr>
              <a:t>Rome, Italy. </a:t>
            </a:r>
          </a:p>
          <a:p>
            <a:r>
              <a:rPr lang="en-US" sz="1800" i="1" dirty="0" err="1" smtClean="0">
                <a:latin typeface="Times New Roman"/>
                <a:cs typeface="Times New Roman"/>
              </a:rPr>
              <a:t>Apollodorus</a:t>
            </a:r>
            <a:r>
              <a:rPr lang="en-US" sz="1800" i="1" dirty="0" smtClean="0">
                <a:latin typeface="Times New Roman"/>
                <a:cs typeface="Times New Roman"/>
              </a:rPr>
              <a:t> of Damascus</a:t>
            </a:r>
          </a:p>
          <a:p>
            <a:r>
              <a:rPr lang="en-US" sz="1900" i="1" dirty="0" smtClean="0">
                <a:latin typeface="Times New Roman"/>
                <a:cs typeface="Times New Roman"/>
              </a:rPr>
              <a:t>106–113 CE </a:t>
            </a:r>
          </a:p>
          <a:p>
            <a:r>
              <a:rPr lang="en-US" sz="1900" i="1" dirty="0" smtClean="0">
                <a:latin typeface="Times New Roman"/>
                <a:cs typeface="Times New Roman"/>
              </a:rPr>
              <a:t>Brick, concrete, &amp; marble </a:t>
            </a:r>
          </a:p>
          <a:p>
            <a:endParaRPr lang="en-US" sz="1600" dirty="0"/>
          </a:p>
        </p:txBody>
      </p:sp>
      <p:pic>
        <p:nvPicPr>
          <p:cNvPr id="4" name="Picture 3" descr="forum%2520trajana_thumb%255B1%255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8800" cy="6705600"/>
          </a:xfrm>
          <a:prstGeom prst="rect">
            <a:avLst/>
          </a:prstGeom>
        </p:spPr>
      </p:pic>
      <p:pic>
        <p:nvPicPr>
          <p:cNvPr id="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0" y="2209800"/>
            <a:ext cx="609600" cy="825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rajans-Forum-MEDIUM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5" y="685800"/>
            <a:ext cx="9097595" cy="5440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248400"/>
            <a:ext cx="891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https://www.youtube.com/watch?v=y-IAOPxkNWo</a:t>
            </a:r>
            <a:r>
              <a:rPr lang="en-US" dirty="0" smtClean="0"/>
              <a:t>							6:00 Min</a:t>
            </a:r>
            <a:endParaRPr lang="en-US" dirty="0"/>
          </a:p>
        </p:txBody>
      </p:sp>
      <p:pic>
        <p:nvPicPr>
          <p:cNvPr id="7" name="Picture 6" descr="Screen Shot 2018-07-15 at 5.00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533400"/>
            <a:ext cx="8691563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22238"/>
            <a:ext cx="8229600" cy="792162"/>
          </a:xfrm>
        </p:spPr>
        <p:txBody>
          <a:bodyPr/>
          <a:lstStyle/>
          <a:p>
            <a:r>
              <a:rPr lang="en-US" b="1" i="1" dirty="0" err="1" smtClean="0">
                <a:latin typeface="Times New Roman"/>
                <a:cs typeface="Times New Roman"/>
              </a:rPr>
              <a:t>Latifundia</a:t>
            </a:r>
            <a:r>
              <a:rPr lang="en-US" b="1" i="1" dirty="0" smtClean="0">
                <a:latin typeface="Times New Roman"/>
                <a:cs typeface="Times New Roman"/>
              </a:rPr>
              <a:t>: A Patricians Farm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143000"/>
            <a:ext cx="41148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Patricians were land owners. They used this land to create large farms.</a:t>
            </a:r>
          </a:p>
          <a:p>
            <a:r>
              <a:rPr lang="en-US" dirty="0" smtClean="0"/>
              <a:t>Patricians began to work their farms with slaves taken from military conquest</a:t>
            </a:r>
          </a:p>
          <a:p>
            <a:r>
              <a:rPr lang="en-US" dirty="0" smtClean="0"/>
              <a:t>This not only put freemen out of work, but it also put small farms out of business</a:t>
            </a:r>
          </a:p>
        </p:txBody>
      </p:sp>
      <p:pic>
        <p:nvPicPr>
          <p:cNvPr id="5" name="Picture 4" descr="Utica_latifundi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42" y="3886200"/>
            <a:ext cx="3810000" cy="2743200"/>
          </a:xfrm>
          <a:prstGeom prst="rect">
            <a:avLst/>
          </a:prstGeom>
        </p:spPr>
      </p:pic>
      <p:pic>
        <p:nvPicPr>
          <p:cNvPr id="6" name="Picture 5" descr="Mosaique_echansons_Bar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42" y="914400"/>
            <a:ext cx="3944858" cy="2855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rajansColumn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-shot-2010-10-24-at-2.25.11-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350"/>
            <a:ext cx="9144000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608280" cy="74809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1" dirty="0">
                <a:latin typeface="Times New Roman"/>
                <a:cs typeface="Times New Roman"/>
              </a:rPr>
              <a:t>Forum of Trajan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3714"/>
            <a:ext cx="685800" cy="929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24" y="1295400"/>
            <a:ext cx="5718376" cy="495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5480" y="938525"/>
            <a:ext cx="2855712" cy="570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48764-Basilika-Ulpia-Trajansforum-Antike-Rom-Traj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572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50px-ForumRomanumR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084" y="0"/>
            <a:ext cx="58109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4127" y="0"/>
            <a:ext cx="67168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381000" y="1330781"/>
            <a:ext cx="3485985" cy="54510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-Commemorates Trajan's victory over the </a:t>
            </a:r>
            <a:r>
              <a:rPr lang="en-US" b="0" i="0" u="none" strike="noStrike" cap="none" dirty="0" err="1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Dacian’s</a:t>
            </a: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-A continuous narrative spirals around the entire column up 125 feet</a:t>
            </a: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.</a:t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-The band of narrative gets wider at the top</a:t>
            </a: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.</a:t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-It was a law at that time that no one could be buried within the walls of Rome, so Trajan had his ashes placed under the column</a:t>
            </a: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.</a:t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-The figures in the narrative are not in proportion to the architecture around them, so you see a major break from Greek tradition.</a:t>
            </a:r>
            <a: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endParaRPr lang="en-US" b="0" i="0" u="none" strike="noStrike" cap="none" dirty="0">
              <a:solidFill>
                <a:srgbClr val="1F497D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idx="1"/>
          </p:nvPr>
        </p:nvSpPr>
        <p:spPr>
          <a:xfrm>
            <a:off x="228600" y="137319"/>
            <a:ext cx="2686749" cy="10969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250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  <a:t>Column of Trajan</a:t>
            </a:r>
            <a:r>
              <a:rPr lang="en-US" sz="2000" b="1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sz="2000" b="1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1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  <a:t>Roman High Empire</a:t>
            </a:r>
            <a:br>
              <a:rPr lang="en-US" sz="2000" b="1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1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  <a:t>100 CE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sz="half" idx="2"/>
          </p:nvPr>
        </p:nvSpPr>
        <p:spPr>
          <a:xfrm>
            <a:off x="3962400" y="533400"/>
            <a:ext cx="314406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-Story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told in 150 episodes</a:t>
            </a:r>
            <a:endParaRPr lang="en-US" sz="2000" b="0" i="0" u="none" strike="noStrike" cap="none" dirty="0" smtClean="0">
              <a:solidFill>
                <a:schemeClr val="tx2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-2500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figures included</a:t>
            </a:r>
            <a:endParaRPr lang="en-US" sz="2000" b="0" i="0" u="none" strike="noStrike" cap="none" dirty="0" smtClean="0">
              <a:solidFill>
                <a:schemeClr val="tx2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-Low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-relief used to not distort the overall shape of the column</a:t>
            </a:r>
            <a:endParaRPr lang="en-US" sz="2000" b="0" i="0" u="none" strike="noStrike" cap="none" dirty="0" smtClean="0">
              <a:solidFill>
                <a:schemeClr val="tx2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-Originally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painted.</a:t>
            </a:r>
            <a:endParaRPr lang="en-US" sz="2000" b="0" i="0" u="none" strike="noStrike" cap="none" dirty="0" smtClean="0">
              <a:solidFill>
                <a:schemeClr val="tx2"/>
              </a:solidFill>
              <a:latin typeface="Domine"/>
              <a:ea typeface="Domine"/>
              <a:cs typeface="Domine"/>
              <a:sym typeface="Domine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 smtClean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-Not 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an accurate chronology of the war, but it tells the over all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Domine"/>
                <a:ea typeface="Domine"/>
                <a:cs typeface="Domine"/>
                <a:sym typeface="Domine"/>
              </a:rPr>
              <a:t>story</a:t>
            </a:r>
          </a:p>
          <a:p>
            <a:pPr marL="228600" lvl="0" indent="-22860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-The column is topped with a statue that was once a statue of Trajan, but has since been replaced with Saint Peter.</a:t>
            </a:r>
            <a:endParaRPr lang="en-US" sz="2000" b="0" i="0" u="none" strike="noStrike" cap="none" dirty="0">
              <a:solidFill>
                <a:schemeClr val="tx2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800" y="0"/>
            <a:ext cx="1142524" cy="681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endParaRPr sz="4000" b="0" i="0" u="none" strike="noStrike" cap="none">
              <a:solidFill>
                <a:schemeClr val="lt1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8601"/>
            <a:ext cx="9029700" cy="601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-1219200"/>
            <a:ext cx="8229599" cy="9060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583595a6a42d3e16b821c5e98788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59" y="0"/>
            <a:ext cx="767114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22238"/>
            <a:ext cx="8229600" cy="792162"/>
          </a:xfrm>
        </p:spPr>
        <p:txBody>
          <a:bodyPr/>
          <a:lstStyle/>
          <a:p>
            <a:r>
              <a:rPr lang="en-US" b="1" i="1" dirty="0" err="1" smtClean="0">
                <a:latin typeface="Times New Roman"/>
                <a:cs typeface="Times New Roman"/>
              </a:rPr>
              <a:t>Latifundia</a:t>
            </a:r>
            <a:r>
              <a:rPr lang="en-US" b="1" i="1" dirty="0" smtClean="0">
                <a:latin typeface="Times New Roman"/>
                <a:cs typeface="Times New Roman"/>
              </a:rPr>
              <a:t>: A Patricians Farm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1" y="1143000"/>
            <a:ext cx="41148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Small farmers cant compete</a:t>
            </a:r>
          </a:p>
          <a:p>
            <a:r>
              <a:rPr lang="en-US" dirty="0" smtClean="0"/>
              <a:t>They couldn’t pay their debts and have to give up their businesses</a:t>
            </a:r>
          </a:p>
          <a:p>
            <a:r>
              <a:rPr lang="en-US" dirty="0" smtClean="0"/>
              <a:t>This force these farmers to leave the country and come to the city</a:t>
            </a:r>
          </a:p>
          <a:p>
            <a:r>
              <a:rPr lang="en-US" dirty="0" smtClean="0"/>
              <a:t>Work was difficult to come by and overcrowding continued</a:t>
            </a:r>
          </a:p>
          <a:p>
            <a:r>
              <a:rPr lang="en-US" dirty="0" smtClean="0"/>
              <a:t>Anger Spreads….</a:t>
            </a:r>
          </a:p>
        </p:txBody>
      </p:sp>
      <p:pic>
        <p:nvPicPr>
          <p:cNvPr id="5" name="Picture 4" descr="Utica_latifundi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542" y="3886200"/>
            <a:ext cx="3810000" cy="2743200"/>
          </a:xfrm>
          <a:prstGeom prst="rect">
            <a:avLst/>
          </a:prstGeom>
        </p:spPr>
      </p:pic>
      <p:pic>
        <p:nvPicPr>
          <p:cNvPr id="6" name="Picture 5" descr="Mosaique_echansons_Bar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42" y="914400"/>
            <a:ext cx="3944858" cy="2855913"/>
          </a:xfrm>
          <a:prstGeom prst="rect">
            <a:avLst/>
          </a:prstGeom>
        </p:spPr>
      </p:pic>
      <p:pic>
        <p:nvPicPr>
          <p:cNvPr id="8" name="Picture 7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85800"/>
            <a:ext cx="741679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nc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613"/>
            <a:ext cx="9144000" cy="513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41882"/>
            <a:ext cx="6477000" cy="681611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2362200" y="5712112"/>
            <a:ext cx="3201233" cy="920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Domine"/>
                <a:ea typeface="Domine"/>
                <a:cs typeface="Domine"/>
                <a:sym typeface="Domine"/>
              </a:rPr>
              <a:t>Plaster Casts of the column  in the Museum of Roman Civilization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04800" y="1295400"/>
            <a:ext cx="3008313" cy="434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200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Originally market had 150 shops</a:t>
            </a: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 </a:t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Made of concrete</a:t>
            </a:r>
            <a:br>
              <a:rPr lang="en-US" sz="200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Multilevel mall</a:t>
            </a: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 </a:t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Semicircular building held several layers of shops</a:t>
            </a: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 </a:t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Main space </a:t>
            </a:r>
            <a:r>
              <a:rPr lang="en-US" sz="2000" b="1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groin vaulted</a:t>
            </a: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 </a:t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sz="2000" b="0" i="0" u="none" strike="noStrike" cap="none" dirty="0" smtClean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A way for the average Roman to participate in Empire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idx="1"/>
          </p:nvPr>
        </p:nvSpPr>
        <p:spPr>
          <a:xfrm>
            <a:off x="258764" y="152400"/>
            <a:ext cx="3206750" cy="1162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  <a:t>Market of Trajan</a:t>
            </a:r>
            <a:br>
              <a:rPr lang="en-US" sz="2000" b="0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  <a:t>Roman  High Empire</a:t>
            </a:r>
            <a:br>
              <a:rPr lang="en-US" sz="2000" b="0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</a:br>
            <a:r>
              <a:rPr lang="en-US" sz="2000" b="0" i="0" u="none" strike="noStrike" cap="none" dirty="0">
                <a:solidFill>
                  <a:srgbClr val="FFC000"/>
                </a:solidFill>
                <a:latin typeface="Domine"/>
                <a:ea typeface="Domine"/>
                <a:cs typeface="Domine"/>
                <a:sym typeface="Domine"/>
              </a:rPr>
              <a:t>100 CE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buClr>
                <a:srgbClr val="FFFF00"/>
              </a:buClr>
              <a:buSzPct val="25000"/>
              <a:buFont typeface="Arial"/>
              <a:buNone/>
            </a:pPr>
            <a:endParaRPr sz="2000" b="0" i="0" u="none" strike="noStrike" cap="none" dirty="0">
              <a:solidFill>
                <a:srgbClr val="FFFF00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pic>
        <p:nvPicPr>
          <p:cNvPr id="232" name="Shape 2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3282" y="838200"/>
            <a:ext cx="5704518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-1524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4000" b="1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End of the </a:t>
            </a:r>
            <a:r>
              <a:rPr lang="en-US" sz="4000" b="1" i="1" u="none" strike="noStrike" cap="none" dirty="0" err="1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Pax</a:t>
            </a:r>
            <a:r>
              <a:rPr lang="en-US" sz="4000" b="1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</a:t>
            </a:r>
            <a:r>
              <a:rPr lang="en-US" sz="4000" b="1" i="1" u="none" strike="noStrike" cap="none" dirty="0" err="1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Romana</a:t>
            </a:r>
            <a:r>
              <a:rPr lang="en-US" sz="4000" b="1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4000" b="1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25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“Peace between nationalities of the Roman Empire”</a:t>
            </a:r>
            <a:endParaRPr lang="en-US" sz="2500" i="1" u="none" strike="noStrike" cap="none" dirty="0">
              <a:solidFill>
                <a:srgbClr val="1F497D"/>
              </a:solidFill>
              <a:latin typeface="Times New Roman"/>
              <a:ea typeface="Domine"/>
              <a:cs typeface="Times New Roman"/>
              <a:sym typeface="Domine"/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Reigned From 198 – 217 CE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endParaRPr lang="en-US" sz="2400" i="1" u="none" strike="noStrike" cap="none" dirty="0" smtClean="0">
              <a:solidFill>
                <a:srgbClr val="1F497D"/>
              </a:solidFill>
              <a:latin typeface="Times New Roman"/>
              <a:ea typeface="Domine"/>
              <a:cs typeface="Times New Roman"/>
              <a:sym typeface="Domine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Marcus </a:t>
            </a: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Aurelius was the last great Roman emperor. 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When he died, the </a:t>
            </a:r>
            <a:r>
              <a:rPr lang="en-US" sz="2400" i="1" u="none" strike="noStrike" cap="none" dirty="0" err="1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Pax</a:t>
            </a: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</a:t>
            </a:r>
            <a:r>
              <a:rPr lang="en-US" sz="2400" i="1" u="none" strike="noStrike" cap="none" dirty="0" err="1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Romana</a:t>
            </a: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died as well.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His son, Commodus was assassinated for his shenanigans.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Society began to reject the Classical way of thinking and depicting the world.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Move towards abstraction away from naturalism AND idealism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rgbClr val="1F497D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2000" b="0" i="0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How would you describe him?</a:t>
            </a:r>
          </a:p>
        </p:txBody>
      </p:sp>
      <p:sp>
        <p:nvSpPr>
          <p:cNvPr id="258" name="Shape 258"/>
          <p:cNvSpPr txBox="1">
            <a:spLocks noGrp="1"/>
          </p:cNvSpPr>
          <p:nvPr>
            <p:ph type="body" sz="half" idx="2"/>
          </p:nvPr>
        </p:nvSpPr>
        <p:spPr>
          <a:xfrm>
            <a:off x="1258888" y="4905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20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Caracalla 198 </a:t>
            </a:r>
            <a:r>
              <a:rPr lang="en-US" sz="20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CE –217 CE</a:t>
            </a:r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9638" y="762000"/>
            <a:ext cx="4191299" cy="57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9637" y="74661"/>
            <a:ext cx="4191299" cy="6707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" y="76201"/>
            <a:ext cx="4153006" cy="647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udovisiSarcophagu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00" y="389890"/>
            <a:ext cx="9167400" cy="6468110"/>
          </a:xfrm>
          <a:prstGeom prst="rect">
            <a:avLst/>
          </a:prstGeom>
        </p:spPr>
      </p:pic>
      <p:sp>
        <p:nvSpPr>
          <p:cNvPr id="6" name="Shape 300"/>
          <p:cNvSpPr txBox="1">
            <a:spLocks/>
          </p:cNvSpPr>
          <p:nvPr/>
        </p:nvSpPr>
        <p:spPr>
          <a:xfrm>
            <a:off x="2514600" y="5456101"/>
            <a:ext cx="3334735" cy="140189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  <a:t>Ludovisi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  <a:t> Battle Sarcophagus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  <a:t>Roman Late Empire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  <a:t>300 CE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Domine"/>
                <a:cs typeface="Times New Roman"/>
                <a:sym typeface="Domine"/>
              </a:rPr>
              <a:t>Marble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Domine"/>
              <a:cs typeface="Times New Roman"/>
              <a:sym typeface="Domine"/>
            </a:endParaRPr>
          </a:p>
        </p:txBody>
      </p:sp>
      <p:pic>
        <p:nvPicPr>
          <p:cNvPr id="7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5541321"/>
            <a:ext cx="609600" cy="600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Box 3"/>
          <p:cNvSpPr txBox="1"/>
          <p:nvPr/>
        </p:nvSpPr>
        <p:spPr>
          <a:xfrm>
            <a:off x="152400" y="632460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https://www.youtube.com/watch?v=m4raOIxsbaU</a:t>
            </a:r>
            <a:r>
              <a:rPr lang="en-US" dirty="0" smtClean="0"/>
              <a:t>						5:30 Min</a:t>
            </a:r>
            <a:endParaRPr lang="en-US" dirty="0"/>
          </a:p>
        </p:txBody>
      </p:sp>
      <p:pic>
        <p:nvPicPr>
          <p:cNvPr id="6" name="Picture 5" descr="Screen Shot 2018-07-15 at 5.05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8686800" cy="5564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381000" y="1828800"/>
            <a:ext cx="3581400" cy="4223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Very crowded surface with figures piled upon one another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– Horror </a:t>
            </a:r>
            <a:r>
              <a:rPr lang="en-US" sz="1900" b="0" i="1" u="none" strike="noStrike" cap="none" dirty="0" err="1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Vacui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-no illusion of space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rejection of classical perspective 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Deep relief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Figures lack individuality 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Confusion of battle is echoed by a congested composition 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Roman army trounces the bearded barbarians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A major transition as the Romans used to be burners… now buriers </a:t>
            </a: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90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  <a:r>
              <a:rPr lang="en-US" sz="190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Deep, confused lacking in subtlety, teetering on the edge of stylized </a:t>
            </a:r>
            <a:r>
              <a:rPr lang="en-US" sz="1800" b="0" i="0" u="none" strike="noStrike" cap="none" dirty="0">
                <a:solidFill>
                  <a:schemeClr val="lt1"/>
                </a:solidFill>
                <a:latin typeface="Domine"/>
                <a:ea typeface="Domine"/>
                <a:cs typeface="Domine"/>
                <a:sym typeface="Domine"/>
              </a:rPr>
              <a:t/>
            </a:r>
            <a:br>
              <a:rPr lang="en-US" sz="1800" b="0" i="0" u="none" strike="noStrike" cap="none" dirty="0">
                <a:solidFill>
                  <a:schemeClr val="lt1"/>
                </a:solidFill>
                <a:latin typeface="Domine"/>
                <a:ea typeface="Domine"/>
                <a:cs typeface="Domine"/>
                <a:sym typeface="Domine"/>
              </a:rPr>
            </a:br>
            <a:endParaRPr lang="en-US" sz="1800" b="0" i="0" u="none" strike="noStrike" cap="none" dirty="0">
              <a:solidFill>
                <a:schemeClr val="lt1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idx="1"/>
          </p:nvPr>
        </p:nvSpPr>
        <p:spPr>
          <a:xfrm>
            <a:off x="4343400" y="4724400"/>
            <a:ext cx="3334735" cy="1401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25000"/>
              <a:buFont typeface="Arial"/>
              <a:buNone/>
            </a:pPr>
            <a:r>
              <a:rPr lang="en-US" sz="2000" b="1" i="1" u="none" strike="noStrike" cap="none" dirty="0" err="1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Ludovisi</a:t>
            </a:r>
            <a:r>
              <a:rPr lang="en-US" sz="2000" b="1" i="1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 Battle Sarcophagus</a:t>
            </a:r>
            <a:r>
              <a:rPr lang="en-US" sz="2000" b="0" i="0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2000" b="0" i="0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2000" b="0" i="0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Roman Late Empire</a:t>
            </a:r>
            <a:br>
              <a:rPr lang="en-US" sz="2000" b="0" i="0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2000" b="0" i="0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300 </a:t>
            </a:r>
            <a:r>
              <a:rPr lang="en-US" sz="2000" b="0" i="0" u="none" strike="noStrike" cap="none" dirty="0" smtClean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CE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25000"/>
              <a:buFont typeface="Arial"/>
              <a:buNone/>
            </a:pPr>
            <a:r>
              <a:rPr lang="en-US" sz="2000" dirty="0" smtClean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Marble</a:t>
            </a:r>
            <a:endParaRPr lang="en-US" sz="2000" b="0" i="0" u="none" strike="noStrike" cap="none" dirty="0">
              <a:solidFill>
                <a:schemeClr val="tx2"/>
              </a:solidFill>
              <a:latin typeface="Times New Roman"/>
              <a:ea typeface="Domine"/>
              <a:cs typeface="Times New Roman"/>
              <a:sym typeface="Domine"/>
            </a:endParaRPr>
          </a:p>
        </p:txBody>
      </p:sp>
      <p:pic>
        <p:nvPicPr>
          <p:cNvPr id="6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5410200"/>
            <a:ext cx="609600" cy="60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41589c53e9ba7747de5287b8fe9c88d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612" y="533400"/>
            <a:ext cx="4908988" cy="4038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idx="1"/>
          </p:nvPr>
        </p:nvSpPr>
        <p:spPr>
          <a:xfrm>
            <a:off x="648703" y="5282751"/>
            <a:ext cx="2686749" cy="1401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1" dirty="0">
                <a:latin typeface="Times"/>
                <a:cs typeface="Times"/>
              </a:rPr>
              <a:t>Scooby </a:t>
            </a:r>
            <a:r>
              <a:rPr lang="en-US" b="1" i="1" dirty="0" err="1">
                <a:latin typeface="Times"/>
                <a:cs typeface="Times"/>
              </a:rPr>
              <a:t>Doo</a:t>
            </a:r>
            <a:r>
              <a:rPr lang="en-US" b="1" i="1" dirty="0">
                <a:latin typeface="Times"/>
                <a:cs typeface="Times"/>
              </a:rPr>
              <a:t> Stacking</a:t>
            </a:r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201" y="170550"/>
            <a:ext cx="2582266" cy="458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4">
            <a:alphaModFix/>
          </a:blip>
          <a:srcRect t="40373"/>
          <a:stretch/>
        </p:blipFill>
        <p:spPr>
          <a:xfrm>
            <a:off x="4400505" y="381001"/>
            <a:ext cx="4419700" cy="422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8298139442_c90b9fe62e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125"/>
            <a:ext cx="9144000" cy="568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800" i="1" dirty="0" smtClean="0">
                <a:latin typeface="Times New Roman"/>
                <a:cs typeface="Times New Roman"/>
              </a:rPr>
              <a:t> Consul </a:t>
            </a:r>
            <a:r>
              <a:rPr lang="en-US" sz="3800" b="1" i="1" dirty="0" smtClean="0">
                <a:latin typeface="Times New Roman"/>
                <a:cs typeface="Times New Roman"/>
              </a:rPr>
              <a:t>Marius</a:t>
            </a:r>
            <a:r>
              <a:rPr lang="en-US" sz="3800" i="1" dirty="0" smtClean="0">
                <a:latin typeface="Times New Roman"/>
                <a:cs typeface="Times New Roman"/>
              </a:rPr>
              <a:t> – A change in Strategy</a:t>
            </a:r>
            <a:endParaRPr lang="en-US" sz="3800" i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21267"/>
            <a:ext cx="4495800" cy="5503331"/>
          </a:xfrm>
        </p:spPr>
        <p:txBody>
          <a:bodyPr>
            <a:normAutofit/>
          </a:bodyPr>
          <a:lstStyle/>
          <a:p>
            <a:r>
              <a:rPr lang="en-US" dirty="0" smtClean="0"/>
              <a:t>Old way: Farmers were soldiers.. But there are no more farming class</a:t>
            </a:r>
          </a:p>
          <a:p>
            <a:r>
              <a:rPr lang="en-US" dirty="0" smtClean="0"/>
              <a:t>New Way: Marius recruits the Poor…</a:t>
            </a:r>
          </a:p>
          <a:p>
            <a:r>
              <a:rPr lang="en-US" dirty="0" smtClean="0"/>
              <a:t>He pays them and promises them LAND..</a:t>
            </a:r>
          </a:p>
          <a:p>
            <a:r>
              <a:rPr lang="en-US" dirty="0" smtClean="0"/>
              <a:t>What’s the problem with this…?</a:t>
            </a:r>
          </a:p>
          <a:p>
            <a:r>
              <a:rPr lang="en-US" dirty="0" smtClean="0"/>
              <a:t>It requires more expansion</a:t>
            </a:r>
          </a:p>
          <a:p>
            <a:r>
              <a:rPr lang="en-US" dirty="0" smtClean="0"/>
              <a:t>This creates more tension</a:t>
            </a:r>
            <a:endParaRPr lang="en-US" dirty="0"/>
          </a:p>
        </p:txBody>
      </p:sp>
      <p:pic>
        <p:nvPicPr>
          <p:cNvPr id="5" name="Picture 4" descr="mariu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95400"/>
            <a:ext cx="3657600" cy="4851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6a013483a13a94970c01b8d11f3fa0970c-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052"/>
            <a:ext cx="9144000" cy="6073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4000" b="1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Crisis of the 3</a:t>
            </a:r>
            <a:r>
              <a:rPr lang="en-US" sz="4000" b="1" i="1" u="none" strike="noStrike" cap="none" baseline="30000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rd</a:t>
            </a:r>
            <a:r>
              <a:rPr lang="en-US" sz="4000" b="1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Century!</a:t>
            </a:r>
          </a:p>
        </p:txBody>
      </p:sp>
      <p:sp>
        <p:nvSpPr>
          <p:cNvPr id="325" name="Shape 32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buClr>
                <a:schemeClr val="lt1"/>
              </a:buClr>
              <a:buSzPct val="100909"/>
              <a:buFont typeface="Arial"/>
              <a:buChar char="•"/>
            </a:pPr>
            <a:r>
              <a:rPr lang="en-US" sz="222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This is where things really start to fall apart!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600"/>
              </a:spcBef>
              <a:buClr>
                <a:schemeClr val="lt1"/>
              </a:buClr>
              <a:buSzPct val="100909"/>
              <a:buFont typeface="Arial"/>
              <a:buChar char="•"/>
            </a:pPr>
            <a:r>
              <a:rPr lang="en-US" sz="222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Emperors are being deposed, assassinated and tossed </a:t>
            </a:r>
            <a:r>
              <a:rPr lang="en-US" sz="2220" b="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aside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600"/>
              </a:spcBef>
              <a:buClr>
                <a:schemeClr val="lt1"/>
              </a:buClr>
              <a:buSzPct val="100909"/>
              <a:buFont typeface="Arial"/>
              <a:buChar char="•"/>
            </a:pPr>
            <a:r>
              <a:rPr lang="en-US" sz="222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In this hour of chaos, the emperor Diocletian (who was appointed Emperor by his troops) decided to share power with his rivals and set up the </a:t>
            </a:r>
            <a:r>
              <a:rPr lang="en-US" sz="2220" b="0" i="1" u="none" strike="noStrike" cap="none" dirty="0" err="1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Tetrarchy</a:t>
            </a:r>
            <a:r>
              <a:rPr lang="en-US" sz="222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, or rule by four people.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600"/>
              </a:spcBef>
              <a:buClr>
                <a:schemeClr val="lt1"/>
              </a:buClr>
              <a:buSzPct val="100909"/>
              <a:buFont typeface="Arial"/>
              <a:buChar char="•"/>
            </a:pPr>
            <a:r>
              <a:rPr lang="en-US" sz="222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He split the Empire into the East and West (two would rule the east and two would rule the west)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600"/>
              </a:spcBef>
              <a:buClr>
                <a:schemeClr val="lt1"/>
              </a:buClr>
              <a:buSzPct val="100909"/>
              <a:buFont typeface="Arial"/>
              <a:buChar char="•"/>
            </a:pPr>
            <a:r>
              <a:rPr lang="en-US" sz="222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This was fine, until Diocletian retired.  The new tetrarchs fought among themselves and this form of government collapsed.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600"/>
              </a:spcBef>
              <a:buClr>
                <a:schemeClr val="lt1"/>
              </a:buClr>
              <a:buSzPct val="100909"/>
              <a:buFont typeface="Arial"/>
              <a:buChar char="•"/>
            </a:pPr>
            <a:r>
              <a:rPr lang="en-US" sz="2220" b="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The split into East and West, though survived</a:t>
            </a:r>
            <a:r>
              <a:rPr lang="en-US" sz="2220" b="0" i="0" u="none" strike="noStrike" cap="none" dirty="0">
                <a:solidFill>
                  <a:srgbClr val="1F497D"/>
                </a:solidFill>
                <a:latin typeface="Domine"/>
                <a:ea typeface="Domine"/>
                <a:cs typeface="Domine"/>
                <a:sym typeface="Domine"/>
              </a:rPr>
              <a:t>.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600"/>
              </a:spcBef>
              <a:buClr>
                <a:schemeClr val="lt1"/>
              </a:buClr>
              <a:buSzPct val="100909"/>
              <a:buFont typeface="Arial"/>
              <a:buChar char="•"/>
            </a:pPr>
            <a:r>
              <a:rPr lang="en-US" sz="2220" b="0" i="0" u="none" strike="noStrike" cap="none" dirty="0">
                <a:solidFill>
                  <a:schemeClr val="lt1"/>
                </a:solidFill>
                <a:latin typeface="Domine"/>
                <a:ea typeface="Domine"/>
                <a:cs typeface="Domine"/>
                <a:sym typeface="Domine"/>
              </a:rPr>
              <a:t> </a:t>
            </a:r>
          </a:p>
          <a:p>
            <a:pPr marL="228600" marR="0" lvl="0" indent="-228600" algn="l" rtl="0">
              <a:lnSpc>
                <a:spcPct val="70000"/>
              </a:lnSpc>
              <a:spcBef>
                <a:spcPts val="1600"/>
              </a:spcBef>
              <a:buClr>
                <a:schemeClr val="lt1"/>
              </a:buClr>
              <a:buSzPct val="100909"/>
              <a:buFont typeface="Arial"/>
              <a:buNone/>
            </a:pPr>
            <a:endParaRPr sz="2220" b="0" i="0" u="none" strike="noStrike" cap="none" dirty="0">
              <a:solidFill>
                <a:schemeClr val="lt1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pic>
        <p:nvPicPr>
          <p:cNvPr id="5" name="Picture 4" descr="5bbd99a1128ab5a447b2aa440eea8c63--kevin-mccallister-childhood-memor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457200"/>
            <a:ext cx="5080000" cy="5080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Also.. Check out the Home Alone kid now… interesting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90600"/>
            <a:ext cx="7391400" cy="544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627614" y="685800"/>
            <a:ext cx="3315563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2000" b="0" i="0" u="none" strike="noStrike" cap="none" dirty="0" smtClean="0">
                <a:solidFill>
                  <a:schemeClr val="lt1"/>
                </a:solidFill>
                <a:latin typeface="Domine"/>
                <a:ea typeface="Domine"/>
                <a:cs typeface="Domine"/>
                <a:sym typeface="Domine"/>
              </a:rPr>
              <a:t>-</a:t>
            </a:r>
            <a:endParaRPr lang="en-US" sz="2000" b="0" i="0" u="none" strike="noStrike" cap="none" dirty="0">
              <a:solidFill>
                <a:srgbClr val="1F497D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333" name="Shape 333"/>
          <p:cNvSpPr txBox="1">
            <a:spLocks noGrp="1"/>
          </p:cNvSpPr>
          <p:nvPr>
            <p:ph idx="1"/>
          </p:nvPr>
        </p:nvSpPr>
        <p:spPr>
          <a:xfrm>
            <a:off x="228600" y="190500"/>
            <a:ext cx="2686749" cy="99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ct val="25000"/>
              <a:buFont typeface="Arial"/>
              <a:buNone/>
            </a:pPr>
            <a:r>
              <a:rPr lang="en-US" sz="2000" b="1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Four Tetrarchs</a:t>
            </a:r>
            <a:br>
              <a:rPr lang="en-US" sz="2000" b="1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2000" b="1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Roman Late Empire</a:t>
            </a:r>
            <a:br>
              <a:rPr lang="en-US" sz="2000" b="1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2000" b="1" u="none" strike="noStrike" cap="none" dirty="0">
                <a:solidFill>
                  <a:schemeClr val="tx2"/>
                </a:solidFill>
                <a:latin typeface="Times New Roman"/>
                <a:ea typeface="Domine"/>
                <a:cs typeface="Times New Roman"/>
                <a:sym typeface="Domine"/>
              </a:rPr>
              <a:t>300 CE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sz="half" idx="2"/>
          </p:nvPr>
        </p:nvSpPr>
        <p:spPr>
          <a:xfrm>
            <a:off x="381000" y="1252537"/>
            <a:ext cx="3733799" cy="46910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There is an Augustus (President) and a Caesar (Vice President). The senior president has a beard with his hand around the vice president to show he is a mentor.</a:t>
            </a:r>
          </a:p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-The figures have huge arms and heads, leaving all traditional styles.</a:t>
            </a:r>
          </a:p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-Leaving Classical Greek styles is showing they want their own way</a:t>
            </a:r>
          </a:p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-The facial expressions give reference to early Archaic style.</a:t>
            </a:r>
          </a:p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-Large cubical heads and squat bodies</a:t>
            </a:r>
          </a:p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-lack of individuality</a:t>
            </a:r>
          </a:p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</a:pP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/>
            </a:r>
            <a:b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</a:br>
            <a:r>
              <a:rPr lang="en-US" sz="1600" i="1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-return to the Egyptian block and iconic status of the human form rather than natural (or even idealized) form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lt1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0505" y="533400"/>
            <a:ext cx="4307416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endParaRPr sz="4000" b="0" i="0" u="none" strike="noStrike" cap="none">
              <a:solidFill>
                <a:schemeClr val="lt1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sp>
        <p:nvSpPr>
          <p:cNvPr id="340" name="Shape 34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Domine"/>
              <a:ea typeface="Domine"/>
              <a:cs typeface="Domine"/>
              <a:sym typeface="Domine"/>
            </a:endParaRPr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2387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1371601"/>
            <a:ext cx="3886200" cy="258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Domine"/>
              <a:buNone/>
            </a:pPr>
            <a:r>
              <a:rPr lang="en-US" sz="6100" b="1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Chaos!</a:t>
            </a:r>
          </a:p>
        </p:txBody>
      </p:sp>
      <p:sp>
        <p:nvSpPr>
          <p:cNvPr id="348" name="Shape 348"/>
          <p:cNvSpPr txBox="1">
            <a:spLocks noGrp="1"/>
          </p:cNvSpPr>
          <p:nvPr>
            <p:ph idx="1"/>
          </p:nvPr>
        </p:nvSpPr>
        <p:spPr>
          <a:xfrm>
            <a:off x="381000" y="914400"/>
            <a:ext cx="5105400" cy="48005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Out of the fall of the Tetrarchs comes Civil war.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One man is able to beat back his opponents</a:t>
            </a:r>
            <a:r>
              <a:rPr lang="en-US" sz="240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-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 </a:t>
            </a: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Constantine</a:t>
            </a:r>
            <a:r>
              <a:rPr lang="en-US" sz="2400" i="1" u="none" strike="noStrike" cap="none" dirty="0" smtClean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.  306-337 CE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Attributed his victory to the Christian god.  He subsequently ended the persecution of Christians.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Moved the Capitol of the Empire to Byzantium (modern-day Istanbul) and declared Christianity the official religion of the Empire.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i="1" u="none" strike="noStrike" cap="none" dirty="0">
                <a:solidFill>
                  <a:srgbClr val="1F497D"/>
                </a:solidFill>
                <a:latin typeface="Times New Roman"/>
                <a:ea typeface="Domine"/>
                <a:cs typeface="Times New Roman"/>
                <a:sym typeface="Domine"/>
              </a:rPr>
              <a:t>This begins the transition to the Medieval world</a:t>
            </a:r>
          </a:p>
        </p:txBody>
      </p:sp>
      <p:pic>
        <p:nvPicPr>
          <p:cNvPr id="4" name="Picture 3" descr="constantine-ro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22031"/>
            <a:ext cx="3048000" cy="55977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meburnedne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8735" y="0"/>
            <a:ext cx="10925735" cy="6858000"/>
          </a:xfrm>
          <a:prstGeom prst="rect">
            <a:avLst/>
          </a:prstGeom>
        </p:spPr>
      </p:pic>
      <p:pic>
        <p:nvPicPr>
          <p:cNvPr id="5" name="Picture 4" descr="Screen Shot 2016-10-10 at 10.22.0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54791"/>
            <a:ext cx="7620000" cy="253620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6401</TotalTime>
  <Words>2360</Words>
  <Application>Microsoft Macintosh PowerPoint</Application>
  <PresentationFormat>On-screen Show (4:3)</PresentationFormat>
  <Paragraphs>230</Paragraphs>
  <Slides>96</Slides>
  <Notes>36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Roman Empire Early to Middle Periods</vt:lpstr>
      <vt:lpstr>Slide 2</vt:lpstr>
      <vt:lpstr>Slide 3</vt:lpstr>
      <vt:lpstr>GREAT ARMIES ABROAD</vt:lpstr>
      <vt:lpstr>Slide 5</vt:lpstr>
      <vt:lpstr>RICH vs. POOR</vt:lpstr>
      <vt:lpstr>Latifundia: A Patricians Farm</vt:lpstr>
      <vt:lpstr>Latifundia: A Patricians Farm</vt:lpstr>
      <vt:lpstr> Consul Marius – A change in Strategy</vt:lpstr>
      <vt:lpstr>Consuls Collide! 82 BC</vt:lpstr>
      <vt:lpstr>TRIUMVIRATE</vt:lpstr>
      <vt:lpstr>The First TRIUMVIRATE</vt:lpstr>
      <vt:lpstr>The First TRIUMVIRATE</vt:lpstr>
      <vt:lpstr>“The Die is Cast”</vt:lpstr>
      <vt:lpstr>JULIUS CAESAR</vt:lpstr>
      <vt:lpstr>JULIUS CAESAR</vt:lpstr>
      <vt:lpstr>JULIUS CAESAR</vt:lpstr>
      <vt:lpstr>“Beware of the Ides of March…”</vt:lpstr>
      <vt:lpstr>Slide 19</vt:lpstr>
      <vt:lpstr>Slide 20</vt:lpstr>
      <vt:lpstr>Slide 21</vt:lpstr>
      <vt:lpstr>Key dates </vt:lpstr>
      <vt:lpstr>Themes</vt:lpstr>
      <vt:lpstr>Slide 24</vt:lpstr>
      <vt:lpstr>Sculpture from Republic to empire</vt:lpstr>
      <vt:lpstr>Slide 26</vt:lpstr>
      <vt:lpstr>Augustus of Primaporta  Roman early Empire 20 BCE Marble </vt:lpstr>
      <vt:lpstr>Slide 28</vt:lpstr>
      <vt:lpstr>Slide 29</vt:lpstr>
      <vt:lpstr>Slide 30</vt:lpstr>
      <vt:lpstr>Before We Get to Far Ahead of Ourselves</vt:lpstr>
      <vt:lpstr>Slide 32</vt:lpstr>
      <vt:lpstr>Slide 33</vt:lpstr>
      <vt:lpstr>Have you ever been “Yoinked”?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Coliseum or the Flavian Amphitheater Roman early empire 100 CE Key Piece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NAUMACHIA</vt:lpstr>
      <vt:lpstr>Slide 54</vt:lpstr>
      <vt:lpstr>Slide 55</vt:lpstr>
      <vt:lpstr>Pantheon Roman High Empire 125 CE Key piece</vt:lpstr>
      <vt:lpstr>Slide 57</vt:lpstr>
      <vt:lpstr>Slide 58</vt:lpstr>
      <vt:lpstr>Slide 59</vt:lpstr>
      <vt:lpstr>Slide 60</vt:lpstr>
      <vt:lpstr>Coffered Dome with Occulus @ the Franklin Institute in Philadelphia</vt:lpstr>
      <vt:lpstr>Slide 62</vt:lpstr>
      <vt:lpstr>Parthenon Vs Pantheon</vt:lpstr>
      <vt:lpstr>Key Ideas  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Forum of Trajan</vt:lpstr>
      <vt:lpstr>Slide 73</vt:lpstr>
      <vt:lpstr>Slide 74</vt:lpstr>
      <vt:lpstr>Slide 75</vt:lpstr>
      <vt:lpstr>-Commemorates Trajan's victory over the Dacian’s  -A continuous narrative spirals around the entire column up 125 feet.  -The band of narrative gets wider at the top.  -It was a law at that time that no one could be buried within the walls of Rome, so Trajan had his ashes placed under the column.  -The figures in the narrative are not in proportion to the architecture around them, so you see a major break from Greek tradition. </vt:lpstr>
      <vt:lpstr>Slide 77</vt:lpstr>
      <vt:lpstr>Slide 78</vt:lpstr>
      <vt:lpstr>Slide 79</vt:lpstr>
      <vt:lpstr>Slide 80</vt:lpstr>
      <vt:lpstr>Plaster Casts of the column  in the Museum of Roman Civilization</vt:lpstr>
      <vt:lpstr>Originally market had 150 shops   Made of concrete Multilevel mall   Semicircular building held several layers of shops   Main space groin vaulted   A way for the average Roman to participate in Empire </vt:lpstr>
      <vt:lpstr>End of the Pax Romana  “Peace between nationalities of the Roman Empire”</vt:lpstr>
      <vt:lpstr>How would you describe him?</vt:lpstr>
      <vt:lpstr>Slide 85</vt:lpstr>
      <vt:lpstr>Slide 86</vt:lpstr>
      <vt:lpstr>  -Very crowded surface with figures piled upon one another – Horror Vacui  --no illusion of space-   rejection of classical perspective   -Deep relief  -Figures lack individuality   -Confusion of battle is echoed by a congested composition   -Roman army trounces the bearded barbarians  -A major transition as the Romans used to be burners… now buriers   -Deep, confused lacking in subtlety, teetering on the edge of stylized  </vt:lpstr>
      <vt:lpstr>Slide 88</vt:lpstr>
      <vt:lpstr>Slide 89</vt:lpstr>
      <vt:lpstr>Slide 90</vt:lpstr>
      <vt:lpstr>Crisis of the 3rd Century!</vt:lpstr>
      <vt:lpstr>Also.. Check out the Home Alone kid now… interesting</vt:lpstr>
      <vt:lpstr>-</vt:lpstr>
      <vt:lpstr>Slide 94</vt:lpstr>
      <vt:lpstr>Chaos!</vt:lpstr>
      <vt:lpstr>Slide 96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Rock Frampton</dc:creator>
  <cp:lastModifiedBy>Rock Frampton</cp:lastModifiedBy>
  <cp:revision>25</cp:revision>
  <dcterms:created xsi:type="dcterms:W3CDTF">2019-10-22T02:26:03Z</dcterms:created>
  <dcterms:modified xsi:type="dcterms:W3CDTF">2019-10-22T03:13:09Z</dcterms:modified>
</cp:coreProperties>
</file>