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Default Extension="fntdata" ContentType="application/x-fontdata"/>
  <Override PartName="/ppt/slides/slide27.xml" ContentType="application/vnd.openxmlformats-officedocument.presentationml.slide+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s/slide41.xml" ContentType="application/vnd.openxmlformats-officedocument.presentationml.slid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notesSlides/notesSlide10.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embedTrueTypeFonts="1" saveSubsetFonts="1" autoCompressPictures="0">
  <p:sldMasterIdLst>
    <p:sldMasterId id="2147483661" r:id="rId1"/>
  </p:sldMasterIdLst>
  <p:notesMasterIdLst>
    <p:notesMasterId r:id="rId55"/>
  </p:notesMasterIdLst>
  <p:sldIdLst>
    <p:sldId id="256" r:id="rId2"/>
    <p:sldId id="327" r:id="rId3"/>
    <p:sldId id="329" r:id="rId4"/>
    <p:sldId id="328" r:id="rId5"/>
    <p:sldId id="257" r:id="rId6"/>
    <p:sldId id="258" r:id="rId7"/>
    <p:sldId id="259" r:id="rId8"/>
    <p:sldId id="296" r:id="rId9"/>
    <p:sldId id="297" r:id="rId10"/>
    <p:sldId id="298" r:id="rId11"/>
    <p:sldId id="299" r:id="rId12"/>
    <p:sldId id="300" r:id="rId13"/>
    <p:sldId id="302" r:id="rId14"/>
    <p:sldId id="304" r:id="rId15"/>
    <p:sldId id="305" r:id="rId16"/>
    <p:sldId id="306" r:id="rId17"/>
    <p:sldId id="307" r:id="rId18"/>
    <p:sldId id="308" r:id="rId19"/>
    <p:sldId id="303" r:id="rId20"/>
    <p:sldId id="309" r:id="rId21"/>
    <p:sldId id="301" r:id="rId22"/>
    <p:sldId id="310" r:id="rId23"/>
    <p:sldId id="260" r:id="rId24"/>
    <p:sldId id="262" r:id="rId25"/>
    <p:sldId id="264" r:id="rId26"/>
    <p:sldId id="312" r:id="rId27"/>
    <p:sldId id="313" r:id="rId28"/>
    <p:sldId id="314" r:id="rId29"/>
    <p:sldId id="268" r:id="rId30"/>
    <p:sldId id="311" r:id="rId31"/>
    <p:sldId id="270" r:id="rId32"/>
    <p:sldId id="269" r:id="rId33"/>
    <p:sldId id="272" r:id="rId34"/>
    <p:sldId id="273" r:id="rId35"/>
    <p:sldId id="271" r:id="rId36"/>
    <p:sldId id="315" r:id="rId37"/>
    <p:sldId id="326" r:id="rId38"/>
    <p:sldId id="280" r:id="rId39"/>
    <p:sldId id="281" r:id="rId40"/>
    <p:sldId id="316" r:id="rId41"/>
    <p:sldId id="317" r:id="rId42"/>
    <p:sldId id="318" r:id="rId43"/>
    <p:sldId id="319" r:id="rId44"/>
    <p:sldId id="286" r:id="rId45"/>
    <p:sldId id="285" r:id="rId46"/>
    <p:sldId id="284" r:id="rId47"/>
    <p:sldId id="321" r:id="rId48"/>
    <p:sldId id="323" r:id="rId49"/>
    <p:sldId id="320" r:id="rId50"/>
    <p:sldId id="324" r:id="rId51"/>
    <p:sldId id="289" r:id="rId52"/>
    <p:sldId id="322" r:id="rId53"/>
    <p:sldId id="325" r:id="rId54"/>
  </p:sldIdLst>
  <p:sldSz cx="9144000" cy="6858000" type="screen4x3"/>
  <p:notesSz cx="6858000" cy="9144000"/>
  <p:embeddedFontLst>
    <p:embeddedFont>
      <p:font typeface="Merriweather Sans"/>
      <p:regular r:id="rId56"/>
      <p:bold r:id="rId57"/>
      <p:italic r:id="rId58"/>
      <p:boldItalic r:id="rId59"/>
    </p:embeddedFont>
    <p:embeddedFont>
      <p:font typeface="Carme"/>
      <p:regular r:id="rId60"/>
    </p:embeddedFont>
    <p:embeddedFont>
      <p:font typeface="Arial Black"/>
      <p:regular r:id="rId61"/>
      <p:bold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8BB6BC28-845C-4192-9003-ADADE6A82430}">
  <a:tblStyle styleId="{8BB6BC28-845C-4192-9003-ADADE6A82430}"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394D8420-5D49-4CC1-A5C8-0203DA92D105}" styleName="Table_1"/>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2367" autoAdjust="0"/>
    <p:restoredTop sz="94660"/>
  </p:normalViewPr>
  <p:slideViewPr>
    <p:cSldViewPr snapToObjects="1">
      <p:cViewPr varScale="1">
        <p:scale>
          <a:sx n="100" d="100"/>
          <a:sy n="100" d="100"/>
        </p:scale>
        <p:origin x="-888"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font" Target="fonts/font1.fntdata"/><Relationship Id="rId57" Type="http://schemas.openxmlformats.org/officeDocument/2006/relationships/font" Target="fonts/font2.fntdata"/><Relationship Id="rId58" Type="http://schemas.openxmlformats.org/officeDocument/2006/relationships/font" Target="fonts/font3.fntdata"/><Relationship Id="rId59" Type="http://schemas.openxmlformats.org/officeDocument/2006/relationships/font" Target="fonts/font4.fntdata"/><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font" Target="fonts/font5.fntdata"/><Relationship Id="rId61" Type="http://schemas.openxmlformats.org/officeDocument/2006/relationships/font" Target="fonts/font6.fntdata"/><Relationship Id="rId62" Type="http://schemas.openxmlformats.org/officeDocument/2006/relationships/font" Target="fonts/font7.fntdata"/><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defRPr sz="1200" b="0" i="0" u="none" strike="noStrike" cap="none">
                <a:solidFill>
                  <a:schemeClr val="dk1"/>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defRPr sz="1200" b="0" i="0" u="none" strike="noStrike" cap="none">
                <a:solidFill>
                  <a:schemeClr val="dk1"/>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defRPr sz="1200" b="0" i="0" u="none" strike="noStrike" cap="none">
                <a:solidFill>
                  <a:schemeClr val="dk1"/>
                </a:solidFill>
                <a:latin typeface="Calibri"/>
                <a:ea typeface="Calibri"/>
                <a:cs typeface="Calibri"/>
                <a:sym typeface="Calibri"/>
              </a:defRPr>
            </a:lvl1pPr>
            <a:lvl2pPr marL="457200" marR="0" lvl="1" indent="0" algn="l" rtl="0">
              <a:spcBef>
                <a:spcPts val="0"/>
              </a:spcBef>
              <a:defRPr sz="1200" b="0" i="0" u="none" strike="noStrike" cap="none">
                <a:solidFill>
                  <a:schemeClr val="dk1"/>
                </a:solidFill>
                <a:latin typeface="Calibri"/>
                <a:ea typeface="Calibri"/>
                <a:cs typeface="Calibri"/>
                <a:sym typeface="Calibri"/>
              </a:defRPr>
            </a:lvl2pPr>
            <a:lvl3pPr marL="914400" marR="0" lvl="2" indent="0" algn="l" rtl="0">
              <a:spcBef>
                <a:spcPts val="0"/>
              </a:spcBef>
              <a:defRPr sz="1200" b="0" i="0" u="none" strike="noStrike" cap="none">
                <a:solidFill>
                  <a:schemeClr val="dk1"/>
                </a:solidFill>
                <a:latin typeface="Calibri"/>
                <a:ea typeface="Calibri"/>
                <a:cs typeface="Calibri"/>
                <a:sym typeface="Calibri"/>
              </a:defRPr>
            </a:lvl3pPr>
            <a:lvl4pPr marL="1371600" marR="0" lvl="3" indent="0" algn="l" rtl="0">
              <a:spcBef>
                <a:spcPts val="0"/>
              </a:spcBef>
              <a:defRPr sz="1200" b="0" i="0" u="none" strike="noStrike" cap="none">
                <a:solidFill>
                  <a:schemeClr val="dk1"/>
                </a:solidFill>
                <a:latin typeface="Calibri"/>
                <a:ea typeface="Calibri"/>
                <a:cs typeface="Calibri"/>
                <a:sym typeface="Calibri"/>
              </a:defRPr>
            </a:lvl4pPr>
            <a:lvl5pPr marL="1828800" marR="0" lvl="4" indent="0" algn="l" rtl="0">
              <a:spcBef>
                <a:spcPts val="0"/>
              </a:spcBef>
              <a:defRPr sz="1200" b="0" i="0" u="none" strike="noStrike" cap="none">
                <a:solidFill>
                  <a:schemeClr val="dk1"/>
                </a:solidFill>
                <a:latin typeface="Calibri"/>
                <a:ea typeface="Calibri"/>
                <a:cs typeface="Calibri"/>
                <a:sym typeface="Calibri"/>
              </a:defRPr>
            </a:lvl5pPr>
            <a:lvl6pPr marL="2286000" marR="0" lvl="5" indent="0" algn="l" rtl="0">
              <a:spcBef>
                <a:spcPts val="0"/>
              </a:spcBef>
              <a:defRPr sz="1200" b="0" i="0" u="none" strike="noStrike" cap="none">
                <a:solidFill>
                  <a:schemeClr val="dk1"/>
                </a:solidFill>
                <a:latin typeface="Calibri"/>
                <a:ea typeface="Calibri"/>
                <a:cs typeface="Calibri"/>
                <a:sym typeface="Calibri"/>
              </a:defRPr>
            </a:lvl6pPr>
            <a:lvl7pPr marL="2743200" marR="0" lvl="6" indent="0" algn="l" rtl="0">
              <a:spcBef>
                <a:spcPts val="0"/>
              </a:spcBef>
              <a:defRPr sz="1200" b="0" i="0" u="none" strike="noStrike" cap="none">
                <a:solidFill>
                  <a:schemeClr val="dk1"/>
                </a:solidFill>
                <a:latin typeface="Calibri"/>
                <a:ea typeface="Calibri"/>
                <a:cs typeface="Calibri"/>
                <a:sym typeface="Calibri"/>
              </a:defRPr>
            </a:lvl7pPr>
            <a:lvl8pPr marL="3200400" marR="0" lvl="7" indent="0" algn="l" rtl="0">
              <a:spcBef>
                <a:spcPts val="0"/>
              </a:spcBef>
              <a:defRPr sz="1200" b="0" i="0" u="none" strike="noStrike" cap="none">
                <a:solidFill>
                  <a:schemeClr val="dk1"/>
                </a:solidFill>
                <a:latin typeface="Calibri"/>
                <a:ea typeface="Calibri"/>
                <a:cs typeface="Calibri"/>
                <a:sym typeface="Calibri"/>
              </a:defRPr>
            </a:lvl8pPr>
            <a:lvl9pPr marL="3657600" marR="0" lvl="8" indent="0" algn="l" rtl="0">
              <a:spcBef>
                <a:spcPts val="0"/>
              </a:spcBef>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defRPr sz="1200" b="0" i="0" u="none" strike="noStrike" cap="none">
                <a:solidFill>
                  <a:schemeClr val="dk1"/>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0"/>
        <p:cNvGrpSpPr/>
        <p:nvPr/>
      </p:nvGrpSpPr>
      <p:grpSpPr>
        <a:xfrm>
          <a:off x="0" y="0"/>
          <a:ext cx="0" cy="0"/>
          <a:chOff x="0" y="0"/>
          <a:chExt cx="0" cy="0"/>
        </a:xfrm>
      </p:grpSpPr>
      <p:sp>
        <p:nvSpPr>
          <p:cNvPr id="51" name="Shape 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2" name="Shape 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32</a:t>
            </a:fld>
            <a:endParaRPr lang="en-US" sz="1200" b="0" i="0" u="none" strike="noStrike" cap="none">
              <a:solidFill>
                <a:schemeClr val="dk1"/>
              </a:solidFill>
              <a:latin typeface="Calibri"/>
              <a:ea typeface="Calibri"/>
              <a:cs typeface="Calibri"/>
              <a:sym typeface="Calibri"/>
            </a:endParaRPr>
          </a:p>
        </p:txBody>
      </p:sp>
      <p:sp>
        <p:nvSpPr>
          <p:cNvPr id="152" name="Shape 1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153" name="Shape 153"/>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78"/>
        <p:cNvGrpSpPr/>
        <p:nvPr/>
      </p:nvGrpSpPr>
      <p:grpSpPr>
        <a:xfrm>
          <a:off x="0" y="0"/>
          <a:ext cx="0" cy="0"/>
          <a:chOff x="0" y="0"/>
          <a:chExt cx="0" cy="0"/>
        </a:xfrm>
      </p:grpSpPr>
      <p:sp>
        <p:nvSpPr>
          <p:cNvPr id="179" name="Shape 17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33</a:t>
            </a:fld>
            <a:endParaRPr lang="en-US" sz="1200" b="0" i="0" u="none" strike="noStrike" cap="none">
              <a:solidFill>
                <a:schemeClr val="dk1"/>
              </a:solidFill>
              <a:latin typeface="Calibri"/>
              <a:ea typeface="Calibri"/>
              <a:cs typeface="Calibri"/>
              <a:sym typeface="Calibri"/>
            </a:endParaRPr>
          </a:p>
        </p:txBody>
      </p:sp>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1" name="Shape 1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Shape 1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1" name="Shape 191"/>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69"/>
        <p:cNvGrpSpPr/>
        <p:nvPr/>
      </p:nvGrpSpPr>
      <p:grpSpPr>
        <a:xfrm>
          <a:off x="0" y="0"/>
          <a:ext cx="0" cy="0"/>
          <a:chOff x="0" y="0"/>
          <a:chExt cx="0" cy="0"/>
        </a:xfrm>
      </p:grpSpPr>
      <p:sp>
        <p:nvSpPr>
          <p:cNvPr id="170" name="Shape 17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35</a:t>
            </a:fld>
            <a:endParaRPr lang="en-US" sz="1200" b="0" i="0" u="none" strike="noStrike" cap="none">
              <a:solidFill>
                <a:schemeClr val="dk1"/>
              </a:solidFill>
              <a:latin typeface="Calibri"/>
              <a:ea typeface="Calibri"/>
              <a:cs typeface="Calibri"/>
              <a:sym typeface="Calibri"/>
            </a:endParaRPr>
          </a:p>
        </p:txBody>
      </p:sp>
      <p:sp>
        <p:nvSpPr>
          <p:cNvPr id="171" name="Shape 1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172" name="Shape 172"/>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8" name="Shape 3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19" name="Shape 319"/>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48"/>
        <p:cNvGrpSpPr/>
        <p:nvPr/>
      </p:nvGrpSpPr>
      <p:grpSpPr>
        <a:xfrm>
          <a:off x="0" y="0"/>
          <a:ext cx="0" cy="0"/>
          <a:chOff x="0" y="0"/>
          <a:chExt cx="0" cy="0"/>
        </a:xfrm>
      </p:grpSpPr>
      <p:sp>
        <p:nvSpPr>
          <p:cNvPr id="249" name="Shape 2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50" name="Shape 2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7" name="Shape 2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58" name="Shape 258"/>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95"/>
        <p:cNvGrpSpPr/>
        <p:nvPr/>
      </p:nvGrpSpPr>
      <p:grpSpPr>
        <a:xfrm>
          <a:off x="0" y="0"/>
          <a:ext cx="0" cy="0"/>
          <a:chOff x="0" y="0"/>
          <a:chExt cx="0" cy="0"/>
        </a:xfrm>
      </p:grpSpPr>
      <p:sp>
        <p:nvSpPr>
          <p:cNvPr id="296" name="Shape 29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44</a:t>
            </a:fld>
            <a:endParaRPr lang="en-US" sz="1200" b="0" i="0" u="none" strike="noStrike" cap="none">
              <a:solidFill>
                <a:schemeClr val="dk1"/>
              </a:solidFill>
              <a:latin typeface="Calibri"/>
              <a:ea typeface="Calibri"/>
              <a:cs typeface="Calibri"/>
              <a:sym typeface="Calibri"/>
            </a:endParaRPr>
          </a:p>
        </p:txBody>
      </p:sp>
      <p:sp>
        <p:nvSpPr>
          <p:cNvPr id="297" name="Shape 2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298" name="Shape 298"/>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100" b="0" i="0" u="none" strike="noStrike" cap="none">
                <a:solidFill>
                  <a:srgbClr val="000000"/>
                </a:solidFill>
                <a:latin typeface="Merriweather Sans"/>
                <a:ea typeface="Merriweather Sans"/>
                <a:cs typeface="Merriweather Sans"/>
                <a:sym typeface="Merriweather Sans"/>
              </a:rPr>
              <a:t>Slide concept by William V. Ganis, PhD </a:t>
            </a:r>
            <a:br>
              <a:rPr lang="en-US" sz="1100" b="0" i="0" u="none" strike="noStrike" cap="none">
                <a:solidFill>
                  <a:srgbClr val="000000"/>
                </a:solidFill>
                <a:latin typeface="Merriweather Sans"/>
                <a:ea typeface="Merriweather Sans"/>
                <a:cs typeface="Merriweather Sans"/>
                <a:sym typeface="Merriweather Sans"/>
              </a:rPr>
            </a:br>
            <a:r>
              <a:rPr lang="en-US" sz="1100" b="0" i="0" u="none" strike="noStrike" cap="none">
                <a:solidFill>
                  <a:srgbClr val="000000"/>
                </a:solidFill>
                <a:latin typeface="Merriweather Sans"/>
                <a:ea typeface="Merriweather Sans"/>
                <a:cs typeface="Merriweather Sans"/>
                <a:sym typeface="Merriweather Sans"/>
              </a:rPr>
              <a:t>FOR EDUCATIONAL USE ONLY </a:t>
            </a:r>
            <a:br>
              <a:rPr lang="en-US" sz="1100" b="0" i="0" u="none" strike="noStrike" cap="none">
                <a:solidFill>
                  <a:srgbClr val="000000"/>
                </a:solidFill>
                <a:latin typeface="Merriweather Sans"/>
                <a:ea typeface="Merriweather Sans"/>
                <a:cs typeface="Merriweather Sans"/>
                <a:sym typeface="Merriweather Sans"/>
              </a:rPr>
            </a:br>
            <a:r>
              <a:rPr lang="en-US" sz="1100" b="0" i="0" u="none" strike="noStrike" cap="none">
                <a:solidFill>
                  <a:srgbClr val="000000"/>
                </a:solidFill>
                <a:latin typeface="Merriweather Sans"/>
                <a:ea typeface="Merriweather Sans"/>
                <a:cs typeface="Merriweather Sans"/>
                <a:sym typeface="Merriweather Sans"/>
              </a:rPr>
              <a:t>For publication, reproduction or transmission of images, please contact individual artists, estates, photographers and exhibiting institutions for permissions and rights.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88"/>
        <p:cNvGrpSpPr/>
        <p:nvPr/>
      </p:nvGrpSpPr>
      <p:grpSpPr>
        <a:xfrm>
          <a:off x="0" y="0"/>
          <a:ext cx="0" cy="0"/>
          <a:chOff x="0" y="0"/>
          <a:chExt cx="0" cy="0"/>
        </a:xfrm>
      </p:grpSpPr>
      <p:sp>
        <p:nvSpPr>
          <p:cNvPr id="289" name="Shape 28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45</a:t>
            </a:fld>
            <a:endParaRPr lang="en-US" sz="1200" b="0" i="0" u="none" strike="noStrike" cap="none">
              <a:solidFill>
                <a:schemeClr val="dk1"/>
              </a:solidFill>
              <a:latin typeface="Calibri"/>
              <a:ea typeface="Calibri"/>
              <a:cs typeface="Calibri"/>
              <a:sym typeface="Calibri"/>
            </a:endParaRPr>
          </a:p>
        </p:txBody>
      </p:sp>
      <p:sp>
        <p:nvSpPr>
          <p:cNvPr id="290" name="Shape 2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291" name="Shape 291"/>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100" b="0" i="0" u="none" strike="noStrike" cap="none">
                <a:solidFill>
                  <a:srgbClr val="000000"/>
                </a:solidFill>
                <a:latin typeface="Merriweather Sans"/>
                <a:ea typeface="Merriweather Sans"/>
                <a:cs typeface="Merriweather Sans"/>
                <a:sym typeface="Merriweather Sans"/>
              </a:rPr>
              <a:t>Slide concept by William V. Ganis, PhD </a:t>
            </a:r>
            <a:br>
              <a:rPr lang="en-US" sz="1100" b="0" i="0" u="none" strike="noStrike" cap="none">
                <a:solidFill>
                  <a:srgbClr val="000000"/>
                </a:solidFill>
                <a:latin typeface="Merriweather Sans"/>
                <a:ea typeface="Merriweather Sans"/>
                <a:cs typeface="Merriweather Sans"/>
                <a:sym typeface="Merriweather Sans"/>
              </a:rPr>
            </a:br>
            <a:r>
              <a:rPr lang="en-US" sz="1100" b="0" i="0" u="none" strike="noStrike" cap="none">
                <a:solidFill>
                  <a:srgbClr val="000000"/>
                </a:solidFill>
                <a:latin typeface="Merriweather Sans"/>
                <a:ea typeface="Merriweather Sans"/>
                <a:cs typeface="Merriweather Sans"/>
                <a:sym typeface="Merriweather Sans"/>
              </a:rPr>
              <a:t>FOR EDUCATIONAL USE ONLY </a:t>
            </a:r>
            <a:br>
              <a:rPr lang="en-US" sz="1100" b="0" i="0" u="none" strike="noStrike" cap="none">
                <a:solidFill>
                  <a:srgbClr val="000000"/>
                </a:solidFill>
                <a:latin typeface="Merriweather Sans"/>
                <a:ea typeface="Merriweather Sans"/>
                <a:cs typeface="Merriweather Sans"/>
                <a:sym typeface="Merriweather Sans"/>
              </a:rPr>
            </a:br>
            <a:r>
              <a:rPr lang="en-US" sz="1100" b="0" i="0" u="none" strike="noStrike" cap="none">
                <a:solidFill>
                  <a:srgbClr val="000000"/>
                </a:solidFill>
                <a:latin typeface="Merriweather Sans"/>
                <a:ea typeface="Merriweather Sans"/>
                <a:cs typeface="Merriweather Sans"/>
                <a:sym typeface="Merriweather Sans"/>
              </a:rPr>
              <a:t>For publication, reproduction or transmission of images, please contact individual artists, estates, photographers and exhibiting institutions for permissions and rights.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79"/>
        <p:cNvGrpSpPr/>
        <p:nvPr/>
      </p:nvGrpSpPr>
      <p:grpSpPr>
        <a:xfrm>
          <a:off x="0" y="0"/>
          <a:ext cx="0" cy="0"/>
          <a:chOff x="0" y="0"/>
          <a:chExt cx="0" cy="0"/>
        </a:xfrm>
      </p:grpSpPr>
      <p:sp>
        <p:nvSpPr>
          <p:cNvPr id="280" name="Shape 28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46</a:t>
            </a:fld>
            <a:endParaRPr lang="en-US" sz="1200" b="0" i="0" u="none" strike="noStrike" cap="none">
              <a:solidFill>
                <a:schemeClr val="dk1"/>
              </a:solidFill>
              <a:latin typeface="Calibri"/>
              <a:ea typeface="Calibri"/>
              <a:cs typeface="Calibri"/>
              <a:sym typeface="Calibri"/>
            </a:endParaRPr>
          </a:p>
        </p:txBody>
      </p:sp>
      <p:sp>
        <p:nvSpPr>
          <p:cNvPr id="281" name="Shape 2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282" name="Shape 282"/>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100" b="0" i="0" u="none" strike="noStrike" cap="none">
                <a:solidFill>
                  <a:srgbClr val="000000"/>
                </a:solidFill>
                <a:latin typeface="Merriweather Sans"/>
                <a:ea typeface="Merriweather Sans"/>
                <a:cs typeface="Merriweather Sans"/>
                <a:sym typeface="Merriweather Sans"/>
              </a:rPr>
              <a:t>Slide concept by William V. Ganis, PhD </a:t>
            </a:r>
            <a:br>
              <a:rPr lang="en-US" sz="1100" b="0" i="0" u="none" strike="noStrike" cap="none">
                <a:solidFill>
                  <a:srgbClr val="000000"/>
                </a:solidFill>
                <a:latin typeface="Merriweather Sans"/>
                <a:ea typeface="Merriweather Sans"/>
                <a:cs typeface="Merriweather Sans"/>
                <a:sym typeface="Merriweather Sans"/>
              </a:rPr>
            </a:br>
            <a:r>
              <a:rPr lang="en-US" sz="1100" b="0" i="0" u="none" strike="noStrike" cap="none">
                <a:solidFill>
                  <a:srgbClr val="000000"/>
                </a:solidFill>
                <a:latin typeface="Merriweather Sans"/>
                <a:ea typeface="Merriweather Sans"/>
                <a:cs typeface="Merriweather Sans"/>
                <a:sym typeface="Merriweather Sans"/>
              </a:rPr>
              <a:t>FOR EDUCATIONAL USE ONLY </a:t>
            </a:r>
            <a:br>
              <a:rPr lang="en-US" sz="1100" b="0" i="0" u="none" strike="noStrike" cap="none">
                <a:solidFill>
                  <a:srgbClr val="000000"/>
                </a:solidFill>
                <a:latin typeface="Merriweather Sans"/>
                <a:ea typeface="Merriweather Sans"/>
                <a:cs typeface="Merriweather Sans"/>
                <a:sym typeface="Merriweather Sans"/>
              </a:rPr>
            </a:br>
            <a:r>
              <a:rPr lang="en-US" sz="1100" b="0" i="0" u="none" strike="noStrike" cap="none">
                <a:solidFill>
                  <a:srgbClr val="000000"/>
                </a:solidFill>
                <a:latin typeface="Merriweather Sans"/>
                <a:ea typeface="Merriweather Sans"/>
                <a:cs typeface="Merriweather Sans"/>
                <a:sym typeface="Merriweather Sans"/>
              </a:rPr>
              <a:t>For publication, reproduction or transmission of images, please contact individual artists, estates, photographers and exhibiting institutions for permissions and rights.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9" name="Shape 59"/>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8" name="Shape 3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19" name="Shape 319"/>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51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
        <p:nvSpPr>
          <p:cNvPr id="68" name="Shape 68"/>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4"/>
        <p:cNvGrpSpPr/>
        <p:nvPr/>
      </p:nvGrpSpPr>
      <p:grpSpPr>
        <a:xfrm>
          <a:off x="0" y="0"/>
          <a:ext cx="0" cy="0"/>
          <a:chOff x="0" y="0"/>
          <a:chExt cx="0" cy="0"/>
        </a:xfrm>
      </p:grpSpPr>
      <p:sp>
        <p:nvSpPr>
          <p:cNvPr id="75" name="Shape 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6" name="Shape 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3" name="Shape 83"/>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24</a:t>
            </a:fld>
            <a:endParaRPr lang="en-US" sz="1200" b="0" i="0" u="none" strike="noStrike" cap="none">
              <a:solidFill>
                <a:schemeClr val="dk1"/>
              </a:solidFill>
              <a:latin typeface="Calibri"/>
              <a:ea typeface="Calibri"/>
              <a:cs typeface="Calibri"/>
              <a:sym typeface="Calibri"/>
            </a:endParaRPr>
          </a:p>
        </p:txBody>
      </p:sp>
      <p:sp>
        <p:nvSpPr>
          <p:cNvPr id="96" name="Shape 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97" name="Shape 97"/>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6"/>
        <p:cNvGrpSpPr/>
        <p:nvPr/>
      </p:nvGrpSpPr>
      <p:grpSpPr>
        <a:xfrm>
          <a:off x="0" y="0"/>
          <a:ext cx="0" cy="0"/>
          <a:chOff x="0" y="0"/>
          <a:chExt cx="0" cy="0"/>
        </a:xfrm>
      </p:grpSpPr>
      <p:sp>
        <p:nvSpPr>
          <p:cNvPr id="107" name="Shape 10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25</a:t>
            </a:fld>
            <a:endParaRPr lang="en-US" sz="1200" b="0" i="0" u="none" strike="noStrike" cap="none">
              <a:solidFill>
                <a:schemeClr val="dk1"/>
              </a:solidFill>
              <a:latin typeface="Calibri"/>
              <a:ea typeface="Calibri"/>
              <a:cs typeface="Calibri"/>
              <a:sym typeface="Calibri"/>
            </a:endParaRPr>
          </a:p>
        </p:txBody>
      </p:sp>
      <p:sp>
        <p:nvSpPr>
          <p:cNvPr id="108" name="Shape 1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109" name="Shape 109"/>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40"/>
        <p:cNvGrpSpPr/>
        <p:nvPr/>
      </p:nvGrpSpPr>
      <p:grpSpPr>
        <a:xfrm>
          <a:off x="0" y="0"/>
          <a:ext cx="0" cy="0"/>
          <a:chOff x="0" y="0"/>
          <a:chExt cx="0" cy="0"/>
        </a:xfrm>
      </p:grpSpPr>
      <p:sp>
        <p:nvSpPr>
          <p:cNvPr id="141" name="Shape 14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29</a:t>
            </a:fld>
            <a:endParaRPr lang="en-US" sz="1200" b="0" i="0" u="none" strike="noStrike" cap="none">
              <a:solidFill>
                <a:schemeClr val="dk1"/>
              </a:solidFill>
              <a:latin typeface="Calibri"/>
              <a:ea typeface="Calibri"/>
              <a:cs typeface="Calibri"/>
              <a:sym typeface="Calibri"/>
            </a:endParaRPr>
          </a:p>
        </p:txBody>
      </p:sp>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143" name="Shape 143"/>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60"/>
        <p:cNvGrpSpPr/>
        <p:nvPr/>
      </p:nvGrpSpPr>
      <p:grpSpPr>
        <a:xfrm>
          <a:off x="0" y="0"/>
          <a:ext cx="0" cy="0"/>
          <a:chOff x="0" y="0"/>
          <a:chExt cx="0" cy="0"/>
        </a:xfrm>
      </p:grpSpPr>
      <p:sp>
        <p:nvSpPr>
          <p:cNvPr id="161" name="Shape 1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2" name="Shape 1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C1CB39E-E8D3-4C47-96B0-025BEA308B0B}" type="datetimeFigureOut">
              <a:rPr lang="en-US" smtClean="0"/>
              <a:pPr/>
              <a:t>9/19/18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D7358-F45B-364A-AEA0-26FD8325CCE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1CB39E-E8D3-4C47-96B0-025BEA308B0B}" type="datetimeFigureOut">
              <a:rPr lang="en-US" smtClean="0"/>
              <a:pPr/>
              <a:t>9/19/18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D7358-F45B-364A-AEA0-26FD8325CCEA}" type="slidenum">
              <a:rPr lang="en-US" smtClean="0"/>
              <a:pPr/>
              <a:t>‹#›</a:t>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1CB39E-E8D3-4C47-96B0-025BEA308B0B}" type="datetimeFigureOut">
              <a:rPr lang="en-US" smtClean="0"/>
              <a:pPr/>
              <a:t>9/19/18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D7358-F45B-364A-AEA0-26FD8325CCEA}" type="slidenum">
              <a:rPr lang="en-US" smtClean="0"/>
              <a:pPr/>
              <a:t>‹#›</a:t>
            </a:fld>
            <a:endParaRPr 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1_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lvl="0" algn="l" rtl="0">
              <a:lnSpc>
                <a:spcPct val="90000"/>
              </a:lnSpc>
              <a:spcBef>
                <a:spcPts val="0"/>
              </a:spcBef>
              <a:buClr>
                <a:srgbClr val="FFFFB9"/>
              </a:buClr>
              <a:buFont typeface="Calibri"/>
              <a:buNone/>
              <a:defRPr sz="4800" b="0" cap="none">
                <a:solidFill>
                  <a:srgbClr val="FFFFB9"/>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7" name="Shape 17"/>
          <p:cNvSpPr txBox="1">
            <a:spLocks noGrp="1"/>
          </p:cNvSpPr>
          <p:nvPr>
            <p:ph type="body" idx="1"/>
          </p:nvPr>
        </p:nvSpPr>
        <p:spPr>
          <a:xfrm>
            <a:off x="381000" y="1411551"/>
            <a:ext cx="8381999" cy="2210861"/>
          </a:xfrm>
          <a:prstGeom prst="rect">
            <a:avLst/>
          </a:prstGeom>
          <a:noFill/>
          <a:ln>
            <a:noFill/>
          </a:ln>
        </p:spPr>
        <p:txBody>
          <a:bodyPr lIns="91425" tIns="91425" rIns="91425" bIns="91425" anchor="t" anchorCtr="0"/>
          <a:lstStyle>
            <a:lvl1pPr lvl="0" rtl="0">
              <a:lnSpc>
                <a:spcPct val="90000"/>
              </a:lnSpc>
              <a:spcBef>
                <a:spcPts val="0"/>
              </a:spcBef>
              <a:defRPr/>
            </a:lvl1pPr>
            <a:lvl2pPr lvl="1" rtl="0">
              <a:lnSpc>
                <a:spcPct val="90000"/>
              </a:lnSpc>
              <a:spcBef>
                <a:spcPts val="0"/>
              </a:spcBef>
              <a:defRPr/>
            </a:lvl2pPr>
            <a:lvl3pPr lvl="2" rtl="0">
              <a:lnSpc>
                <a:spcPct val="90000"/>
              </a:lnSpc>
              <a:spcBef>
                <a:spcPts val="0"/>
              </a:spcBef>
              <a:defRPr/>
            </a:lvl3pPr>
            <a:lvl4pPr lvl="3" rtl="0">
              <a:lnSpc>
                <a:spcPct val="90000"/>
              </a:lnSpc>
              <a:spcBef>
                <a:spcPts val="0"/>
              </a:spcBef>
              <a:defRPr/>
            </a:lvl4pPr>
            <a:lvl5pPr lvl="4" rtl="0">
              <a:lnSpc>
                <a:spcPct val="90000"/>
              </a:lnSpc>
              <a:spcBef>
                <a:spcPts val="0"/>
              </a:spcBef>
              <a:defRPr/>
            </a:lvl5pPr>
            <a:lvl6pPr lvl="5" rtl="0">
              <a:spcBef>
                <a:spcPts val="0"/>
              </a:spcBef>
              <a:defRPr sz="2000">
                <a:solidFill>
                  <a:schemeClr val="lt1"/>
                </a:solidFill>
                <a:latin typeface="Calibri"/>
                <a:ea typeface="Calibri"/>
                <a:cs typeface="Calibri"/>
                <a:sym typeface="Calibri"/>
              </a:defRPr>
            </a:lvl6pPr>
            <a:lvl7pPr lvl="6" rtl="0">
              <a:spcBef>
                <a:spcPts val="0"/>
              </a:spcBef>
              <a:defRPr sz="2000">
                <a:solidFill>
                  <a:schemeClr val="lt1"/>
                </a:solidFill>
                <a:latin typeface="Calibri"/>
                <a:ea typeface="Calibri"/>
                <a:cs typeface="Calibri"/>
                <a:sym typeface="Calibri"/>
              </a:defRPr>
            </a:lvl7pPr>
            <a:lvl8pPr lvl="7" rtl="0">
              <a:spcBef>
                <a:spcPts val="0"/>
              </a:spcBef>
              <a:defRPr sz="2000">
                <a:solidFill>
                  <a:schemeClr val="lt1"/>
                </a:solidFill>
                <a:latin typeface="Calibri"/>
                <a:ea typeface="Calibri"/>
                <a:cs typeface="Calibri"/>
                <a:sym typeface="Calibri"/>
              </a:defRPr>
            </a:lvl8pPr>
            <a:lvl9pPr lvl="8" rtl="0">
              <a:spcBef>
                <a:spcPts val="0"/>
              </a:spcBef>
              <a:defRPr sz="200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1CB39E-E8D3-4C47-96B0-025BEA308B0B}" type="datetimeFigureOut">
              <a:rPr lang="en-US" smtClean="0"/>
              <a:pPr/>
              <a:t>9/19/18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D7358-F45B-364A-AEA0-26FD8325CCE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1CB39E-E8D3-4C47-96B0-025BEA308B0B}" type="datetimeFigureOut">
              <a:rPr lang="en-US" smtClean="0"/>
              <a:pPr/>
              <a:t>9/19/18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D7358-F45B-364A-AEA0-26FD8325CCEA}" type="slidenum">
              <a:rPr lang="en-US" smtClean="0"/>
              <a:pPr/>
              <a:t>‹#›</a:t>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C1CB39E-E8D3-4C47-96B0-025BEA308B0B}" type="datetimeFigureOut">
              <a:rPr lang="en-US" smtClean="0"/>
              <a:pPr/>
              <a:t>9/19/18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AD7358-F45B-364A-AEA0-26FD8325CCE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1CB39E-E8D3-4C47-96B0-025BEA308B0B}" type="datetimeFigureOut">
              <a:rPr lang="en-US" smtClean="0"/>
              <a:pPr/>
              <a:t>9/19/18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AD7358-F45B-364A-AEA0-26FD8325CCE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1CB39E-E8D3-4C47-96B0-025BEA308B0B}" type="datetimeFigureOut">
              <a:rPr lang="en-US" smtClean="0"/>
              <a:pPr/>
              <a:t>9/19/18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AD7358-F45B-364A-AEA0-26FD8325CCE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1CB39E-E8D3-4C47-96B0-025BEA308B0B}" type="datetimeFigureOut">
              <a:rPr lang="en-US" smtClean="0"/>
              <a:pPr/>
              <a:t>9/19/18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AD7358-F45B-364A-AEA0-26FD8325CCE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1CB39E-E8D3-4C47-96B0-025BEA308B0B}" type="datetimeFigureOut">
              <a:rPr lang="en-US" smtClean="0"/>
              <a:pPr/>
              <a:t>9/19/18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AD7358-F45B-364A-AEA0-26FD8325CCEA}" type="slidenum">
              <a:rPr lang="en-US" smtClean="0"/>
              <a:pPr/>
              <a:t>‹#›</a:t>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1CB39E-E8D3-4C47-96B0-025BEA308B0B}" type="datetimeFigureOut">
              <a:rPr lang="en-US" smtClean="0"/>
              <a:pPr/>
              <a:t>9/19/18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AD7358-F45B-364A-AEA0-26FD8325CCEA}" type="slidenum">
              <a:rPr lang="en-US" smtClean="0"/>
              <a:pPr/>
              <a:t>‹#›</a:t>
            </a:fld>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14">
            <a:alphaModFix amt="26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1CB39E-E8D3-4C47-96B0-025BEA308B0B}" type="datetimeFigureOut">
              <a:rPr lang="en-US" smtClean="0"/>
              <a:pPr/>
              <a:t>9/19/18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AD7358-F45B-364A-AEA0-26FD8325CCEA}"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eg"/><Relationship Id="rId3" Type="http://schemas.openxmlformats.org/officeDocument/2006/relationships/image" Target="../media/image1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hyperlink" Target="https://www.youtube.com/watch?v=pxcSJu5SEMw" TargetMode="External"/><Relationship Id="rId1" Type="http://schemas.openxmlformats.org/officeDocument/2006/relationships/video" Target="file://localhost/Users/rockframpton/Desktop/Art%20Education/Art%20Classes%20&amp;%20Lessons/9.%20Art%20History/1.%20APAH%20Units/4.%20Classical%20world/Unit%204.%20Classical%20World%20Videos/Learn%20About%20Minoans%20And%20Mycenaens.mp4" TargetMode="External"/><Relationship Id="rId2"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www.youtube.com/watch?v=v1_pCZBVWuY" TargetMode="External"/><Relationship Id="rId3"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6.pn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RjpT4Apgda8" TargetMode="External"/><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26.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3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www.youtube.com/watch?v=S3TlDyT2lyg" TargetMode="External"/><Relationship Id="rId3" Type="http://schemas.openxmlformats.org/officeDocument/2006/relationships/image" Target="../media/image4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1524000" y="1196975"/>
            <a:ext cx="7772400" cy="1470025"/>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r>
              <a:rPr lang="en-US" sz="4800" b="0" i="0" u="none" strike="noStrike" cap="none" dirty="0" smtClean="0">
                <a:solidFill>
                  <a:schemeClr val="bg1"/>
                </a:solidFill>
                <a:latin typeface="MufferawRg-Regular"/>
                <a:ea typeface="Calibri"/>
                <a:cs typeface="MufferawRg-Regular"/>
                <a:sym typeface="Calibri"/>
              </a:rPr>
              <a:t>The Classic World</a:t>
            </a:r>
            <a:endParaRPr lang="en-US" sz="4800" b="0" i="0" u="none" strike="noStrike" cap="none" dirty="0">
              <a:solidFill>
                <a:schemeClr val="bg1"/>
              </a:solidFill>
              <a:latin typeface="MufferawRg-Regular"/>
              <a:ea typeface="Calibri"/>
              <a:cs typeface="MufferawRg-Regular"/>
              <a:sym typeface="Calibri"/>
            </a:endParaRPr>
          </a:p>
        </p:txBody>
      </p:sp>
      <p:sp>
        <p:nvSpPr>
          <p:cNvPr id="55" name="Shape 55"/>
          <p:cNvSpPr txBox="1">
            <a:spLocks noGrp="1"/>
          </p:cNvSpPr>
          <p:nvPr>
            <p:ph type="subTitle" idx="1"/>
          </p:nvPr>
        </p:nvSpPr>
        <p:spPr>
          <a:xfrm>
            <a:off x="1600200" y="2362200"/>
            <a:ext cx="6400800" cy="1752600"/>
          </a:xfrm>
          <a:prstGeom prst="rect">
            <a:avLst/>
          </a:prstGeom>
          <a:noFill/>
          <a:ln>
            <a:noFill/>
          </a:ln>
        </p:spPr>
        <p:txBody>
          <a:bodyPr lIns="0" tIns="0" rIns="0" bIns="0" anchor="t" anchorCtr="0">
            <a:noAutofit/>
          </a:bodyPr>
          <a:lstStyle/>
          <a:p>
            <a:pPr lvl="0" algn="l">
              <a:lnSpc>
                <a:spcPct val="90000"/>
              </a:lnSpc>
              <a:spcBef>
                <a:spcPts val="0"/>
              </a:spcBef>
              <a:buClr>
                <a:schemeClr val="lt1"/>
              </a:buClr>
              <a:buSzPct val="25000"/>
            </a:pPr>
            <a:r>
              <a:rPr lang="en-US" b="0" i="0" u="none" strike="noStrike" cap="none" dirty="0" smtClean="0">
                <a:solidFill>
                  <a:schemeClr val="bg1"/>
                </a:solidFill>
                <a:latin typeface="MufferawRg-Regular"/>
                <a:ea typeface="Calibri"/>
                <a:cs typeface="MufferawRg-Regular"/>
                <a:sym typeface="Calibri"/>
              </a:rPr>
              <a:t>Greek Art</a:t>
            </a:r>
            <a:endParaRPr sz="3200" b="0" i="0" u="none" strike="noStrike" cap="none" dirty="0">
              <a:solidFill>
                <a:schemeClr val="lt1"/>
              </a:solidFill>
              <a:latin typeface="Calibri"/>
              <a:ea typeface="Calibri"/>
              <a:cs typeface="Calibri"/>
              <a:sym typeface="Calibri"/>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8763000" cy="5180014"/>
          </a:xfrm>
        </p:spPr>
        <p:txBody>
          <a:bodyPr>
            <a:normAutofit/>
          </a:bodyPr>
          <a:lstStyle/>
          <a:p>
            <a:r>
              <a:rPr lang="en-US" dirty="0" smtClean="0">
                <a:solidFill>
                  <a:srgbClr val="000000"/>
                </a:solidFill>
                <a:latin typeface="MufferawRg-Regular"/>
                <a:cs typeface="MufferawRg-Regular"/>
              </a:rPr>
              <a:t>Cycladic </a:t>
            </a:r>
            <a:br>
              <a:rPr lang="en-US" dirty="0" smtClean="0">
                <a:solidFill>
                  <a:srgbClr val="000000"/>
                </a:solidFill>
                <a:latin typeface="MufferawRg-Regular"/>
                <a:cs typeface="MufferawRg-Regular"/>
              </a:rPr>
            </a:br>
            <a:r>
              <a:rPr lang="en-US" dirty="0" smtClean="0">
                <a:solidFill>
                  <a:srgbClr val="000000"/>
                </a:solidFill>
                <a:latin typeface="MufferawRg-Regular"/>
                <a:cs typeface="MufferawRg-Regular"/>
              </a:rPr>
              <a:t/>
            </a:r>
            <a:br>
              <a:rPr lang="en-US" dirty="0" smtClean="0">
                <a:solidFill>
                  <a:srgbClr val="000000"/>
                </a:solidFill>
                <a:latin typeface="MufferawRg-Regular"/>
                <a:cs typeface="MufferawRg-Regular"/>
              </a:rPr>
            </a:br>
            <a:r>
              <a:rPr lang="en-US" dirty="0" smtClean="0">
                <a:solidFill>
                  <a:srgbClr val="000000"/>
                </a:solidFill>
                <a:latin typeface="MufferawRg-Regular"/>
                <a:cs typeface="MufferawRg-Regular"/>
              </a:rPr>
              <a:t>		Minoan</a:t>
            </a:r>
            <a:br>
              <a:rPr lang="en-US" dirty="0" smtClean="0">
                <a:solidFill>
                  <a:srgbClr val="000000"/>
                </a:solidFill>
                <a:latin typeface="MufferawRg-Regular"/>
                <a:cs typeface="MufferawRg-Regular"/>
              </a:rPr>
            </a:br>
            <a:r>
              <a:rPr lang="en-US" dirty="0" smtClean="0">
                <a:solidFill>
                  <a:srgbClr val="000000"/>
                </a:solidFill>
                <a:latin typeface="MufferawRg-Regular"/>
                <a:cs typeface="MufferawRg-Regular"/>
              </a:rPr>
              <a:t/>
            </a:r>
            <a:br>
              <a:rPr lang="en-US" dirty="0" smtClean="0">
                <a:solidFill>
                  <a:srgbClr val="000000"/>
                </a:solidFill>
                <a:latin typeface="MufferawRg-Regular"/>
                <a:cs typeface="MufferawRg-Regular"/>
              </a:rPr>
            </a:br>
            <a:r>
              <a:rPr lang="en-US" dirty="0" smtClean="0">
                <a:solidFill>
                  <a:srgbClr val="000000"/>
                </a:solidFill>
                <a:latin typeface="MufferawRg-Regular"/>
                <a:cs typeface="MufferawRg-Regular"/>
              </a:rPr>
              <a:t>				Mycenaean</a:t>
            </a:r>
            <a:br>
              <a:rPr lang="en-US" dirty="0" smtClean="0">
                <a:solidFill>
                  <a:srgbClr val="000000"/>
                </a:solidFill>
                <a:latin typeface="MufferawRg-Regular"/>
                <a:cs typeface="MufferawRg-Regular"/>
              </a:rPr>
            </a:br>
            <a:r>
              <a:rPr lang="en-US" dirty="0" smtClean="0">
                <a:solidFill>
                  <a:srgbClr val="000000"/>
                </a:solidFill>
                <a:latin typeface="MufferawRg-Regular"/>
                <a:cs typeface="MufferawRg-Regular"/>
              </a:rPr>
              <a:t/>
            </a:r>
            <a:br>
              <a:rPr lang="en-US" dirty="0" smtClean="0">
                <a:solidFill>
                  <a:srgbClr val="000000"/>
                </a:solidFill>
                <a:latin typeface="MufferawRg-Regular"/>
                <a:cs typeface="MufferawRg-Regular"/>
              </a:rPr>
            </a:br>
            <a:r>
              <a:rPr lang="en-US" dirty="0" smtClean="0">
                <a:solidFill>
                  <a:srgbClr val="000000"/>
                </a:solidFill>
                <a:latin typeface="MufferawRg-Regular"/>
                <a:cs typeface="MufferawRg-Regular"/>
              </a:rPr>
              <a:t>						 Early Greek</a:t>
            </a:r>
            <a:endParaRPr lang="en-US" dirty="0">
              <a:solidFill>
                <a:srgbClr val="000000"/>
              </a:solidFill>
              <a:latin typeface="MufferawRg-Regular"/>
              <a:cs typeface="MufferawRg-Regular"/>
            </a:endParaRPr>
          </a:p>
        </p:txBody>
      </p:sp>
      <p:sp>
        <p:nvSpPr>
          <p:cNvPr id="5" name="Right Arrow 4"/>
          <p:cNvSpPr/>
          <p:nvPr/>
        </p:nvSpPr>
        <p:spPr>
          <a:xfrm rot="2798988">
            <a:off x="2472061" y="1609620"/>
            <a:ext cx="619814" cy="24200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p:cNvSpPr/>
          <p:nvPr/>
        </p:nvSpPr>
        <p:spPr>
          <a:xfrm rot="2798988">
            <a:off x="3572222" y="2854416"/>
            <a:ext cx="619814" cy="24200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p:cNvSpPr/>
          <p:nvPr/>
        </p:nvSpPr>
        <p:spPr>
          <a:xfrm rot="2798988">
            <a:off x="4943821" y="4302215"/>
            <a:ext cx="619814" cy="24200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lide_2.jpg"/>
          <p:cNvPicPr>
            <a:picLocks noChangeAspect="1"/>
          </p:cNvPicPr>
          <p:nvPr/>
        </p:nvPicPr>
        <p:blipFill>
          <a:blip r:embed="rId2"/>
          <a:stretch>
            <a:fillRect/>
          </a:stretch>
        </p:blipFill>
        <p:spPr>
          <a:xfrm>
            <a:off x="0" y="76200"/>
            <a:ext cx="914400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Nomos_Kykladon.png"/>
          <p:cNvPicPr>
            <a:picLocks noChangeAspect="1"/>
          </p:cNvPicPr>
          <p:nvPr/>
        </p:nvPicPr>
        <p:blipFill>
          <a:blip r:embed="rId2"/>
          <a:stretch>
            <a:fillRect/>
          </a:stretch>
        </p:blipFill>
        <p:spPr>
          <a:xfrm>
            <a:off x="1524000" y="762000"/>
            <a:ext cx="6126351" cy="520101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lide_12.jpg"/>
          <p:cNvPicPr>
            <a:picLocks noChangeAspect="1"/>
          </p:cNvPicPr>
          <p:nvPr/>
        </p:nvPicPr>
        <p:blipFill>
          <a:blip r:embed="rId2"/>
          <a:stretch>
            <a:fillRect/>
          </a:stretch>
        </p:blipFill>
        <p:spPr>
          <a:xfrm>
            <a:off x="0" y="0"/>
            <a:ext cx="9128125"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lide_4.jpg"/>
          <p:cNvPicPr>
            <a:picLocks noChangeAspect="1"/>
          </p:cNvPicPr>
          <p:nvPr/>
        </p:nvPicPr>
        <p:blipFill>
          <a:blip r:embed="rId2"/>
          <a:stretch>
            <a:fillRect/>
          </a:stretch>
        </p:blipFill>
        <p:spPr>
          <a:xfrm>
            <a:off x="0" y="0"/>
            <a:ext cx="9144000" cy="685800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lide251.jpg"/>
          <p:cNvPicPr>
            <a:picLocks noChangeAspect="1"/>
          </p:cNvPicPr>
          <p:nvPr/>
        </p:nvPicPr>
        <p:blipFill>
          <a:blip r:embed="rId2"/>
          <a:stretch>
            <a:fillRect/>
          </a:stretch>
        </p:blipFill>
        <p:spPr>
          <a:xfrm>
            <a:off x="1" y="-164705"/>
            <a:ext cx="9144000" cy="701635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5" name="Picture 4" descr="octopus_jar_aegean_late_minoan_culture_1500_bce-141BA9D7ACE393E201A.jpg"/>
          <p:cNvPicPr>
            <a:picLocks noChangeAspect="1"/>
          </p:cNvPicPr>
          <p:nvPr/>
        </p:nvPicPr>
        <p:blipFill>
          <a:blip r:embed="rId2"/>
          <a:stretch>
            <a:fillRect/>
          </a:stretch>
        </p:blipFill>
        <p:spPr>
          <a:xfrm>
            <a:off x="1371600" y="0"/>
            <a:ext cx="6438900" cy="685800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tumblr_lvj6pqxZxy1r7xfaao1_400.jpg"/>
          <p:cNvPicPr>
            <a:picLocks noChangeAspect="1"/>
          </p:cNvPicPr>
          <p:nvPr/>
        </p:nvPicPr>
        <p:blipFill>
          <a:blip r:embed="rId2"/>
          <a:stretch>
            <a:fillRect/>
          </a:stretch>
        </p:blipFill>
        <p:spPr>
          <a:xfrm>
            <a:off x="4343400" y="894983"/>
            <a:ext cx="3371491" cy="5105400"/>
          </a:xfrm>
          <a:prstGeom prst="rect">
            <a:avLst/>
          </a:prstGeom>
        </p:spPr>
      </p:pic>
      <p:pic>
        <p:nvPicPr>
          <p:cNvPr id="5" name="Picture 4" descr="2b891cc8bef0564f355bdd6605beb4ad.jpg"/>
          <p:cNvPicPr>
            <a:picLocks noChangeAspect="1"/>
          </p:cNvPicPr>
          <p:nvPr/>
        </p:nvPicPr>
        <p:blipFill>
          <a:blip r:embed="rId3"/>
          <a:stretch>
            <a:fillRect/>
          </a:stretch>
        </p:blipFill>
        <p:spPr>
          <a:xfrm>
            <a:off x="1600200" y="894983"/>
            <a:ext cx="2396851" cy="51054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39c73a0366294e7f1600f26360acc48b.jpg"/>
          <p:cNvPicPr>
            <a:picLocks noChangeAspect="1"/>
          </p:cNvPicPr>
          <p:nvPr/>
        </p:nvPicPr>
        <p:blipFill>
          <a:blip r:embed="rId2"/>
          <a:stretch>
            <a:fillRect/>
          </a:stretch>
        </p:blipFill>
        <p:spPr>
          <a:xfrm>
            <a:off x="2209800" y="0"/>
            <a:ext cx="4868863" cy="712940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lide_7.jpg"/>
          <p:cNvPicPr>
            <a:picLocks noChangeAspect="1"/>
          </p:cNvPicPr>
          <p:nvPr/>
        </p:nvPicPr>
        <p:blipFill>
          <a:blip r:embed="rId2"/>
          <a:stretch>
            <a:fillRect/>
          </a:stretch>
        </p:blipFill>
        <p:spPr>
          <a:xfrm>
            <a:off x="0" y="0"/>
            <a:ext cx="9140825"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1.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lide_6.jpg"/>
          <p:cNvPicPr>
            <a:picLocks noChangeAspect="1"/>
          </p:cNvPicPr>
          <p:nvPr/>
        </p:nvPicPr>
        <p:blipFill>
          <a:blip r:embed="rId2"/>
          <a:stretch>
            <a:fillRect/>
          </a:stretch>
        </p:blipFill>
        <p:spPr>
          <a:xfrm>
            <a:off x="0" y="723900"/>
            <a:ext cx="9144000" cy="51435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lide_4.jpg"/>
          <p:cNvPicPr>
            <a:picLocks noChangeAspect="1"/>
          </p:cNvPicPr>
          <p:nvPr/>
        </p:nvPicPr>
        <p:blipFill>
          <a:blip r:embed="rId2"/>
          <a:stretch>
            <a:fillRect/>
          </a:stretch>
        </p:blipFill>
        <p:spPr>
          <a:xfrm>
            <a:off x="0" y="-1"/>
            <a:ext cx="9144000" cy="685800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Learn About Minoans And Mycenaens.mp4">
            <a:hlinkClick r:id="" action="ppaction://media"/>
          </p:cNvPr>
          <p:cNvPicPr/>
          <p:nvPr>
            <a:videoFile r:link="rId1"/>
          </p:nvPr>
        </p:nvPicPr>
        <p:blipFill>
          <a:blip r:embed="rId3"/>
          <a:stretch>
            <a:fillRect/>
          </a:stretch>
        </p:blipFill>
        <p:spPr>
          <a:xfrm>
            <a:off x="0" y="857250"/>
            <a:ext cx="9144000" cy="5143500"/>
          </a:xfrm>
          <a:prstGeom prst="rect">
            <a:avLst/>
          </a:prstGeom>
        </p:spPr>
      </p:pic>
      <p:sp>
        <p:nvSpPr>
          <p:cNvPr id="6" name="Rectangle 5"/>
          <p:cNvSpPr/>
          <p:nvPr/>
        </p:nvSpPr>
        <p:spPr>
          <a:xfrm>
            <a:off x="1676400" y="6397823"/>
            <a:ext cx="6019800" cy="307777"/>
          </a:xfrm>
          <a:prstGeom prst="rect">
            <a:avLst/>
          </a:prstGeom>
        </p:spPr>
        <p:txBody>
          <a:bodyPr wrap="square">
            <a:spAutoFit/>
          </a:bodyPr>
          <a:lstStyle/>
          <a:p>
            <a:r>
              <a:rPr lang="en-US" dirty="0" smtClean="0">
                <a:hlinkClick r:id="rId4"/>
              </a:rPr>
              <a:t>https://www.youtube.com/watch?v=pxcSJu5SEMw</a:t>
            </a:r>
            <a:r>
              <a:rPr lang="en-US" dirty="0" smtClean="0"/>
              <a:t>		3:30</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1752601" y="249604"/>
            <a:ext cx="8381999" cy="664796"/>
          </a:xfrm>
          <a:prstGeom prst="rect">
            <a:avLst/>
          </a:prstGeom>
        </p:spPr>
        <p:txBody>
          <a:bodyPr lIns="91425" tIns="91425" rIns="91425" bIns="91425" anchor="t" anchorCtr="0">
            <a:noAutofit/>
          </a:bodyPr>
          <a:lstStyle/>
          <a:p>
            <a:pPr lvl="0">
              <a:spcBef>
                <a:spcPts val="0"/>
              </a:spcBef>
              <a:buNone/>
            </a:pPr>
            <a:r>
              <a:rPr lang="en-US" dirty="0" smtClean="0">
                <a:solidFill>
                  <a:srgbClr val="000000"/>
                </a:solidFill>
                <a:latin typeface="MufferawRg-Regular"/>
                <a:cs typeface="MufferawRg-Regular"/>
              </a:rPr>
              <a:t>Timeline</a:t>
            </a:r>
            <a:endParaRPr lang="en-US" dirty="0">
              <a:solidFill>
                <a:srgbClr val="000000"/>
              </a:solidFill>
              <a:latin typeface="MufferawRg-Regular"/>
              <a:cs typeface="MufferawRg-Regular"/>
            </a:endParaRPr>
          </a:p>
        </p:txBody>
      </p:sp>
      <p:sp>
        <p:nvSpPr>
          <p:cNvPr id="86" name="Shape 86"/>
          <p:cNvSpPr txBox="1">
            <a:spLocks noGrp="1"/>
          </p:cNvSpPr>
          <p:nvPr>
            <p:ph type="body" idx="1"/>
          </p:nvPr>
        </p:nvSpPr>
        <p:spPr>
          <a:xfrm>
            <a:off x="1676401" y="1827739"/>
            <a:ext cx="8381999" cy="2210861"/>
          </a:xfrm>
          <a:prstGeom prst="rect">
            <a:avLst/>
          </a:prstGeom>
        </p:spPr>
        <p:txBody>
          <a:bodyPr lIns="91425" tIns="91425" rIns="91425" bIns="91425" anchor="t" anchorCtr="0">
            <a:noAutofit/>
          </a:bodyPr>
          <a:lstStyle/>
          <a:p>
            <a:pPr lvl="0" rtl="0">
              <a:spcBef>
                <a:spcPts val="0"/>
              </a:spcBef>
              <a:buNone/>
            </a:pPr>
            <a:r>
              <a:rPr lang="en-US" dirty="0">
                <a:solidFill>
                  <a:srgbClr val="000000"/>
                </a:solidFill>
                <a:latin typeface="MufferawRg-Regular"/>
                <a:cs typeface="MufferawRg-Regular"/>
              </a:rPr>
              <a:t>Archaic Greek Art: 600-480 </a:t>
            </a:r>
            <a:r>
              <a:rPr lang="en-US" dirty="0" smtClean="0">
                <a:solidFill>
                  <a:srgbClr val="000000"/>
                </a:solidFill>
                <a:latin typeface="MufferawRg-Regular"/>
                <a:cs typeface="MufferawRg-Regular"/>
              </a:rPr>
              <a:t>BCE</a:t>
            </a:r>
          </a:p>
          <a:p>
            <a:pPr lvl="0" rtl="0">
              <a:spcBef>
                <a:spcPts val="0"/>
              </a:spcBef>
              <a:buNone/>
            </a:pPr>
            <a:endParaRPr lang="en-US" dirty="0" smtClean="0">
              <a:solidFill>
                <a:srgbClr val="000000"/>
              </a:solidFill>
              <a:latin typeface="MufferawRg-Regular"/>
              <a:cs typeface="MufferawRg-Regular"/>
            </a:endParaRPr>
          </a:p>
          <a:p>
            <a:pPr lvl="0" rtl="0">
              <a:spcBef>
                <a:spcPts val="0"/>
              </a:spcBef>
              <a:buNone/>
            </a:pPr>
            <a:r>
              <a:rPr lang="en-US" dirty="0">
                <a:solidFill>
                  <a:srgbClr val="000000"/>
                </a:solidFill>
                <a:latin typeface="MufferawRg-Regular"/>
                <a:cs typeface="MufferawRg-Regular"/>
              </a:rPr>
              <a:t>Classical Greek Art: 480-323 </a:t>
            </a:r>
            <a:r>
              <a:rPr lang="en-US" dirty="0" smtClean="0">
                <a:solidFill>
                  <a:srgbClr val="000000"/>
                </a:solidFill>
                <a:latin typeface="MufferawRg-Regular"/>
                <a:cs typeface="MufferawRg-Regular"/>
              </a:rPr>
              <a:t>BCE</a:t>
            </a:r>
          </a:p>
          <a:p>
            <a:pPr lvl="0" rtl="0">
              <a:spcBef>
                <a:spcPts val="0"/>
              </a:spcBef>
              <a:buNone/>
            </a:pPr>
            <a:endParaRPr lang="en-US" dirty="0" smtClean="0">
              <a:solidFill>
                <a:srgbClr val="000000"/>
              </a:solidFill>
              <a:latin typeface="MufferawRg-Regular"/>
              <a:cs typeface="MufferawRg-Regular"/>
            </a:endParaRPr>
          </a:p>
          <a:p>
            <a:pPr lvl="0">
              <a:spcBef>
                <a:spcPts val="0"/>
              </a:spcBef>
              <a:buNone/>
            </a:pPr>
            <a:r>
              <a:rPr lang="en-US" dirty="0">
                <a:solidFill>
                  <a:srgbClr val="000000"/>
                </a:solidFill>
                <a:latin typeface="MufferawRg-Regular"/>
                <a:cs typeface="MufferawRg-Regular"/>
              </a:rPr>
              <a:t>Hellenistic Art: 323-30 BCE</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8"/>
        <p:cNvGrpSpPr/>
        <p:nvPr/>
      </p:nvGrpSpPr>
      <p:grpSpPr>
        <a:xfrm>
          <a:off x="0" y="0"/>
          <a:ext cx="0" cy="0"/>
          <a:chOff x="0" y="0"/>
          <a:chExt cx="0" cy="0"/>
        </a:xfrm>
      </p:grpSpPr>
      <p:sp>
        <p:nvSpPr>
          <p:cNvPr id="99" name="Shape 99"/>
          <p:cNvSpPr txBox="1"/>
          <p:nvPr/>
        </p:nvSpPr>
        <p:spPr>
          <a:xfrm>
            <a:off x="533401" y="1600200"/>
            <a:ext cx="6705599" cy="7620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5700" b="0" i="0" u="none" strike="noStrike" cap="none" dirty="0">
                <a:latin typeface="MufferawRg-Regular"/>
                <a:ea typeface="Carme"/>
                <a:cs typeface="MufferawRg-Regular"/>
                <a:sym typeface="Carme"/>
              </a:rPr>
              <a:t>Archaic Art</a:t>
            </a:r>
          </a:p>
          <a:p>
            <a:pPr marL="0" marR="0" lvl="0" indent="0" algn="ctr" rtl="0">
              <a:spcBef>
                <a:spcPts val="900"/>
              </a:spcBef>
              <a:buNone/>
            </a:pPr>
            <a:endParaRPr sz="1800" b="0" i="1" u="none" strike="noStrike" cap="none" dirty="0">
              <a:solidFill>
                <a:srgbClr val="FBAE00"/>
              </a:solidFill>
              <a:latin typeface="Arial Black"/>
              <a:ea typeface="Arial Black"/>
              <a:cs typeface="Arial Black"/>
              <a:sym typeface="Arial Black"/>
            </a:endParaRPr>
          </a:p>
          <a:p>
            <a:pPr marL="0" marR="0" lvl="0" indent="0" algn="l" rtl="0">
              <a:spcBef>
                <a:spcPts val="700"/>
              </a:spcBef>
              <a:buNone/>
            </a:pPr>
            <a:endParaRPr sz="1400" b="0" i="0" u="none" strike="noStrike" cap="none" dirty="0">
              <a:solidFill>
                <a:srgbClr val="FBAE00"/>
              </a:solidFill>
              <a:latin typeface="Arial Black"/>
              <a:ea typeface="Arial Black"/>
              <a:cs typeface="Arial Black"/>
              <a:sym typeface="Arial Black"/>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10"/>
        <p:cNvGrpSpPr/>
        <p:nvPr/>
      </p:nvGrpSpPr>
      <p:grpSpPr>
        <a:xfrm>
          <a:off x="0" y="0"/>
          <a:ext cx="0" cy="0"/>
          <a:chOff x="0" y="0"/>
          <a:chExt cx="0" cy="0"/>
        </a:xfrm>
      </p:grpSpPr>
      <p:pic>
        <p:nvPicPr>
          <p:cNvPr id="113" name="Shape 113"/>
          <p:cNvPicPr preferRelativeResize="0"/>
          <p:nvPr/>
        </p:nvPicPr>
        <p:blipFill rotWithShape="1">
          <a:blip r:embed="rId3">
            <a:alphaModFix/>
          </a:blip>
          <a:srcRect/>
          <a:stretch/>
        </p:blipFill>
        <p:spPr>
          <a:xfrm>
            <a:off x="4572000" y="1066799"/>
            <a:ext cx="3152775" cy="5334001"/>
          </a:xfrm>
          <a:prstGeom prst="rect">
            <a:avLst/>
          </a:prstGeom>
          <a:noFill/>
          <a:ln>
            <a:noFill/>
          </a:ln>
        </p:spPr>
      </p:pic>
      <p:sp>
        <p:nvSpPr>
          <p:cNvPr id="7" name="Title 6"/>
          <p:cNvSpPr>
            <a:spLocks noGrp="1"/>
          </p:cNvSpPr>
          <p:nvPr>
            <p:ph type="ctrTitle"/>
          </p:nvPr>
        </p:nvSpPr>
        <p:spPr>
          <a:xfrm>
            <a:off x="685800" y="-152400"/>
            <a:ext cx="7772400" cy="1470025"/>
          </a:xfrm>
        </p:spPr>
        <p:txBody>
          <a:bodyPr>
            <a:normAutofit/>
          </a:bodyPr>
          <a:lstStyle/>
          <a:p>
            <a:r>
              <a:rPr lang="en-US" sz="4000" dirty="0" smtClean="0">
                <a:solidFill>
                  <a:srgbClr val="000000"/>
                </a:solidFill>
                <a:latin typeface="MufferawRg-Regular"/>
                <a:cs typeface="MufferawRg-Regular"/>
              </a:rPr>
              <a:t>What Do We Have Here?</a:t>
            </a:r>
            <a:endParaRPr lang="en-US" sz="4000" dirty="0">
              <a:solidFill>
                <a:srgbClr val="000000"/>
              </a:solidFill>
              <a:latin typeface="MufferawRg-Regular"/>
              <a:cs typeface="MufferawRg-Regular"/>
            </a:endParaRPr>
          </a:p>
        </p:txBody>
      </p:sp>
      <p:pic>
        <p:nvPicPr>
          <p:cNvPr id="6" name="Picture 5" descr="f13f828928b418e4fdf71ae5c5d3b4fe.jpg"/>
          <p:cNvPicPr>
            <a:picLocks noChangeAspect="1"/>
          </p:cNvPicPr>
          <p:nvPr/>
        </p:nvPicPr>
        <p:blipFill>
          <a:blip r:embed="rId4"/>
          <a:stretch>
            <a:fillRect/>
          </a:stretch>
        </p:blipFill>
        <p:spPr>
          <a:xfrm>
            <a:off x="1676400" y="1096961"/>
            <a:ext cx="2570463" cy="5380039"/>
          </a:xfrm>
          <a:prstGeom prst="rect">
            <a:avLst/>
          </a:prstGeom>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Autofit/>
          </a:bodyPr>
          <a:lstStyle/>
          <a:p>
            <a:r>
              <a:rPr lang="en-US" sz="3600" b="1" dirty="0" smtClean="0">
                <a:solidFill>
                  <a:srgbClr val="000000"/>
                </a:solidFill>
              </a:rPr>
              <a:t>The Archaic Period (</a:t>
            </a:r>
            <a:r>
              <a:rPr lang="en-US" sz="3600" b="1" dirty="0" err="1" smtClean="0">
                <a:solidFill>
                  <a:srgbClr val="000000"/>
                </a:solidFill>
              </a:rPr>
              <a:t>c</a:t>
            </a:r>
            <a:r>
              <a:rPr lang="en-US" sz="3600" b="1" dirty="0" smtClean="0">
                <a:solidFill>
                  <a:srgbClr val="000000"/>
                </a:solidFill>
              </a:rPr>
              <a:t>. 600-480/479 B.C.E.)</a:t>
            </a:r>
            <a:br>
              <a:rPr lang="en-US" sz="3600" b="1" dirty="0" smtClean="0">
                <a:solidFill>
                  <a:srgbClr val="000000"/>
                </a:solidFill>
              </a:rPr>
            </a:br>
            <a:endParaRPr lang="en-US" sz="3600" dirty="0">
              <a:solidFill>
                <a:srgbClr val="000000"/>
              </a:solidFill>
            </a:endParaRPr>
          </a:p>
        </p:txBody>
      </p:sp>
      <p:sp>
        <p:nvSpPr>
          <p:cNvPr id="3" name="Content Placeholder 2"/>
          <p:cNvSpPr>
            <a:spLocks noGrp="1"/>
          </p:cNvSpPr>
          <p:nvPr>
            <p:ph idx="1"/>
          </p:nvPr>
        </p:nvSpPr>
        <p:spPr>
          <a:xfrm>
            <a:off x="1066800" y="1447800"/>
            <a:ext cx="7391400" cy="4525963"/>
          </a:xfrm>
        </p:spPr>
        <p:txBody>
          <a:bodyPr>
            <a:normAutofit/>
          </a:bodyPr>
          <a:lstStyle/>
          <a:p>
            <a:r>
              <a:rPr lang="en-US" dirty="0" smtClean="0">
                <a:solidFill>
                  <a:srgbClr val="000000"/>
                </a:solidFill>
              </a:rPr>
              <a:t>“While Greek artisans continued to develop their individual crafts, storytelling ability, and more realistic portrayals of human figures throughout the Archaic Period, the city of Athens witnessed the rise and fall of tyrants and the introduction of democracy by the statesman </a:t>
            </a:r>
            <a:r>
              <a:rPr lang="en-US" dirty="0" err="1" smtClean="0">
                <a:solidFill>
                  <a:srgbClr val="000000"/>
                </a:solidFill>
              </a:rPr>
              <a:t>Kleisthenes</a:t>
            </a:r>
            <a:r>
              <a:rPr lang="en-US" dirty="0" smtClean="0">
                <a:solidFill>
                  <a:srgbClr val="000000"/>
                </a:solidFill>
              </a:rPr>
              <a:t> in the years 508 and 507 B.C.E.”</a:t>
            </a:r>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228600"/>
            <a:ext cx="6629400" cy="4525963"/>
          </a:xfrm>
        </p:spPr>
        <p:txBody>
          <a:bodyPr/>
          <a:lstStyle/>
          <a:p>
            <a:r>
              <a:rPr lang="en-US" dirty="0" smtClean="0">
                <a:solidFill>
                  <a:srgbClr val="000000"/>
                </a:solidFill>
              </a:rPr>
              <a:t>Visually, the period is known for large-scale marble </a:t>
            </a:r>
            <a:r>
              <a:rPr lang="en-US" dirty="0" err="1" smtClean="0">
                <a:solidFill>
                  <a:schemeClr val="accent6"/>
                </a:solidFill>
              </a:rPr>
              <a:t>kouros</a:t>
            </a:r>
            <a:r>
              <a:rPr lang="en-US" dirty="0" smtClean="0">
                <a:solidFill>
                  <a:srgbClr val="000000"/>
                </a:solidFill>
              </a:rPr>
              <a:t> (male youth) and </a:t>
            </a:r>
            <a:r>
              <a:rPr lang="en-US" dirty="0" err="1" smtClean="0">
                <a:solidFill>
                  <a:srgbClr val="F79646"/>
                </a:solidFill>
              </a:rPr>
              <a:t>kore</a:t>
            </a:r>
            <a:r>
              <a:rPr lang="en-US" dirty="0" smtClean="0">
                <a:solidFill>
                  <a:srgbClr val="000000"/>
                </a:solidFill>
              </a:rPr>
              <a:t> (female youth) sculptures</a:t>
            </a:r>
            <a:endParaRPr lang="en-US" dirty="0">
              <a:solidFill>
                <a:srgbClr val="000000"/>
              </a:solidFill>
            </a:endParaRPr>
          </a:p>
        </p:txBody>
      </p:sp>
      <p:pic>
        <p:nvPicPr>
          <p:cNvPr id="4" name="Picture 3" descr="0ecc4d96cfd8b4d58e18ed00815bfcca456a7249.jpg"/>
          <p:cNvPicPr>
            <a:picLocks noChangeAspect="1"/>
          </p:cNvPicPr>
          <p:nvPr/>
        </p:nvPicPr>
        <p:blipFill>
          <a:blip r:embed="rId2"/>
          <a:stretch>
            <a:fillRect/>
          </a:stretch>
        </p:blipFill>
        <p:spPr>
          <a:xfrm>
            <a:off x="1447800" y="2663190"/>
            <a:ext cx="6400800" cy="328041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447800" y="579438"/>
            <a:ext cx="6096000" cy="6126162"/>
          </a:xfrm>
        </p:spPr>
        <p:txBody>
          <a:bodyPr>
            <a:normAutofit fontScale="85000" lnSpcReduction="10000"/>
          </a:bodyPr>
          <a:lstStyle/>
          <a:p>
            <a:r>
              <a:rPr lang="en-US" dirty="0" smtClean="0">
                <a:solidFill>
                  <a:schemeClr val="bg1"/>
                </a:solidFill>
              </a:rPr>
              <a:t>the </a:t>
            </a:r>
            <a:r>
              <a:rPr lang="en-US" dirty="0" err="1" smtClean="0">
                <a:solidFill>
                  <a:schemeClr val="bg1"/>
                </a:solidFill>
              </a:rPr>
              <a:t>kouros</a:t>
            </a:r>
            <a:r>
              <a:rPr lang="en-US" dirty="0" smtClean="0">
                <a:solidFill>
                  <a:schemeClr val="bg1"/>
                </a:solidFill>
              </a:rPr>
              <a:t> stands rigidly with both arms extended at the side and one leg advanced. </a:t>
            </a:r>
          </a:p>
          <a:p>
            <a:r>
              <a:rPr lang="en-US" dirty="0" smtClean="0">
                <a:solidFill>
                  <a:schemeClr val="bg1"/>
                </a:solidFill>
              </a:rPr>
              <a:t>Frequently employed as grave markers, these sculptural types displayed unabashed nudity, highlighting their complicated hairstyles and abstracted musculature</a:t>
            </a:r>
          </a:p>
          <a:p>
            <a:r>
              <a:rPr lang="en-US" dirty="0" smtClean="0">
                <a:solidFill>
                  <a:schemeClr val="bg1"/>
                </a:solidFill>
              </a:rPr>
              <a:t>The </a:t>
            </a:r>
            <a:r>
              <a:rPr lang="en-US" dirty="0" err="1" smtClean="0">
                <a:solidFill>
                  <a:schemeClr val="bg1"/>
                </a:solidFill>
              </a:rPr>
              <a:t>kore</a:t>
            </a:r>
            <a:r>
              <a:rPr lang="en-US" dirty="0" smtClean="0">
                <a:solidFill>
                  <a:schemeClr val="bg1"/>
                </a:solidFill>
              </a:rPr>
              <a:t>, on the other hand, was never nude. Not only was her form draped in layers of fabric, but she was also ornamented with jewelry and adorned with a crown. Though some have been discovered in funerary contexts</a:t>
            </a:r>
            <a:endParaRPr lang="en-US" dirty="0">
              <a:solidFill>
                <a:schemeClr val="bg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4"/>
        <p:cNvGrpSpPr/>
        <p:nvPr/>
      </p:nvGrpSpPr>
      <p:grpSpPr>
        <a:xfrm>
          <a:off x="0" y="0"/>
          <a:ext cx="0" cy="0"/>
          <a:chOff x="0" y="0"/>
          <a:chExt cx="0" cy="0"/>
        </a:xfrm>
      </p:grpSpPr>
      <p:sp>
        <p:nvSpPr>
          <p:cNvPr id="145" name="Shape 145"/>
          <p:cNvSpPr txBox="1"/>
          <p:nvPr/>
        </p:nvSpPr>
        <p:spPr>
          <a:xfrm>
            <a:off x="152400" y="4765675"/>
            <a:ext cx="4419599" cy="16351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dirty="0" err="1" smtClean="0">
                <a:latin typeface="Calibri"/>
                <a:ea typeface="Calibri"/>
                <a:cs typeface="Calibri"/>
                <a:sym typeface="Calibri"/>
              </a:rPr>
              <a:t>Kouros</a:t>
            </a:r>
            <a:endParaRPr lang="en-US" sz="1800" b="0" i="0" u="none" strike="noStrike" cap="none" dirty="0" smtClean="0">
              <a:latin typeface="Calibri"/>
              <a:ea typeface="Calibri"/>
              <a:cs typeface="Calibri"/>
              <a:sym typeface="Calibri"/>
            </a:endParaRPr>
          </a:p>
          <a:p>
            <a:pPr marL="0" marR="0" lvl="0" indent="0" algn="l" rtl="0">
              <a:spcBef>
                <a:spcPts val="900"/>
              </a:spcBef>
              <a:buSzPct val="25000"/>
              <a:buNone/>
            </a:pPr>
            <a:r>
              <a:rPr lang="en-US" sz="1800" b="0" i="0" u="none" strike="noStrike" cap="none" dirty="0">
                <a:latin typeface="Calibri"/>
                <a:ea typeface="Calibri"/>
                <a:cs typeface="Calibri"/>
                <a:sym typeface="Calibri"/>
              </a:rPr>
              <a:t>from </a:t>
            </a:r>
            <a:r>
              <a:rPr lang="en-US" sz="1800" b="0" i="0" u="none" strike="noStrike" cap="none" dirty="0" smtClean="0">
                <a:latin typeface="Calibri"/>
                <a:ea typeface="Calibri"/>
                <a:cs typeface="Calibri"/>
                <a:sym typeface="Calibri"/>
              </a:rPr>
              <a:t>Anavysos</a:t>
            </a:r>
            <a:r>
              <a:rPr lang="en-US" sz="1800" b="0" i="0" u="none" strike="noStrike" cap="none" dirty="0">
                <a:latin typeface="Calibri"/>
                <a:ea typeface="Calibri"/>
                <a:cs typeface="Calibri"/>
                <a:sym typeface="Calibri"/>
              </a:rPr>
              <a:t>, Greece</a:t>
            </a:r>
          </a:p>
          <a:p>
            <a:pPr marL="0" marR="0" lvl="0" indent="0" algn="l" rtl="0">
              <a:spcBef>
                <a:spcPts val="800"/>
              </a:spcBef>
              <a:buSzPct val="25000"/>
              <a:buNone/>
            </a:pPr>
            <a:r>
              <a:rPr lang="en-US" sz="1600" b="0" i="0" u="none" strike="noStrike" cap="none" dirty="0">
                <a:latin typeface="Calibri"/>
                <a:ea typeface="Calibri"/>
                <a:cs typeface="Calibri"/>
                <a:sym typeface="Calibri"/>
              </a:rPr>
              <a:t>ca. 530 B.C.E.</a:t>
            </a:r>
          </a:p>
          <a:p>
            <a:pPr marL="0" marR="0" lvl="0" indent="0" algn="l" rtl="0">
              <a:spcBef>
                <a:spcPts val="0"/>
              </a:spcBef>
              <a:buSzPct val="25000"/>
              <a:buNone/>
            </a:pPr>
            <a:r>
              <a:rPr lang="en-US" sz="1600" b="0" i="0" u="none" strike="noStrike" cap="none" dirty="0">
                <a:latin typeface="Calibri"/>
                <a:ea typeface="Calibri"/>
                <a:cs typeface="Calibri"/>
                <a:sym typeface="Calibri"/>
              </a:rPr>
              <a:t>marble</a:t>
            </a:r>
          </a:p>
          <a:p>
            <a:pPr marL="0" marR="0" lvl="0" indent="0" algn="l" rtl="0">
              <a:spcBef>
                <a:spcPts val="0"/>
              </a:spcBef>
              <a:buSzPct val="25000"/>
              <a:buNone/>
            </a:pPr>
            <a:r>
              <a:rPr lang="en-US" sz="1600" b="0" i="0" u="none" strike="noStrike" cap="none" dirty="0">
                <a:latin typeface="Calibri"/>
                <a:ea typeface="Calibri"/>
                <a:cs typeface="Calibri"/>
                <a:sym typeface="Calibri"/>
              </a:rPr>
              <a:t>76 in. high</a:t>
            </a:r>
          </a:p>
        </p:txBody>
      </p:sp>
      <p:pic>
        <p:nvPicPr>
          <p:cNvPr id="146" name="Shape 146"/>
          <p:cNvPicPr preferRelativeResize="0"/>
          <p:nvPr/>
        </p:nvPicPr>
        <p:blipFill rotWithShape="1">
          <a:blip r:embed="rId3">
            <a:alphaModFix/>
          </a:blip>
          <a:srcRect/>
          <a:stretch/>
        </p:blipFill>
        <p:spPr>
          <a:xfrm>
            <a:off x="6388100" y="533400"/>
            <a:ext cx="2527300" cy="5791200"/>
          </a:xfrm>
          <a:prstGeom prst="rect">
            <a:avLst/>
          </a:prstGeom>
          <a:noFill/>
          <a:ln>
            <a:noFill/>
          </a:ln>
        </p:spPr>
      </p:pic>
      <p:sp>
        <p:nvSpPr>
          <p:cNvPr id="147" name="Shape 147"/>
          <p:cNvSpPr/>
          <p:nvPr/>
        </p:nvSpPr>
        <p:spPr>
          <a:xfrm>
            <a:off x="2638425" y="2700338"/>
            <a:ext cx="184149" cy="366711"/>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a:solidFill>
                <a:schemeClr val="lt1"/>
              </a:solidFill>
              <a:latin typeface="Calibri"/>
              <a:ea typeface="Calibri"/>
              <a:cs typeface="Calibri"/>
              <a:sym typeface="Calibri"/>
            </a:endParaRPr>
          </a:p>
        </p:txBody>
      </p:sp>
      <p:pic>
        <p:nvPicPr>
          <p:cNvPr id="148" name="Shape 148"/>
          <p:cNvPicPr preferRelativeResize="0"/>
          <p:nvPr/>
        </p:nvPicPr>
        <p:blipFill rotWithShape="1">
          <a:blip r:embed="rId4">
            <a:alphaModFix/>
          </a:blip>
          <a:srcRect l="17195" t="6122" r="5341"/>
          <a:stretch/>
        </p:blipFill>
        <p:spPr>
          <a:xfrm>
            <a:off x="1928813" y="990600"/>
            <a:ext cx="1423987" cy="3505200"/>
          </a:xfrm>
          <a:prstGeom prst="rect">
            <a:avLst/>
          </a:prstGeom>
          <a:noFill/>
          <a:ln>
            <a:noFill/>
          </a:ln>
        </p:spPr>
      </p:pic>
      <p:pic>
        <p:nvPicPr>
          <p:cNvPr id="149" name="Shape 149"/>
          <p:cNvPicPr preferRelativeResize="0"/>
          <p:nvPr/>
        </p:nvPicPr>
        <p:blipFill rotWithShape="1">
          <a:blip r:embed="rId5">
            <a:alphaModFix/>
          </a:blip>
          <a:srcRect/>
          <a:stretch/>
        </p:blipFill>
        <p:spPr>
          <a:xfrm>
            <a:off x="3581400" y="760412"/>
            <a:ext cx="2555875" cy="5335587"/>
          </a:xfrm>
          <a:prstGeom prst="rect">
            <a:avLst/>
          </a:prstGeom>
          <a:noFill/>
          <a:ln>
            <a:noFill/>
          </a:ln>
        </p:spPr>
      </p:pic>
      <p:pic>
        <p:nvPicPr>
          <p:cNvPr id="7" name="Shape 176"/>
          <p:cNvPicPr preferRelativeResize="0"/>
          <p:nvPr/>
        </p:nvPicPr>
        <p:blipFill>
          <a:blip r:embed="rId6">
            <a:alphaModFix/>
          </a:blip>
          <a:stretch>
            <a:fillRect/>
          </a:stretch>
        </p:blipFill>
        <p:spPr>
          <a:xfrm>
            <a:off x="1678169" y="5657861"/>
            <a:ext cx="730849" cy="666739"/>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1"/>
                                        <p:tgtEl>
                                          <p:spTgt spid="1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8"/>
                                        </p:tgtEl>
                                        <p:attrNameLst>
                                          <p:attrName>style.visibility</p:attrName>
                                        </p:attrNameLst>
                                      </p:cBhvr>
                                      <p:to>
                                        <p:strVal val="visible"/>
                                      </p:to>
                                    </p:set>
                                    <p:animEffect transition="in" filter="fade">
                                      <p:cBhvr>
                                        <p:cTn id="12" dur="1"/>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2.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676400" y="6321623"/>
            <a:ext cx="6019800" cy="307777"/>
          </a:xfrm>
          <a:prstGeom prst="rect">
            <a:avLst/>
          </a:prstGeom>
        </p:spPr>
        <p:txBody>
          <a:bodyPr wrap="square">
            <a:spAutoFit/>
          </a:bodyPr>
          <a:lstStyle/>
          <a:p>
            <a:r>
              <a:rPr lang="en-US" dirty="0" smtClean="0">
                <a:hlinkClick r:id="rId2"/>
              </a:rPr>
              <a:t>https://www.youtube.com/watch?v=v1_pCZBVWuY</a:t>
            </a:r>
            <a:r>
              <a:rPr lang="en-US" dirty="0" smtClean="0"/>
              <a:t>		5:00</a:t>
            </a:r>
            <a:endParaRPr lang="en-US" dirty="0"/>
          </a:p>
        </p:txBody>
      </p:sp>
      <p:sp>
        <p:nvSpPr>
          <p:cNvPr id="6" name="Content Placeholder 5"/>
          <p:cNvSpPr>
            <a:spLocks noGrp="1"/>
          </p:cNvSpPr>
          <p:nvPr>
            <p:ph sz="half" idx="1"/>
          </p:nvPr>
        </p:nvSpPr>
        <p:spPr/>
        <p:txBody>
          <a:bodyPr/>
          <a:lstStyle/>
          <a:p>
            <a:endParaRPr lang="en-US"/>
          </a:p>
        </p:txBody>
      </p:sp>
      <p:pic>
        <p:nvPicPr>
          <p:cNvPr id="7" name="Picture 6" descr="Screen Shot 2018-07-14 at 4.18.59 PM.png"/>
          <p:cNvPicPr>
            <a:picLocks noChangeAspect="1"/>
          </p:cNvPicPr>
          <p:nvPr/>
        </p:nvPicPr>
        <p:blipFill>
          <a:blip r:embed="rId3"/>
          <a:stretch>
            <a:fillRect/>
          </a:stretch>
        </p:blipFill>
        <p:spPr>
          <a:xfrm>
            <a:off x="1524000" y="685800"/>
            <a:ext cx="6174105" cy="5145088"/>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63"/>
        <p:cNvGrpSpPr/>
        <p:nvPr/>
      </p:nvGrpSpPr>
      <p:grpSpPr>
        <a:xfrm>
          <a:off x="0" y="0"/>
          <a:ext cx="0" cy="0"/>
          <a:chOff x="0" y="0"/>
          <a:chExt cx="0" cy="0"/>
        </a:xfrm>
      </p:grpSpPr>
      <p:sp>
        <p:nvSpPr>
          <p:cNvPr id="165" name="Shape 165"/>
          <p:cNvSpPr txBox="1">
            <a:spLocks noGrp="1"/>
          </p:cNvSpPr>
          <p:nvPr>
            <p:ph idx="1"/>
          </p:nvPr>
        </p:nvSpPr>
        <p:spPr>
          <a:prstGeom prst="rect">
            <a:avLst/>
          </a:prstGeom>
          <a:noFill/>
          <a:ln>
            <a:noFill/>
          </a:ln>
        </p:spPr>
        <p:txBody>
          <a:bodyPr lIns="0" tIns="0" rIns="0" bIns="0" anchor="t" anchorCtr="0">
            <a:noAutofit/>
          </a:bodyPr>
          <a:lstStyle/>
          <a:p>
            <a:pPr marL="396875" marR="0" lvl="0" indent="-396875" algn="l" rtl="0">
              <a:lnSpc>
                <a:spcPct val="90000"/>
              </a:lnSpc>
              <a:spcBef>
                <a:spcPts val="0"/>
              </a:spcBef>
              <a:buClr>
                <a:schemeClr val="lt1"/>
              </a:buClr>
              <a:buSzPct val="100000"/>
              <a:buFont typeface="Calibri"/>
              <a:buNone/>
            </a:pPr>
            <a:endParaRPr sz="3200" b="0" i="0" u="none" strike="noStrike" cap="none">
              <a:solidFill>
                <a:schemeClr val="lt1"/>
              </a:solidFill>
              <a:latin typeface="Calibri"/>
              <a:ea typeface="Calibri"/>
              <a:cs typeface="Calibri"/>
              <a:sym typeface="Calibri"/>
            </a:endParaRPr>
          </a:p>
        </p:txBody>
      </p:sp>
      <p:pic>
        <p:nvPicPr>
          <p:cNvPr id="166" name="Shape 166"/>
          <p:cNvPicPr preferRelativeResize="0"/>
          <p:nvPr/>
        </p:nvPicPr>
        <p:blipFill rotWithShape="1">
          <a:blip r:embed="rId3">
            <a:alphaModFix/>
          </a:blip>
          <a:srcRect/>
          <a:stretch/>
        </p:blipFill>
        <p:spPr>
          <a:xfrm>
            <a:off x="6119149" y="685800"/>
            <a:ext cx="2720051" cy="5486399"/>
          </a:xfrm>
          <a:prstGeom prst="rect">
            <a:avLst/>
          </a:prstGeom>
          <a:noFill/>
          <a:ln>
            <a:noFill/>
          </a:ln>
        </p:spPr>
      </p:pic>
      <p:pic>
        <p:nvPicPr>
          <p:cNvPr id="167" name="Shape 167"/>
          <p:cNvPicPr preferRelativeResize="0"/>
          <p:nvPr/>
        </p:nvPicPr>
        <p:blipFill rotWithShape="1">
          <a:blip r:embed="rId4">
            <a:alphaModFix/>
          </a:blip>
          <a:srcRect/>
          <a:stretch/>
        </p:blipFill>
        <p:spPr>
          <a:xfrm>
            <a:off x="304800" y="685800"/>
            <a:ext cx="2743200" cy="5486400"/>
          </a:xfrm>
          <a:prstGeom prst="rect">
            <a:avLst/>
          </a:prstGeom>
          <a:noFill/>
          <a:ln>
            <a:noFill/>
          </a:ln>
        </p:spPr>
      </p:pic>
      <p:pic>
        <p:nvPicPr>
          <p:cNvPr id="168" name="Shape 168"/>
          <p:cNvPicPr preferRelativeResize="0"/>
          <p:nvPr/>
        </p:nvPicPr>
        <p:blipFill rotWithShape="1">
          <a:blip r:embed="rId5">
            <a:alphaModFix/>
          </a:blip>
          <a:srcRect/>
          <a:stretch/>
        </p:blipFill>
        <p:spPr>
          <a:xfrm>
            <a:off x="3352800" y="228600"/>
            <a:ext cx="2362200" cy="6337300"/>
          </a:xfrm>
          <a:prstGeom prst="rect">
            <a:avLst/>
          </a:prstGeom>
          <a:noFill/>
          <a:ln>
            <a:noFill/>
          </a:ln>
        </p:spPr>
      </p:pic>
    </p:spTree>
  </p:cSld>
  <p:clrMapOvr>
    <a:masterClrMapping/>
  </p:clrMapOvr>
  <p:transition>
    <p:fade/>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Shape 154"/>
        <p:cNvGrpSpPr/>
        <p:nvPr/>
      </p:nvGrpSpPr>
      <p:grpSpPr>
        <a:xfrm>
          <a:off x="0" y="0"/>
          <a:ext cx="0" cy="0"/>
          <a:chOff x="0" y="0"/>
          <a:chExt cx="0" cy="0"/>
        </a:xfrm>
      </p:grpSpPr>
      <p:sp>
        <p:nvSpPr>
          <p:cNvPr id="155" name="Shape 155"/>
          <p:cNvSpPr txBox="1"/>
          <p:nvPr/>
        </p:nvSpPr>
        <p:spPr>
          <a:xfrm>
            <a:off x="152400" y="5070475"/>
            <a:ext cx="4419599" cy="16351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dirty="0" err="1" smtClean="0">
                <a:latin typeface="Calibri"/>
                <a:ea typeface="Calibri"/>
                <a:cs typeface="Calibri"/>
                <a:sym typeface="Calibri"/>
              </a:rPr>
              <a:t>Kroisos</a:t>
            </a:r>
            <a:r>
              <a:rPr lang="en-US" sz="1800" dirty="0">
                <a:latin typeface="Calibri"/>
                <a:ea typeface="Calibri"/>
                <a:cs typeface="Calibri"/>
                <a:sym typeface="Calibri"/>
              </a:rPr>
              <a:t> </a:t>
            </a:r>
            <a:r>
              <a:rPr lang="en-US" sz="1800" b="0" i="0" u="none" strike="noStrike" cap="none" dirty="0" smtClean="0">
                <a:latin typeface="Calibri"/>
                <a:ea typeface="Calibri"/>
                <a:cs typeface="Calibri"/>
                <a:sym typeface="Calibri"/>
              </a:rPr>
              <a:t>from </a:t>
            </a:r>
            <a:r>
              <a:rPr lang="en-US" sz="1800" b="0" i="0" u="none" strike="noStrike" cap="none" dirty="0">
                <a:latin typeface="Calibri"/>
                <a:ea typeface="Calibri"/>
                <a:cs typeface="Calibri"/>
                <a:sym typeface="Calibri"/>
              </a:rPr>
              <a:t>Anavysos, Greece</a:t>
            </a:r>
          </a:p>
          <a:p>
            <a:pPr marL="0" marR="0" lvl="0" indent="0" algn="l" rtl="0">
              <a:spcBef>
                <a:spcPts val="800"/>
              </a:spcBef>
              <a:buSzPct val="25000"/>
              <a:buNone/>
            </a:pPr>
            <a:r>
              <a:rPr lang="en-US" sz="1600" b="0" i="0" u="none" strike="noStrike" cap="none" dirty="0">
                <a:latin typeface="Calibri"/>
                <a:ea typeface="Calibri"/>
                <a:cs typeface="Calibri"/>
                <a:sym typeface="Calibri"/>
              </a:rPr>
              <a:t>ca. 530 B.C.E.</a:t>
            </a:r>
          </a:p>
          <a:p>
            <a:pPr marL="0" marR="0" lvl="0" indent="0" algn="l" rtl="0">
              <a:spcBef>
                <a:spcPts val="0"/>
              </a:spcBef>
              <a:buSzPct val="25000"/>
              <a:buNone/>
            </a:pPr>
            <a:r>
              <a:rPr lang="en-US" sz="1600" b="0" i="0" u="none" strike="noStrike" cap="none" dirty="0">
                <a:latin typeface="Calibri"/>
                <a:ea typeface="Calibri"/>
                <a:cs typeface="Calibri"/>
                <a:sym typeface="Calibri"/>
              </a:rPr>
              <a:t>marble</a:t>
            </a:r>
          </a:p>
          <a:p>
            <a:pPr marL="0" marR="0" lvl="0" indent="0" algn="l" rtl="0">
              <a:spcBef>
                <a:spcPts val="0"/>
              </a:spcBef>
              <a:buSzPct val="25000"/>
              <a:buNone/>
            </a:pPr>
            <a:r>
              <a:rPr lang="en-US" sz="1600" b="0" i="0" u="none" strike="noStrike" cap="none" dirty="0">
                <a:latin typeface="Calibri"/>
                <a:ea typeface="Calibri"/>
                <a:cs typeface="Calibri"/>
                <a:sym typeface="Calibri"/>
              </a:rPr>
              <a:t>76 in. </a:t>
            </a:r>
            <a:r>
              <a:rPr lang="en-US" sz="1600" b="0" i="0" u="none" strike="noStrike" cap="none" dirty="0" smtClean="0">
                <a:latin typeface="Calibri"/>
                <a:ea typeface="Calibri"/>
                <a:cs typeface="Calibri"/>
                <a:sym typeface="Calibri"/>
              </a:rPr>
              <a:t>high</a:t>
            </a:r>
            <a:endParaRPr lang="en-US" sz="1600" b="0" i="0" u="none" strike="noStrike" cap="none" dirty="0">
              <a:latin typeface="Calibri"/>
              <a:ea typeface="Calibri"/>
              <a:cs typeface="Calibri"/>
              <a:sym typeface="Calibri"/>
            </a:endParaRPr>
          </a:p>
        </p:txBody>
      </p:sp>
      <p:pic>
        <p:nvPicPr>
          <p:cNvPr id="156" name="Shape 156"/>
          <p:cNvPicPr preferRelativeResize="0"/>
          <p:nvPr/>
        </p:nvPicPr>
        <p:blipFill rotWithShape="1">
          <a:blip r:embed="rId3">
            <a:alphaModFix/>
          </a:blip>
          <a:srcRect/>
          <a:stretch/>
        </p:blipFill>
        <p:spPr>
          <a:xfrm>
            <a:off x="6388100" y="228600"/>
            <a:ext cx="2527300" cy="5791200"/>
          </a:xfrm>
          <a:prstGeom prst="rect">
            <a:avLst/>
          </a:prstGeom>
          <a:noFill/>
          <a:ln>
            <a:noFill/>
          </a:ln>
        </p:spPr>
      </p:pic>
      <p:sp>
        <p:nvSpPr>
          <p:cNvPr id="157" name="Shape 157"/>
          <p:cNvSpPr/>
          <p:nvPr/>
        </p:nvSpPr>
        <p:spPr>
          <a:xfrm>
            <a:off x="2638425" y="2700338"/>
            <a:ext cx="184149" cy="366711"/>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a:solidFill>
                <a:schemeClr val="lt1"/>
              </a:solidFill>
              <a:latin typeface="Calibri"/>
              <a:ea typeface="Calibri"/>
              <a:cs typeface="Calibri"/>
              <a:sym typeface="Calibri"/>
            </a:endParaRPr>
          </a:p>
        </p:txBody>
      </p:sp>
      <p:pic>
        <p:nvPicPr>
          <p:cNvPr id="158" name="Shape 158"/>
          <p:cNvPicPr preferRelativeResize="0"/>
          <p:nvPr/>
        </p:nvPicPr>
        <p:blipFill>
          <a:blip r:embed="rId4">
            <a:alphaModFix/>
          </a:blip>
          <a:stretch>
            <a:fillRect/>
          </a:stretch>
        </p:blipFill>
        <p:spPr>
          <a:xfrm>
            <a:off x="1447800" y="5486400"/>
            <a:ext cx="886124" cy="808400"/>
          </a:xfrm>
          <a:prstGeom prst="rect">
            <a:avLst/>
          </a:prstGeom>
          <a:noFill/>
          <a:ln>
            <a:noFill/>
          </a:ln>
        </p:spPr>
      </p:pic>
      <p:graphicFrame>
        <p:nvGraphicFramePr>
          <p:cNvPr id="159" name="Shape 159"/>
          <p:cNvGraphicFramePr/>
          <p:nvPr/>
        </p:nvGraphicFramePr>
        <p:xfrm>
          <a:off x="251200" y="286762"/>
          <a:ext cx="5921000" cy="4666237"/>
        </p:xfrm>
        <a:graphic>
          <a:graphicData uri="http://schemas.openxmlformats.org/drawingml/2006/table">
            <a:tbl>
              <a:tblPr>
                <a:noFill/>
                <a:tableStyleId>{8BB6BC28-845C-4192-9003-ADADE6A82430}</a:tableStyleId>
              </a:tblPr>
              <a:tblGrid>
                <a:gridCol w="1480250"/>
                <a:gridCol w="1480250"/>
                <a:gridCol w="1480250"/>
                <a:gridCol w="1480250"/>
              </a:tblGrid>
              <a:tr h="499942">
                <a:tc>
                  <a:txBody>
                    <a:bodyPr/>
                    <a:lstStyle/>
                    <a:p>
                      <a:pPr lvl="0">
                        <a:spcBef>
                          <a:spcPts val="0"/>
                        </a:spcBef>
                        <a:buNone/>
                      </a:pPr>
                      <a:r>
                        <a:rPr lang="en-US" b="1">
                          <a:solidFill>
                            <a:srgbClr val="000000"/>
                          </a:solidFill>
                        </a:rPr>
                        <a:t>Form</a:t>
                      </a:r>
                    </a:p>
                  </a:txBody>
                  <a:tcPr marL="91425" marR="91425" marT="91425" marB="91425"/>
                </a:tc>
                <a:tc>
                  <a:txBody>
                    <a:bodyPr/>
                    <a:lstStyle/>
                    <a:p>
                      <a:pPr lvl="0">
                        <a:spcBef>
                          <a:spcPts val="0"/>
                        </a:spcBef>
                        <a:buNone/>
                      </a:pPr>
                      <a:r>
                        <a:rPr lang="en-US" b="1">
                          <a:solidFill>
                            <a:srgbClr val="000000"/>
                          </a:solidFill>
                        </a:rPr>
                        <a:t>Function</a:t>
                      </a:r>
                    </a:p>
                  </a:txBody>
                  <a:tcPr marL="91425" marR="91425" marT="91425" marB="91425"/>
                </a:tc>
                <a:tc>
                  <a:txBody>
                    <a:bodyPr/>
                    <a:lstStyle/>
                    <a:p>
                      <a:pPr lvl="0">
                        <a:spcBef>
                          <a:spcPts val="0"/>
                        </a:spcBef>
                        <a:buNone/>
                      </a:pPr>
                      <a:r>
                        <a:rPr lang="en-US" b="1">
                          <a:solidFill>
                            <a:srgbClr val="000000"/>
                          </a:solidFill>
                        </a:rPr>
                        <a:t>Content</a:t>
                      </a:r>
                    </a:p>
                  </a:txBody>
                  <a:tcPr marL="91425" marR="91425" marT="91425" marB="91425"/>
                </a:tc>
                <a:tc>
                  <a:txBody>
                    <a:bodyPr/>
                    <a:lstStyle/>
                    <a:p>
                      <a:pPr lvl="0">
                        <a:spcBef>
                          <a:spcPts val="0"/>
                        </a:spcBef>
                        <a:buNone/>
                      </a:pPr>
                      <a:r>
                        <a:rPr lang="en-US" b="1">
                          <a:solidFill>
                            <a:srgbClr val="000000"/>
                          </a:solidFill>
                        </a:rPr>
                        <a:t>Context</a:t>
                      </a:r>
                    </a:p>
                  </a:txBody>
                  <a:tcPr marL="91425" marR="91425" marT="91425" marB="91425"/>
                </a:tc>
              </a:tr>
              <a:tr h="866591">
                <a:tc>
                  <a:txBody>
                    <a:bodyPr/>
                    <a:lstStyle/>
                    <a:p>
                      <a:pPr lvl="0">
                        <a:spcBef>
                          <a:spcPts val="0"/>
                        </a:spcBef>
                        <a:buNone/>
                      </a:pPr>
                      <a:r>
                        <a:rPr lang="en-US" sz="1000">
                          <a:solidFill>
                            <a:srgbClr val="000000"/>
                          </a:solidFill>
                        </a:rPr>
                        <a:t>Rigidly frontal pose</a:t>
                      </a:r>
                    </a:p>
                  </a:txBody>
                  <a:tcPr marL="91425" marR="91425" marT="91425" marB="91425"/>
                </a:tc>
                <a:tc>
                  <a:txBody>
                    <a:bodyPr/>
                    <a:lstStyle/>
                    <a:p>
                      <a:pPr lvl="0">
                        <a:spcBef>
                          <a:spcPts val="0"/>
                        </a:spcBef>
                        <a:buNone/>
                      </a:pPr>
                      <a:r>
                        <a:rPr lang="en-US" sz="1000">
                          <a:solidFill>
                            <a:srgbClr val="000000"/>
                          </a:solidFill>
                        </a:rPr>
                        <a:t>Grave marker- Replaces huge vases of earlier periods</a:t>
                      </a:r>
                    </a:p>
                  </a:txBody>
                  <a:tcPr marL="91425" marR="91425" marT="91425" marB="91425"/>
                </a:tc>
                <a:tc>
                  <a:txBody>
                    <a:bodyPr/>
                    <a:lstStyle/>
                    <a:p>
                      <a:pPr lvl="0">
                        <a:spcBef>
                          <a:spcPts val="0"/>
                        </a:spcBef>
                        <a:buNone/>
                      </a:pPr>
                      <a:r>
                        <a:rPr lang="en-US" sz="1000">
                          <a:solidFill>
                            <a:srgbClr val="000000"/>
                          </a:solidFill>
                        </a:rPr>
                        <a:t>Not a real portrait- general representation of a warrior</a:t>
                      </a:r>
                    </a:p>
                  </a:txBody>
                  <a:tcPr marL="91425" marR="91425" marT="91425" marB="91425"/>
                </a:tc>
                <a:tc>
                  <a:txBody>
                    <a:bodyPr/>
                    <a:lstStyle/>
                    <a:p>
                      <a:pPr lvl="0">
                        <a:spcBef>
                          <a:spcPts val="0"/>
                        </a:spcBef>
                        <a:buNone/>
                      </a:pPr>
                      <a:r>
                        <a:rPr lang="en-US" sz="1000">
                          <a:solidFill>
                            <a:srgbClr val="000000"/>
                          </a:solidFill>
                        </a:rPr>
                        <a:t>Emulates the Egyptian model, but has a different purpose</a:t>
                      </a:r>
                    </a:p>
                  </a:txBody>
                  <a:tcPr marL="91425" marR="91425" marT="91425" marB="91425"/>
                </a:tc>
              </a:tr>
              <a:tr h="1033249">
                <a:tc>
                  <a:txBody>
                    <a:bodyPr/>
                    <a:lstStyle/>
                    <a:p>
                      <a:pPr lvl="0">
                        <a:spcBef>
                          <a:spcPts val="0"/>
                        </a:spcBef>
                        <a:buNone/>
                      </a:pPr>
                      <a:r>
                        <a:rPr lang="en-US" sz="1000">
                          <a:solidFill>
                            <a:srgbClr val="000000"/>
                          </a:solidFill>
                        </a:rPr>
                        <a:t>Freestanding</a:t>
                      </a:r>
                    </a:p>
                  </a:txBody>
                  <a:tcPr marL="91425" marR="91425" marT="91425" marB="91425"/>
                </a:tc>
                <a:tc>
                  <a:txBody>
                    <a:bodyPr/>
                    <a:lstStyle/>
                    <a:p>
                      <a:pPr lvl="0">
                        <a:spcBef>
                          <a:spcPts val="0"/>
                        </a:spcBef>
                        <a:buNone/>
                      </a:pPr>
                      <a:endParaRPr sz="1000">
                        <a:solidFill>
                          <a:srgbClr val="000000"/>
                        </a:solidFill>
                      </a:endParaRPr>
                    </a:p>
                  </a:txBody>
                  <a:tcPr marL="91425" marR="91425" marT="91425" marB="91425"/>
                </a:tc>
                <a:tc>
                  <a:txBody>
                    <a:bodyPr/>
                    <a:lstStyle/>
                    <a:p>
                      <a:pPr lvl="0">
                        <a:spcBef>
                          <a:spcPts val="0"/>
                        </a:spcBef>
                        <a:buNone/>
                      </a:pPr>
                      <a:r>
                        <a:rPr lang="en-US" sz="1000">
                          <a:solidFill>
                            <a:srgbClr val="000000"/>
                          </a:solidFill>
                        </a:rPr>
                        <a:t>Cut away arms and legs</a:t>
                      </a:r>
                    </a:p>
                  </a:txBody>
                  <a:tcPr marL="91425" marR="91425" marT="91425" marB="91425"/>
                </a:tc>
                <a:tc>
                  <a:txBody>
                    <a:bodyPr/>
                    <a:lstStyle/>
                    <a:p>
                      <a:pPr lvl="0">
                        <a:spcBef>
                          <a:spcPts val="0"/>
                        </a:spcBef>
                        <a:buNone/>
                      </a:pPr>
                      <a:r>
                        <a:rPr lang="en-US" sz="1000">
                          <a:solidFill>
                            <a:srgbClr val="000000"/>
                          </a:solidFill>
                        </a:rPr>
                        <a:t>Named after a young military figure Kroisos; inscription at the base identifies him</a:t>
                      </a:r>
                    </a:p>
                  </a:txBody>
                  <a:tcPr marL="91425" marR="91425" marT="91425" marB="91425"/>
                </a:tc>
              </a:tr>
              <a:tr h="699932">
                <a:tc>
                  <a:txBody>
                    <a:bodyPr/>
                    <a:lstStyle/>
                    <a:p>
                      <a:pPr lvl="0">
                        <a:spcBef>
                          <a:spcPts val="0"/>
                        </a:spcBef>
                        <a:buNone/>
                      </a:pPr>
                      <a:endParaRPr sz="1000">
                        <a:solidFill>
                          <a:srgbClr val="000000"/>
                        </a:solidFill>
                      </a:endParaRPr>
                    </a:p>
                  </a:txBody>
                  <a:tcPr marL="91425" marR="91425" marT="91425" marB="91425"/>
                </a:tc>
                <a:tc>
                  <a:txBody>
                    <a:bodyPr/>
                    <a:lstStyle/>
                    <a:p>
                      <a:pPr lvl="0">
                        <a:spcBef>
                          <a:spcPts val="0"/>
                        </a:spcBef>
                        <a:buNone/>
                      </a:pPr>
                      <a:endParaRPr sz="1000">
                        <a:solidFill>
                          <a:srgbClr val="000000"/>
                        </a:solidFill>
                      </a:endParaRPr>
                    </a:p>
                  </a:txBody>
                  <a:tcPr marL="91425" marR="91425" marT="91425" marB="91425"/>
                </a:tc>
                <a:tc>
                  <a:txBody>
                    <a:bodyPr/>
                    <a:lstStyle/>
                    <a:p>
                      <a:pPr lvl="0">
                        <a:spcBef>
                          <a:spcPts val="0"/>
                        </a:spcBef>
                        <a:buNone/>
                      </a:pPr>
                      <a:r>
                        <a:rPr lang="en-US" sz="1000">
                          <a:solidFill>
                            <a:srgbClr val="000000"/>
                          </a:solidFill>
                        </a:rPr>
                        <a:t>Hair is knotted and falls in braids down the back</a:t>
                      </a:r>
                    </a:p>
                  </a:txBody>
                  <a:tcPr marL="91425" marR="91425" marT="91425" marB="91425"/>
                </a:tc>
                <a:tc>
                  <a:txBody>
                    <a:bodyPr/>
                    <a:lstStyle/>
                    <a:p>
                      <a:pPr lvl="0">
                        <a:spcBef>
                          <a:spcPts val="0"/>
                        </a:spcBef>
                        <a:buNone/>
                      </a:pPr>
                      <a:endParaRPr sz="1000">
                        <a:solidFill>
                          <a:srgbClr val="000000"/>
                        </a:solidFill>
                      </a:endParaRPr>
                    </a:p>
                  </a:txBody>
                  <a:tcPr marL="91425" marR="91425" marT="91425" marB="91425"/>
                </a:tc>
              </a:tr>
              <a:tr h="699932">
                <a:tc>
                  <a:txBody>
                    <a:bodyPr/>
                    <a:lstStyle/>
                    <a:p>
                      <a:pPr lvl="0" rtl="0">
                        <a:spcBef>
                          <a:spcPts val="0"/>
                        </a:spcBef>
                        <a:buNone/>
                      </a:pPr>
                      <a:endParaRPr sz="1000">
                        <a:solidFill>
                          <a:srgbClr val="000000"/>
                        </a:solidFill>
                      </a:endParaRPr>
                    </a:p>
                  </a:txBody>
                  <a:tcPr marL="91425" marR="91425" marT="91425" marB="91425"/>
                </a:tc>
                <a:tc>
                  <a:txBody>
                    <a:bodyPr/>
                    <a:lstStyle/>
                    <a:p>
                      <a:pPr lvl="0" rtl="0">
                        <a:spcBef>
                          <a:spcPts val="0"/>
                        </a:spcBef>
                        <a:buNone/>
                      </a:pPr>
                      <a:endParaRPr sz="1000">
                        <a:solidFill>
                          <a:srgbClr val="000000"/>
                        </a:solidFill>
                      </a:endParaRPr>
                    </a:p>
                  </a:txBody>
                  <a:tcPr marL="91425" marR="91425" marT="91425" marB="91425"/>
                </a:tc>
                <a:tc>
                  <a:txBody>
                    <a:bodyPr/>
                    <a:lstStyle/>
                    <a:p>
                      <a:pPr lvl="0" rtl="0">
                        <a:spcBef>
                          <a:spcPts val="0"/>
                        </a:spcBef>
                        <a:buNone/>
                      </a:pPr>
                      <a:r>
                        <a:rPr lang="en-US" sz="1000">
                          <a:solidFill>
                            <a:srgbClr val="000000"/>
                          </a:solidFill>
                        </a:rPr>
                        <a:t>Face is mask-like; eyes wide open; shoulders squarish</a:t>
                      </a:r>
                    </a:p>
                  </a:txBody>
                  <a:tcPr marL="91425" marR="91425" marT="91425" marB="91425"/>
                </a:tc>
                <a:tc>
                  <a:txBody>
                    <a:bodyPr/>
                    <a:lstStyle/>
                    <a:p>
                      <a:pPr lvl="0" rtl="0">
                        <a:spcBef>
                          <a:spcPts val="0"/>
                        </a:spcBef>
                        <a:buNone/>
                      </a:pPr>
                      <a:endParaRPr sz="1000">
                        <a:solidFill>
                          <a:srgbClr val="000000"/>
                        </a:solidFill>
                      </a:endParaRPr>
                    </a:p>
                  </a:txBody>
                  <a:tcPr marL="91425" marR="91425" marT="91425" marB="91425"/>
                </a:tc>
              </a:tr>
              <a:tr h="866591">
                <a:tc>
                  <a:txBody>
                    <a:bodyPr/>
                    <a:lstStyle/>
                    <a:p>
                      <a:pPr lvl="0">
                        <a:spcBef>
                          <a:spcPts val="0"/>
                        </a:spcBef>
                        <a:buNone/>
                      </a:pPr>
                      <a:endParaRPr sz="1000">
                        <a:solidFill>
                          <a:srgbClr val="000000"/>
                        </a:solidFill>
                      </a:endParaRPr>
                    </a:p>
                  </a:txBody>
                  <a:tcPr marL="91425" marR="91425" marT="91425" marB="91425"/>
                </a:tc>
                <a:tc>
                  <a:txBody>
                    <a:bodyPr/>
                    <a:lstStyle/>
                    <a:p>
                      <a:pPr lvl="0">
                        <a:spcBef>
                          <a:spcPts val="0"/>
                        </a:spcBef>
                        <a:buNone/>
                      </a:pPr>
                      <a:endParaRPr sz="1000">
                        <a:solidFill>
                          <a:srgbClr val="000000"/>
                        </a:solidFill>
                      </a:endParaRPr>
                    </a:p>
                  </a:txBody>
                  <a:tcPr marL="91425" marR="91425" marT="91425" marB="91425"/>
                </a:tc>
                <a:tc>
                  <a:txBody>
                    <a:bodyPr/>
                    <a:lstStyle/>
                    <a:p>
                      <a:pPr lvl="0" rtl="0">
                        <a:spcBef>
                          <a:spcPts val="0"/>
                        </a:spcBef>
                        <a:buNone/>
                      </a:pPr>
                      <a:r>
                        <a:rPr lang="en-US" sz="1000" dirty="0">
                          <a:solidFill>
                            <a:srgbClr val="000000"/>
                          </a:solidFill>
                        </a:rPr>
                        <a:t>Archaic smile meant to enliven the sculpture</a:t>
                      </a:r>
                    </a:p>
                    <a:p>
                      <a:pPr lvl="0">
                        <a:spcBef>
                          <a:spcPts val="0"/>
                        </a:spcBef>
                        <a:buNone/>
                      </a:pPr>
                      <a:endParaRPr sz="1000" dirty="0">
                        <a:solidFill>
                          <a:srgbClr val="000000"/>
                        </a:solidFill>
                      </a:endParaRPr>
                    </a:p>
                  </a:txBody>
                  <a:tcPr marL="91425" marR="91425" marT="91425" marB="91425"/>
                </a:tc>
                <a:tc>
                  <a:txBody>
                    <a:bodyPr/>
                    <a:lstStyle/>
                    <a:p>
                      <a:pPr lvl="0">
                        <a:spcBef>
                          <a:spcPts val="0"/>
                        </a:spcBef>
                        <a:buNone/>
                      </a:pPr>
                      <a:endParaRPr sz="1000" dirty="0">
                        <a:solidFill>
                          <a:srgbClr val="000000"/>
                        </a:solidFill>
                      </a:endParaRPr>
                    </a:p>
                  </a:txBody>
                  <a:tcPr marL="91425" marR="91425" marT="91425" marB="91425"/>
                </a:tc>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fade">
                                      <p:cBhvr>
                                        <p:cTn id="7" dur="1"/>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endParaRPr sz="4800" b="0" i="0" u="none" strike="noStrike" cap="none">
              <a:solidFill>
                <a:srgbClr val="FFFFB9"/>
              </a:solidFill>
              <a:latin typeface="Calibri"/>
              <a:ea typeface="Calibri"/>
              <a:cs typeface="Calibri"/>
              <a:sym typeface="Calibri"/>
            </a:endParaRPr>
          </a:p>
        </p:txBody>
      </p:sp>
      <p:sp>
        <p:nvSpPr>
          <p:cNvPr id="184" name="Shape 184"/>
          <p:cNvSpPr txBox="1">
            <a:spLocks noGrp="1"/>
          </p:cNvSpPr>
          <p:nvPr>
            <p:ph idx="1"/>
          </p:nvPr>
        </p:nvSpPr>
        <p:spPr>
          <a:prstGeom prst="rect">
            <a:avLst/>
          </a:prstGeom>
          <a:noFill/>
          <a:ln>
            <a:noFill/>
          </a:ln>
        </p:spPr>
        <p:txBody>
          <a:bodyPr lIns="0" tIns="0" rIns="0" bIns="0" anchor="t" anchorCtr="0">
            <a:noAutofit/>
          </a:bodyPr>
          <a:lstStyle/>
          <a:p>
            <a:pPr marL="396875" marR="0" lvl="0" indent="-396875" algn="l" rtl="0">
              <a:lnSpc>
                <a:spcPct val="90000"/>
              </a:lnSpc>
              <a:spcBef>
                <a:spcPts val="0"/>
              </a:spcBef>
              <a:buClr>
                <a:schemeClr val="lt1"/>
              </a:buClr>
              <a:buSzPct val="100000"/>
              <a:buFont typeface="Calibri"/>
              <a:buNone/>
            </a:pPr>
            <a:endParaRPr sz="3200" b="0" i="0" u="none" strike="noStrike" cap="none">
              <a:solidFill>
                <a:schemeClr val="lt1"/>
              </a:solidFill>
              <a:latin typeface="Calibri"/>
              <a:ea typeface="Calibri"/>
              <a:cs typeface="Calibri"/>
              <a:sym typeface="Calibri"/>
            </a:endParaRPr>
          </a:p>
        </p:txBody>
      </p:sp>
      <p:pic>
        <p:nvPicPr>
          <p:cNvPr id="185" name="Shape 185"/>
          <p:cNvPicPr preferRelativeResize="0"/>
          <p:nvPr/>
        </p:nvPicPr>
        <p:blipFill rotWithShape="1">
          <a:blip r:embed="rId3">
            <a:alphaModFix/>
          </a:blip>
          <a:srcRect/>
          <a:stretch/>
        </p:blipFill>
        <p:spPr>
          <a:xfrm>
            <a:off x="5638800" y="0"/>
            <a:ext cx="3303588" cy="6858000"/>
          </a:xfrm>
          <a:prstGeom prst="rect">
            <a:avLst/>
          </a:prstGeom>
          <a:noFill/>
          <a:ln>
            <a:noFill/>
          </a:ln>
        </p:spPr>
      </p:pic>
      <p:pic>
        <p:nvPicPr>
          <p:cNvPr id="186" name="Shape 186"/>
          <p:cNvPicPr preferRelativeResize="0"/>
          <p:nvPr/>
        </p:nvPicPr>
        <p:blipFill rotWithShape="1">
          <a:blip r:embed="rId4">
            <a:alphaModFix/>
          </a:blip>
          <a:srcRect/>
          <a:stretch/>
        </p:blipFill>
        <p:spPr>
          <a:xfrm>
            <a:off x="0" y="0"/>
            <a:ext cx="3543300" cy="6858000"/>
          </a:xfrm>
          <a:prstGeom prst="rect">
            <a:avLst/>
          </a:prstGeom>
          <a:noFill/>
          <a:ln>
            <a:noFill/>
          </a:ln>
        </p:spPr>
      </p:pic>
      <p:pic>
        <p:nvPicPr>
          <p:cNvPr id="187" name="Shape 187"/>
          <p:cNvPicPr preferRelativeResize="0"/>
          <p:nvPr/>
        </p:nvPicPr>
        <p:blipFill rotWithShape="1">
          <a:blip r:embed="rId5">
            <a:alphaModFix/>
          </a:blip>
          <a:srcRect/>
          <a:stretch/>
        </p:blipFill>
        <p:spPr>
          <a:xfrm>
            <a:off x="3657600" y="685800"/>
            <a:ext cx="1714500" cy="5238750"/>
          </a:xfrm>
          <a:prstGeom prst="rect">
            <a:avLst/>
          </a:prstGeom>
          <a:noFill/>
          <a:ln>
            <a:noFill/>
          </a:ln>
        </p:spPr>
      </p:pic>
    </p:spTree>
  </p:cSld>
  <p:clrMapOvr>
    <a:masterClrMapping/>
  </p:clrMapOvr>
  <p:transition>
    <p:fade/>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endParaRPr/>
          </a:p>
        </p:txBody>
      </p:sp>
      <p:sp>
        <p:nvSpPr>
          <p:cNvPr id="6" name="Rectangle 5"/>
          <p:cNvSpPr/>
          <p:nvPr/>
        </p:nvSpPr>
        <p:spPr>
          <a:xfrm>
            <a:off x="1676400" y="6321623"/>
            <a:ext cx="6019800" cy="307777"/>
          </a:xfrm>
          <a:prstGeom prst="rect">
            <a:avLst/>
          </a:prstGeom>
        </p:spPr>
        <p:txBody>
          <a:bodyPr wrap="square">
            <a:spAutoFit/>
          </a:bodyPr>
          <a:lstStyle/>
          <a:p>
            <a:r>
              <a:rPr lang="en-US" dirty="0" smtClean="0">
                <a:hlinkClick r:id="rId3"/>
              </a:rPr>
              <a:t>https://www.youtube.com/watch?v=RjpT4Apgda8</a:t>
            </a:r>
            <a:r>
              <a:rPr lang="en-US" dirty="0" smtClean="0"/>
              <a:t>		5:00</a:t>
            </a:r>
            <a:endParaRPr lang="en-US" dirty="0"/>
          </a:p>
        </p:txBody>
      </p:sp>
      <p:sp>
        <p:nvSpPr>
          <p:cNvPr id="7" name="Content Placeholder 6"/>
          <p:cNvSpPr>
            <a:spLocks noGrp="1"/>
          </p:cNvSpPr>
          <p:nvPr>
            <p:ph idx="1"/>
          </p:nvPr>
        </p:nvSpPr>
        <p:spPr/>
        <p:txBody>
          <a:bodyPr/>
          <a:lstStyle/>
          <a:p>
            <a:endParaRPr lang="en-US"/>
          </a:p>
        </p:txBody>
      </p:sp>
      <p:pic>
        <p:nvPicPr>
          <p:cNvPr id="8" name="Picture 7" descr="Screen Shot 2018-07-14 at 4.18.41 PM.png"/>
          <p:cNvPicPr>
            <a:picLocks noChangeAspect="1"/>
          </p:cNvPicPr>
          <p:nvPr/>
        </p:nvPicPr>
        <p:blipFill>
          <a:blip r:embed="rId4"/>
          <a:stretch>
            <a:fillRect/>
          </a:stretch>
        </p:blipFill>
        <p:spPr>
          <a:xfrm>
            <a:off x="1524000" y="762000"/>
            <a:ext cx="6192694" cy="5154613"/>
          </a:xfrm>
          <a:prstGeom prst="rect">
            <a:avLst/>
          </a:prstGeom>
        </p:spPr>
      </p:pic>
    </p:spTree>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Shape 173"/>
        <p:cNvGrpSpPr/>
        <p:nvPr/>
      </p:nvGrpSpPr>
      <p:grpSpPr>
        <a:xfrm>
          <a:off x="0" y="0"/>
          <a:ext cx="0" cy="0"/>
          <a:chOff x="0" y="0"/>
          <a:chExt cx="0" cy="0"/>
        </a:xfrm>
      </p:grpSpPr>
      <p:sp>
        <p:nvSpPr>
          <p:cNvPr id="174" name="Shape 174"/>
          <p:cNvSpPr txBox="1"/>
          <p:nvPr/>
        </p:nvSpPr>
        <p:spPr>
          <a:xfrm>
            <a:off x="152400" y="4918075"/>
            <a:ext cx="4419599" cy="16351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dirty="0" err="1">
                <a:latin typeface="Calibri"/>
                <a:ea typeface="Calibri"/>
                <a:cs typeface="Calibri"/>
                <a:sym typeface="Calibri"/>
              </a:rPr>
              <a:t>Peplos</a:t>
            </a:r>
            <a:r>
              <a:rPr lang="en-US" sz="1800" b="0" i="0" u="none" strike="noStrike" cap="none" dirty="0">
                <a:latin typeface="Calibri"/>
                <a:ea typeface="Calibri"/>
                <a:cs typeface="Calibri"/>
                <a:sym typeface="Calibri"/>
              </a:rPr>
              <a:t> </a:t>
            </a:r>
            <a:r>
              <a:rPr lang="en-US" sz="1800" b="0" i="0" u="none" strike="noStrike" cap="none" dirty="0" err="1" smtClean="0">
                <a:latin typeface="Calibri"/>
                <a:ea typeface="Calibri"/>
                <a:cs typeface="Calibri"/>
                <a:sym typeface="Calibri"/>
              </a:rPr>
              <a:t>Kore</a:t>
            </a:r>
            <a:r>
              <a:rPr lang="en-US" sz="1800" dirty="0">
                <a:latin typeface="Calibri"/>
                <a:ea typeface="Calibri"/>
                <a:cs typeface="Calibri"/>
                <a:sym typeface="Calibri"/>
              </a:rPr>
              <a:t> </a:t>
            </a:r>
            <a:r>
              <a:rPr lang="en-US" sz="1800" b="0" i="0" u="none" strike="noStrike" cap="none" dirty="0" smtClean="0">
                <a:latin typeface="Calibri"/>
                <a:ea typeface="Calibri"/>
                <a:cs typeface="Calibri"/>
                <a:sym typeface="Calibri"/>
              </a:rPr>
              <a:t>from </a:t>
            </a:r>
            <a:r>
              <a:rPr lang="en-US" sz="1800" b="0" i="0" u="none" strike="noStrike" cap="none" dirty="0">
                <a:latin typeface="Calibri"/>
                <a:ea typeface="Calibri"/>
                <a:cs typeface="Calibri"/>
                <a:sym typeface="Calibri"/>
              </a:rPr>
              <a:t>the Acropolis, Athens, Greece</a:t>
            </a:r>
          </a:p>
          <a:p>
            <a:pPr marL="0" marR="0" lvl="0" indent="0" algn="l" rtl="0">
              <a:spcBef>
                <a:spcPts val="800"/>
              </a:spcBef>
              <a:buSzPct val="25000"/>
              <a:buNone/>
            </a:pPr>
            <a:r>
              <a:rPr lang="en-US" sz="1600" b="0" i="0" u="none" strike="noStrike" cap="none" dirty="0">
                <a:latin typeface="Calibri"/>
                <a:ea typeface="Calibri"/>
                <a:cs typeface="Calibri"/>
                <a:sym typeface="Calibri"/>
              </a:rPr>
              <a:t>ca. 530 B.C.E.</a:t>
            </a:r>
          </a:p>
          <a:p>
            <a:pPr marL="0" marR="0" lvl="0" indent="0" algn="l" rtl="0">
              <a:spcBef>
                <a:spcPts val="0"/>
              </a:spcBef>
              <a:buSzPct val="25000"/>
              <a:buNone/>
            </a:pPr>
            <a:r>
              <a:rPr lang="en-US" sz="1600" b="0" i="0" u="none" strike="noStrike" cap="none" dirty="0">
                <a:latin typeface="Calibri"/>
                <a:ea typeface="Calibri"/>
                <a:cs typeface="Calibri"/>
                <a:sym typeface="Calibri"/>
              </a:rPr>
              <a:t>marble</a:t>
            </a:r>
          </a:p>
          <a:p>
            <a:pPr marL="0" marR="0" lvl="0" indent="0" algn="l" rtl="0">
              <a:spcBef>
                <a:spcPts val="0"/>
              </a:spcBef>
              <a:buSzPct val="25000"/>
              <a:buNone/>
            </a:pPr>
            <a:r>
              <a:rPr lang="en-US" sz="1600" b="0" i="0" u="none" strike="noStrike" cap="none" dirty="0">
                <a:latin typeface="Calibri"/>
                <a:ea typeface="Calibri"/>
                <a:cs typeface="Calibri"/>
                <a:sym typeface="Calibri"/>
              </a:rPr>
              <a:t>48 in. high</a:t>
            </a:r>
          </a:p>
        </p:txBody>
      </p:sp>
      <p:pic>
        <p:nvPicPr>
          <p:cNvPr id="175" name="Shape 175"/>
          <p:cNvPicPr preferRelativeResize="0"/>
          <p:nvPr/>
        </p:nvPicPr>
        <p:blipFill rotWithShape="1">
          <a:blip r:embed="rId3">
            <a:alphaModFix/>
          </a:blip>
          <a:srcRect l="20869" r="16522"/>
          <a:stretch/>
        </p:blipFill>
        <p:spPr>
          <a:xfrm>
            <a:off x="6756900" y="228600"/>
            <a:ext cx="2057400" cy="5791200"/>
          </a:xfrm>
          <a:prstGeom prst="rect">
            <a:avLst/>
          </a:prstGeom>
          <a:noFill/>
          <a:ln>
            <a:noFill/>
          </a:ln>
        </p:spPr>
      </p:pic>
      <p:pic>
        <p:nvPicPr>
          <p:cNvPr id="176" name="Shape 176"/>
          <p:cNvPicPr preferRelativeResize="0"/>
          <p:nvPr/>
        </p:nvPicPr>
        <p:blipFill>
          <a:blip r:embed="rId4">
            <a:alphaModFix/>
          </a:blip>
          <a:stretch>
            <a:fillRect/>
          </a:stretch>
        </p:blipFill>
        <p:spPr>
          <a:xfrm>
            <a:off x="1594643" y="5657861"/>
            <a:ext cx="814375" cy="742938"/>
          </a:xfrm>
          <a:prstGeom prst="rect">
            <a:avLst/>
          </a:prstGeom>
          <a:noFill/>
          <a:ln>
            <a:noFill/>
          </a:ln>
        </p:spPr>
      </p:pic>
      <p:graphicFrame>
        <p:nvGraphicFramePr>
          <p:cNvPr id="177" name="Shape 177"/>
          <p:cNvGraphicFramePr/>
          <p:nvPr/>
        </p:nvGraphicFramePr>
        <p:xfrm>
          <a:off x="174600" y="228600"/>
          <a:ext cx="6226200" cy="4491676"/>
        </p:xfrm>
        <a:graphic>
          <a:graphicData uri="http://schemas.openxmlformats.org/drawingml/2006/table">
            <a:tbl>
              <a:tblPr>
                <a:noFill/>
                <a:tableStyleId>{8BB6BC28-845C-4192-9003-ADADE6A82430}</a:tableStyleId>
              </a:tblPr>
              <a:tblGrid>
                <a:gridCol w="1556550"/>
                <a:gridCol w="1556550"/>
                <a:gridCol w="1556550"/>
                <a:gridCol w="1556550"/>
              </a:tblGrid>
              <a:tr h="566164">
                <a:tc>
                  <a:txBody>
                    <a:bodyPr/>
                    <a:lstStyle/>
                    <a:p>
                      <a:pPr lvl="0">
                        <a:spcBef>
                          <a:spcPts val="0"/>
                        </a:spcBef>
                        <a:buNone/>
                      </a:pPr>
                      <a:r>
                        <a:rPr lang="en-US" b="1">
                          <a:solidFill>
                            <a:srgbClr val="000000"/>
                          </a:solidFill>
                        </a:rPr>
                        <a:t>Form</a:t>
                      </a:r>
                    </a:p>
                  </a:txBody>
                  <a:tcPr marL="91425" marR="91425" marT="91425" marB="91425"/>
                </a:tc>
                <a:tc>
                  <a:txBody>
                    <a:bodyPr/>
                    <a:lstStyle/>
                    <a:p>
                      <a:pPr lvl="0">
                        <a:spcBef>
                          <a:spcPts val="0"/>
                        </a:spcBef>
                        <a:buNone/>
                      </a:pPr>
                      <a:r>
                        <a:rPr lang="en-US" b="1">
                          <a:solidFill>
                            <a:srgbClr val="000000"/>
                          </a:solidFill>
                        </a:rPr>
                        <a:t>Function</a:t>
                      </a:r>
                    </a:p>
                  </a:txBody>
                  <a:tcPr marL="91425" marR="91425" marT="91425" marB="91425"/>
                </a:tc>
                <a:tc>
                  <a:txBody>
                    <a:bodyPr/>
                    <a:lstStyle/>
                    <a:p>
                      <a:pPr lvl="0">
                        <a:spcBef>
                          <a:spcPts val="0"/>
                        </a:spcBef>
                        <a:buNone/>
                      </a:pPr>
                      <a:r>
                        <a:rPr lang="en-US" b="1">
                          <a:solidFill>
                            <a:srgbClr val="000000"/>
                          </a:solidFill>
                        </a:rPr>
                        <a:t>Content</a:t>
                      </a:r>
                    </a:p>
                  </a:txBody>
                  <a:tcPr marL="91425" marR="91425" marT="91425" marB="91425"/>
                </a:tc>
                <a:tc>
                  <a:txBody>
                    <a:bodyPr/>
                    <a:lstStyle/>
                    <a:p>
                      <a:pPr lvl="0">
                        <a:spcBef>
                          <a:spcPts val="0"/>
                        </a:spcBef>
                        <a:buNone/>
                      </a:pPr>
                      <a:r>
                        <a:rPr lang="en-US" b="1">
                          <a:solidFill>
                            <a:srgbClr val="000000"/>
                          </a:solidFill>
                        </a:rPr>
                        <a:t>Context</a:t>
                      </a:r>
                    </a:p>
                  </a:txBody>
                  <a:tcPr marL="91425" marR="91425" marT="91425" marB="91425"/>
                </a:tc>
              </a:tr>
              <a:tr h="981378">
                <a:tc>
                  <a:txBody>
                    <a:bodyPr/>
                    <a:lstStyle/>
                    <a:p>
                      <a:pPr lvl="0" rtl="0">
                        <a:spcBef>
                          <a:spcPts val="0"/>
                        </a:spcBef>
                        <a:buClr>
                          <a:schemeClr val="dk1"/>
                        </a:buClr>
                        <a:buSzPct val="110000"/>
                        <a:buFont typeface="Arial"/>
                        <a:buNone/>
                      </a:pPr>
                      <a:r>
                        <a:rPr lang="en-US" sz="1000">
                          <a:solidFill>
                            <a:srgbClr val="000000"/>
                          </a:solidFill>
                        </a:rPr>
                        <a:t>frontal pose</a:t>
                      </a:r>
                    </a:p>
                    <a:p>
                      <a:pPr lvl="0">
                        <a:spcBef>
                          <a:spcPts val="0"/>
                        </a:spcBef>
                        <a:buNone/>
                      </a:pPr>
                      <a:endParaRPr sz="1000">
                        <a:solidFill>
                          <a:srgbClr val="000000"/>
                        </a:solidFill>
                      </a:endParaRPr>
                    </a:p>
                  </a:txBody>
                  <a:tcPr marL="91425" marR="91425" marT="91425" marB="91425"/>
                </a:tc>
                <a:tc>
                  <a:txBody>
                    <a:bodyPr/>
                    <a:lstStyle/>
                    <a:p>
                      <a:pPr lvl="0">
                        <a:spcBef>
                          <a:spcPts val="0"/>
                        </a:spcBef>
                        <a:buNone/>
                      </a:pPr>
                      <a:r>
                        <a:rPr lang="en-US" sz="1000">
                          <a:solidFill>
                            <a:srgbClr val="000000"/>
                          </a:solidFill>
                        </a:rPr>
                        <a:t>broken hand fitted into socket; probably held an attribute as she may have been a goddess</a:t>
                      </a:r>
                    </a:p>
                  </a:txBody>
                  <a:tcPr marL="91425" marR="91425" marT="91425" marB="91425"/>
                </a:tc>
                <a:tc>
                  <a:txBody>
                    <a:bodyPr/>
                    <a:lstStyle/>
                    <a:p>
                      <a:pPr lvl="0">
                        <a:spcBef>
                          <a:spcPts val="0"/>
                        </a:spcBef>
                        <a:buNone/>
                      </a:pPr>
                      <a:r>
                        <a:rPr lang="en-US" sz="1000">
                          <a:solidFill>
                            <a:srgbClr val="000000"/>
                          </a:solidFill>
                        </a:rPr>
                        <a:t>pinched waist</a:t>
                      </a:r>
                    </a:p>
                  </a:txBody>
                  <a:tcPr marL="91425" marR="91425" marT="91425" marB="91425"/>
                </a:tc>
                <a:tc>
                  <a:txBody>
                    <a:bodyPr/>
                    <a:lstStyle/>
                    <a:p>
                      <a:pPr lvl="0">
                        <a:spcBef>
                          <a:spcPts val="0"/>
                        </a:spcBef>
                        <a:buNone/>
                      </a:pPr>
                      <a:r>
                        <a:rPr lang="en-US" sz="1000">
                          <a:solidFill>
                            <a:srgbClr val="000000"/>
                          </a:solidFill>
                        </a:rPr>
                        <a:t>So named for the peplos, the type of garment she wears</a:t>
                      </a:r>
                    </a:p>
                  </a:txBody>
                  <a:tcPr marL="91425" marR="91425" marT="91425" marB="91425"/>
                </a:tc>
              </a:tr>
              <a:tr h="792644">
                <a:tc>
                  <a:txBody>
                    <a:bodyPr/>
                    <a:lstStyle/>
                    <a:p>
                      <a:pPr lvl="0">
                        <a:spcBef>
                          <a:spcPts val="0"/>
                        </a:spcBef>
                        <a:buNone/>
                      </a:pPr>
                      <a:r>
                        <a:rPr lang="en-US" sz="1000">
                          <a:solidFill>
                            <a:srgbClr val="000000"/>
                          </a:solidFill>
                        </a:rPr>
                        <a:t>Rigid archaic stance</a:t>
                      </a:r>
                    </a:p>
                  </a:txBody>
                  <a:tcPr marL="91425" marR="91425" marT="91425" marB="91425"/>
                </a:tc>
                <a:tc>
                  <a:txBody>
                    <a:bodyPr/>
                    <a:lstStyle/>
                    <a:p>
                      <a:pPr lvl="0">
                        <a:spcBef>
                          <a:spcPts val="0"/>
                        </a:spcBef>
                        <a:buNone/>
                      </a:pPr>
                      <a:endParaRPr sz="1000">
                        <a:solidFill>
                          <a:srgbClr val="000000"/>
                        </a:solidFill>
                      </a:endParaRPr>
                    </a:p>
                  </a:txBody>
                  <a:tcPr marL="91425" marR="91425" marT="91425" marB="91425"/>
                </a:tc>
                <a:tc>
                  <a:txBody>
                    <a:bodyPr/>
                    <a:lstStyle/>
                    <a:p>
                      <a:pPr lvl="0">
                        <a:spcBef>
                          <a:spcPts val="0"/>
                        </a:spcBef>
                        <a:buNone/>
                      </a:pPr>
                      <a:r>
                        <a:rPr lang="en-US" sz="1000">
                          <a:solidFill>
                            <a:srgbClr val="000000"/>
                          </a:solidFill>
                        </a:rPr>
                        <a:t>paint remains, animating the face and hair</a:t>
                      </a:r>
                    </a:p>
                  </a:txBody>
                  <a:tcPr marL="91425" marR="91425" marT="91425" marB="91425"/>
                </a:tc>
                <a:tc>
                  <a:txBody>
                    <a:bodyPr/>
                    <a:lstStyle/>
                    <a:p>
                      <a:pPr lvl="0">
                        <a:spcBef>
                          <a:spcPts val="0"/>
                        </a:spcBef>
                        <a:buNone/>
                      </a:pPr>
                      <a:r>
                        <a:rPr lang="en-US" sz="1000">
                          <a:solidFill>
                            <a:srgbClr val="000000"/>
                          </a:solidFill>
                        </a:rPr>
                        <a:t>Hand breaks the archaic stance</a:t>
                      </a:r>
                    </a:p>
                  </a:txBody>
                  <a:tcPr marL="91425" marR="91425" marT="91425" marB="91425"/>
                </a:tc>
              </a:tr>
              <a:tr h="471834">
                <a:tc>
                  <a:txBody>
                    <a:bodyPr/>
                    <a:lstStyle/>
                    <a:p>
                      <a:pPr lvl="0">
                        <a:spcBef>
                          <a:spcPts val="0"/>
                        </a:spcBef>
                        <a:buNone/>
                      </a:pPr>
                      <a:endParaRPr sz="1000">
                        <a:solidFill>
                          <a:srgbClr val="000000"/>
                        </a:solidFill>
                      </a:endParaRPr>
                    </a:p>
                  </a:txBody>
                  <a:tcPr marL="91425" marR="91425" marT="91425" marB="91425"/>
                </a:tc>
                <a:tc>
                  <a:txBody>
                    <a:bodyPr/>
                    <a:lstStyle/>
                    <a:p>
                      <a:pPr lvl="0">
                        <a:spcBef>
                          <a:spcPts val="0"/>
                        </a:spcBef>
                        <a:buNone/>
                      </a:pPr>
                      <a:endParaRPr sz="1000">
                        <a:solidFill>
                          <a:srgbClr val="000000"/>
                        </a:solidFill>
                      </a:endParaRPr>
                    </a:p>
                  </a:txBody>
                  <a:tcPr marL="91425" marR="91425" marT="91425" marB="91425"/>
                </a:tc>
                <a:tc>
                  <a:txBody>
                    <a:bodyPr/>
                    <a:lstStyle/>
                    <a:p>
                      <a:pPr lvl="0">
                        <a:spcBef>
                          <a:spcPts val="0"/>
                        </a:spcBef>
                        <a:buNone/>
                      </a:pPr>
                      <a:r>
                        <a:rPr lang="en-US" sz="1000">
                          <a:solidFill>
                            <a:srgbClr val="000000"/>
                          </a:solidFill>
                        </a:rPr>
                        <a:t>archaic smile</a:t>
                      </a:r>
                    </a:p>
                  </a:txBody>
                  <a:tcPr marL="91425" marR="91425" marT="91425" marB="91425"/>
                </a:tc>
                <a:tc>
                  <a:txBody>
                    <a:bodyPr/>
                    <a:lstStyle/>
                    <a:p>
                      <a:pPr lvl="0">
                        <a:spcBef>
                          <a:spcPts val="0"/>
                        </a:spcBef>
                        <a:buNone/>
                      </a:pPr>
                      <a:endParaRPr sz="1000">
                        <a:solidFill>
                          <a:srgbClr val="000000"/>
                        </a:solidFill>
                      </a:endParaRPr>
                    </a:p>
                  </a:txBody>
                  <a:tcPr marL="91425" marR="91425" marT="91425" marB="91425"/>
                </a:tc>
              </a:tr>
              <a:tr h="603911">
                <a:tc>
                  <a:txBody>
                    <a:bodyPr/>
                    <a:lstStyle/>
                    <a:p>
                      <a:pPr lvl="0">
                        <a:spcBef>
                          <a:spcPts val="0"/>
                        </a:spcBef>
                        <a:buNone/>
                      </a:pPr>
                      <a:endParaRPr sz="1000">
                        <a:solidFill>
                          <a:srgbClr val="000000"/>
                        </a:solidFill>
                      </a:endParaRPr>
                    </a:p>
                  </a:txBody>
                  <a:tcPr marL="91425" marR="91425" marT="91425" marB="91425"/>
                </a:tc>
                <a:tc>
                  <a:txBody>
                    <a:bodyPr/>
                    <a:lstStyle/>
                    <a:p>
                      <a:pPr lvl="0">
                        <a:spcBef>
                          <a:spcPts val="0"/>
                        </a:spcBef>
                        <a:buNone/>
                      </a:pPr>
                      <a:endParaRPr sz="1000">
                        <a:solidFill>
                          <a:srgbClr val="000000"/>
                        </a:solidFill>
                      </a:endParaRPr>
                    </a:p>
                  </a:txBody>
                  <a:tcPr marL="91425" marR="91425" marT="91425" marB="91425"/>
                </a:tc>
                <a:tc>
                  <a:txBody>
                    <a:bodyPr/>
                    <a:lstStyle/>
                    <a:p>
                      <a:pPr lvl="0">
                        <a:spcBef>
                          <a:spcPts val="0"/>
                        </a:spcBef>
                        <a:buNone/>
                      </a:pPr>
                      <a:r>
                        <a:rPr lang="en-US" sz="1000">
                          <a:solidFill>
                            <a:srgbClr val="000000"/>
                          </a:solidFill>
                        </a:rPr>
                        <a:t>breasts revealed through drapery</a:t>
                      </a:r>
                    </a:p>
                  </a:txBody>
                  <a:tcPr marL="91425" marR="91425" marT="91425" marB="91425"/>
                </a:tc>
                <a:tc>
                  <a:txBody>
                    <a:bodyPr/>
                    <a:lstStyle/>
                    <a:p>
                      <a:pPr lvl="0">
                        <a:spcBef>
                          <a:spcPts val="0"/>
                        </a:spcBef>
                        <a:buNone/>
                      </a:pPr>
                      <a:endParaRPr sz="1000">
                        <a:solidFill>
                          <a:srgbClr val="000000"/>
                        </a:solidFill>
                      </a:endParaRPr>
                    </a:p>
                  </a:txBody>
                  <a:tcPr marL="91425" marR="91425" marT="91425" marB="91425"/>
                </a:tc>
              </a:tr>
              <a:tr h="603911">
                <a:tc>
                  <a:txBody>
                    <a:bodyPr/>
                    <a:lstStyle/>
                    <a:p>
                      <a:pPr lvl="0">
                        <a:spcBef>
                          <a:spcPts val="0"/>
                        </a:spcBef>
                        <a:buNone/>
                      </a:pPr>
                      <a:endParaRPr sz="1000">
                        <a:solidFill>
                          <a:srgbClr val="000000"/>
                        </a:solidFill>
                      </a:endParaRPr>
                    </a:p>
                  </a:txBody>
                  <a:tcPr marL="91425" marR="91425" marT="91425" marB="91425"/>
                </a:tc>
                <a:tc>
                  <a:txBody>
                    <a:bodyPr/>
                    <a:lstStyle/>
                    <a:p>
                      <a:pPr lvl="0">
                        <a:spcBef>
                          <a:spcPts val="0"/>
                        </a:spcBef>
                        <a:buNone/>
                      </a:pPr>
                      <a:endParaRPr sz="1000">
                        <a:solidFill>
                          <a:srgbClr val="000000"/>
                        </a:solidFill>
                      </a:endParaRPr>
                    </a:p>
                  </a:txBody>
                  <a:tcPr marL="91425" marR="91425" marT="91425" marB="91425"/>
                </a:tc>
                <a:tc>
                  <a:txBody>
                    <a:bodyPr/>
                    <a:lstStyle/>
                    <a:p>
                      <a:pPr lvl="0">
                        <a:spcBef>
                          <a:spcPts val="0"/>
                        </a:spcBef>
                        <a:buNone/>
                      </a:pPr>
                      <a:r>
                        <a:rPr lang="en-US" sz="1000">
                          <a:solidFill>
                            <a:srgbClr val="000000"/>
                          </a:solidFill>
                        </a:rPr>
                        <a:t>hair falls more naturally</a:t>
                      </a:r>
                    </a:p>
                  </a:txBody>
                  <a:tcPr marL="91425" marR="91425" marT="91425" marB="91425"/>
                </a:tc>
                <a:tc>
                  <a:txBody>
                    <a:bodyPr/>
                    <a:lstStyle/>
                    <a:p>
                      <a:pPr lvl="0">
                        <a:spcBef>
                          <a:spcPts val="0"/>
                        </a:spcBef>
                        <a:buNone/>
                      </a:pPr>
                      <a:endParaRPr sz="1000" dirty="0">
                        <a:solidFill>
                          <a:srgbClr val="000000"/>
                        </a:solidFill>
                      </a:endParaRPr>
                    </a:p>
                  </a:txBody>
                  <a:tcPr marL="91425" marR="91425" marT="91425" marB="91425"/>
                </a:tc>
              </a:tr>
              <a:tr h="471834">
                <a:tc>
                  <a:txBody>
                    <a:bodyPr/>
                    <a:lstStyle/>
                    <a:p>
                      <a:pPr lvl="0">
                        <a:spcBef>
                          <a:spcPts val="0"/>
                        </a:spcBef>
                        <a:buNone/>
                      </a:pPr>
                      <a:endParaRPr sz="1000">
                        <a:solidFill>
                          <a:srgbClr val="000000"/>
                        </a:solidFill>
                      </a:endParaRPr>
                    </a:p>
                  </a:txBody>
                  <a:tcPr marL="91425" marR="91425" marT="91425" marB="91425"/>
                </a:tc>
                <a:tc>
                  <a:txBody>
                    <a:bodyPr/>
                    <a:lstStyle/>
                    <a:p>
                      <a:pPr lvl="0">
                        <a:spcBef>
                          <a:spcPts val="0"/>
                        </a:spcBef>
                        <a:buNone/>
                      </a:pPr>
                      <a:endParaRPr sz="1000">
                        <a:solidFill>
                          <a:srgbClr val="000000"/>
                        </a:solidFill>
                      </a:endParaRPr>
                    </a:p>
                  </a:txBody>
                  <a:tcPr marL="91425" marR="91425" marT="91425" marB="91425"/>
                </a:tc>
                <a:tc>
                  <a:txBody>
                    <a:bodyPr/>
                    <a:lstStyle/>
                    <a:p>
                      <a:pPr lvl="0">
                        <a:spcBef>
                          <a:spcPts val="0"/>
                        </a:spcBef>
                        <a:buNone/>
                      </a:pPr>
                      <a:endParaRPr sz="1000">
                        <a:solidFill>
                          <a:srgbClr val="000000"/>
                        </a:solidFill>
                      </a:endParaRPr>
                    </a:p>
                  </a:txBody>
                  <a:tcPr marL="91425" marR="91425" marT="91425" marB="91425"/>
                </a:tc>
                <a:tc>
                  <a:txBody>
                    <a:bodyPr/>
                    <a:lstStyle/>
                    <a:p>
                      <a:pPr lvl="0">
                        <a:spcBef>
                          <a:spcPts val="0"/>
                        </a:spcBef>
                        <a:buNone/>
                      </a:pPr>
                      <a:endParaRPr sz="1000" dirty="0">
                        <a:solidFill>
                          <a:srgbClr val="000000"/>
                        </a:solidFill>
                      </a:endParaRPr>
                    </a:p>
                  </a:txBody>
                  <a:tcPr marL="91425" marR="91425" marT="91425" marB="91425"/>
                </a:tc>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fade">
                                      <p:cBhvr>
                                        <p:cTn id="7" dur="1"/>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000000"/>
                </a:solidFill>
                <a:latin typeface="MufferawRg-Regular"/>
                <a:cs typeface="MufferawRg-Regular"/>
              </a:rPr>
              <a:t>Archaic Pottery</a:t>
            </a:r>
            <a:endParaRPr lang="en-US" dirty="0">
              <a:solidFill>
                <a:srgbClr val="000000"/>
              </a:solidFill>
              <a:latin typeface="MufferawRg-Regular"/>
              <a:cs typeface="MufferawRg-Regular"/>
            </a:endParaRPr>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6" name="Picture 5" descr="4c94aa8aec533541d32c9ef11a03a9f4bd1b7767.jpg"/>
          <p:cNvPicPr>
            <a:picLocks noChangeAspect="1"/>
          </p:cNvPicPr>
          <p:nvPr/>
        </p:nvPicPr>
        <p:blipFill>
          <a:blip r:embed="rId2"/>
          <a:stretch>
            <a:fillRect/>
          </a:stretch>
        </p:blipFill>
        <p:spPr>
          <a:xfrm>
            <a:off x="1982638" y="990600"/>
            <a:ext cx="5408762" cy="5588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20"/>
        <p:cNvGrpSpPr/>
        <p:nvPr/>
      </p:nvGrpSpPr>
      <p:grpSpPr>
        <a:xfrm>
          <a:off x="0" y="0"/>
          <a:ext cx="0" cy="0"/>
          <a:chOff x="0" y="0"/>
          <a:chExt cx="0" cy="0"/>
        </a:xfrm>
      </p:grpSpPr>
      <p:pic>
        <p:nvPicPr>
          <p:cNvPr id="321" name="Shape 321"/>
          <p:cNvPicPr preferRelativeResize="0"/>
          <p:nvPr/>
        </p:nvPicPr>
        <p:blipFill>
          <a:blip r:embed="rId3">
            <a:alphaModFix/>
          </a:blip>
          <a:stretch>
            <a:fillRect/>
          </a:stretch>
        </p:blipFill>
        <p:spPr>
          <a:xfrm>
            <a:off x="3733800" y="533400"/>
            <a:ext cx="3677875" cy="4645749"/>
          </a:xfrm>
          <a:prstGeom prst="rect">
            <a:avLst/>
          </a:prstGeom>
          <a:noFill/>
          <a:ln>
            <a:noFill/>
          </a:ln>
        </p:spPr>
      </p:pic>
      <p:sp>
        <p:nvSpPr>
          <p:cNvPr id="322" name="Shape 322"/>
          <p:cNvSpPr txBox="1">
            <a:spLocks noGrp="1"/>
          </p:cNvSpPr>
          <p:nvPr>
            <p:ph type="title"/>
          </p:nvPr>
        </p:nvSpPr>
        <p:spPr>
          <a:xfrm>
            <a:off x="539701" y="342601"/>
            <a:ext cx="3803699" cy="1181399"/>
          </a:xfrm>
          <a:prstGeom prst="rect">
            <a:avLst/>
          </a:prstGeom>
        </p:spPr>
        <p:txBody>
          <a:bodyPr lIns="91425" tIns="91425" rIns="91425" bIns="91425" anchor="t" anchorCtr="0">
            <a:noAutofit/>
          </a:bodyPr>
          <a:lstStyle/>
          <a:p>
            <a:pPr lvl="0" rtl="0">
              <a:spcBef>
                <a:spcPts val="0"/>
              </a:spcBef>
              <a:buClr>
                <a:schemeClr val="dk1"/>
              </a:buClr>
              <a:buSzPct val="61111"/>
              <a:buFont typeface="Arial"/>
              <a:buNone/>
            </a:pPr>
            <a:r>
              <a:rPr lang="en-US" sz="1800" b="1" dirty="0" err="1">
                <a:solidFill>
                  <a:schemeClr val="accent1"/>
                </a:solidFill>
                <a:latin typeface="Times New Roman"/>
                <a:ea typeface="Times New Roman"/>
                <a:cs typeface="Times New Roman"/>
                <a:sym typeface="Times New Roman"/>
              </a:rPr>
              <a:t>Niobides</a:t>
            </a:r>
            <a:r>
              <a:rPr lang="en-US" sz="1800" b="1" dirty="0">
                <a:solidFill>
                  <a:schemeClr val="accent1"/>
                </a:solidFill>
                <a:latin typeface="Times New Roman"/>
                <a:ea typeface="Times New Roman"/>
                <a:cs typeface="Times New Roman"/>
                <a:sym typeface="Times New Roman"/>
              </a:rPr>
              <a:t> </a:t>
            </a:r>
            <a:r>
              <a:rPr lang="en-US" sz="1800" b="1" dirty="0" err="1">
                <a:solidFill>
                  <a:schemeClr val="accent1"/>
                </a:solidFill>
                <a:latin typeface="Times New Roman"/>
                <a:ea typeface="Times New Roman"/>
                <a:cs typeface="Times New Roman"/>
                <a:sym typeface="Times New Roman"/>
              </a:rPr>
              <a:t>Krater</a:t>
            </a:r>
            <a:endParaRPr lang="en-US" sz="1800" b="1" dirty="0">
              <a:solidFill>
                <a:schemeClr val="accent1"/>
              </a:solidFill>
              <a:latin typeface="Times New Roman"/>
              <a:ea typeface="Times New Roman"/>
              <a:cs typeface="Times New Roman"/>
              <a:sym typeface="Times New Roman"/>
            </a:endParaRPr>
          </a:p>
          <a:p>
            <a:pPr lvl="0" rtl="0">
              <a:spcBef>
                <a:spcPts val="0"/>
              </a:spcBef>
              <a:buClr>
                <a:schemeClr val="dk1"/>
              </a:buClr>
              <a:buSzPct val="61111"/>
              <a:buFont typeface="Arial"/>
              <a:buNone/>
            </a:pPr>
            <a:r>
              <a:rPr lang="en-US" sz="1800" dirty="0" err="1">
                <a:solidFill>
                  <a:schemeClr val="accent1"/>
                </a:solidFill>
                <a:latin typeface="Times New Roman"/>
                <a:ea typeface="Times New Roman"/>
                <a:cs typeface="Times New Roman"/>
                <a:sym typeface="Times New Roman"/>
              </a:rPr>
              <a:t>Niobid</a:t>
            </a:r>
            <a:r>
              <a:rPr lang="en-US" sz="1800" dirty="0">
                <a:solidFill>
                  <a:schemeClr val="accent1"/>
                </a:solidFill>
                <a:latin typeface="Times New Roman"/>
                <a:ea typeface="Times New Roman"/>
                <a:cs typeface="Times New Roman"/>
                <a:sym typeface="Times New Roman"/>
              </a:rPr>
              <a:t> Painter</a:t>
            </a:r>
          </a:p>
          <a:p>
            <a:pPr lvl="0" rtl="0">
              <a:spcBef>
                <a:spcPts val="0"/>
              </a:spcBef>
              <a:buClr>
                <a:schemeClr val="dk1"/>
              </a:buClr>
              <a:buSzPct val="61111"/>
              <a:buFont typeface="Arial"/>
              <a:buNone/>
            </a:pPr>
            <a:r>
              <a:rPr lang="en-US" sz="1800" dirty="0">
                <a:solidFill>
                  <a:schemeClr val="accent1"/>
                </a:solidFill>
                <a:latin typeface="Times New Roman"/>
                <a:ea typeface="Times New Roman"/>
                <a:cs typeface="Times New Roman"/>
                <a:sym typeface="Times New Roman"/>
              </a:rPr>
              <a:t>Classical Greece</a:t>
            </a:r>
          </a:p>
          <a:p>
            <a:pPr lvl="0" rtl="0">
              <a:spcBef>
                <a:spcPts val="0"/>
              </a:spcBef>
              <a:buClr>
                <a:schemeClr val="dk1"/>
              </a:buClr>
              <a:buSzPct val="61111"/>
              <a:buFont typeface="Arial"/>
              <a:buNone/>
            </a:pPr>
            <a:r>
              <a:rPr lang="en-US" sz="1800" dirty="0">
                <a:solidFill>
                  <a:schemeClr val="accent1"/>
                </a:solidFill>
                <a:latin typeface="Times New Roman"/>
                <a:ea typeface="Times New Roman"/>
                <a:cs typeface="Times New Roman"/>
                <a:sym typeface="Times New Roman"/>
              </a:rPr>
              <a:t>450 BCE</a:t>
            </a:r>
          </a:p>
          <a:p>
            <a:pPr lvl="0" rtl="0">
              <a:spcBef>
                <a:spcPts val="0"/>
              </a:spcBef>
              <a:buClr>
                <a:schemeClr val="dk1"/>
              </a:buClr>
              <a:buSzPct val="61111"/>
              <a:buFont typeface="Arial"/>
              <a:buNone/>
            </a:pPr>
            <a:r>
              <a:rPr lang="en-US" sz="1800" dirty="0">
                <a:solidFill>
                  <a:schemeClr val="accent1"/>
                </a:solidFill>
                <a:latin typeface="Times New Roman"/>
                <a:ea typeface="Times New Roman"/>
                <a:cs typeface="Times New Roman"/>
                <a:sym typeface="Times New Roman"/>
              </a:rPr>
              <a:t>Clay, Red Figure</a:t>
            </a:r>
          </a:p>
          <a:p>
            <a:pPr lvl="0">
              <a:spcBef>
                <a:spcPts val="0"/>
              </a:spcBef>
              <a:buNone/>
            </a:pPr>
            <a:endParaRPr sz="1800" dirty="0">
              <a:latin typeface="Times New Roman"/>
              <a:ea typeface="Times New Roman"/>
              <a:cs typeface="Times New Roman"/>
              <a:sym typeface="Times New Roman"/>
            </a:endParaRPr>
          </a:p>
        </p:txBody>
      </p:sp>
      <p:sp>
        <p:nvSpPr>
          <p:cNvPr id="327" name="Shape 327"/>
          <p:cNvSpPr txBox="1"/>
          <p:nvPr/>
        </p:nvSpPr>
        <p:spPr>
          <a:xfrm>
            <a:off x="7650725" y="6368850"/>
            <a:ext cx="792600" cy="294900"/>
          </a:xfrm>
          <a:prstGeom prst="rect">
            <a:avLst/>
          </a:prstGeom>
          <a:noFill/>
          <a:ln>
            <a:noFill/>
          </a:ln>
        </p:spPr>
        <p:txBody>
          <a:bodyPr lIns="91425" tIns="91425" rIns="91425" bIns="91425" anchor="t" anchorCtr="0">
            <a:noAutofit/>
          </a:bodyPr>
          <a:lstStyle/>
          <a:p>
            <a:pPr lvl="0">
              <a:spcBef>
                <a:spcPts val="0"/>
              </a:spcBef>
              <a:buNone/>
            </a:pPr>
            <a:r>
              <a:rPr lang="en-US">
                <a:solidFill>
                  <a:srgbClr val="FFFFFF"/>
                </a:solidFill>
              </a:rPr>
              <a:t>Padlet</a:t>
            </a:r>
          </a:p>
        </p:txBody>
      </p:sp>
      <p:sp>
        <p:nvSpPr>
          <p:cNvPr id="328" name="Shape 328"/>
          <p:cNvSpPr txBox="1"/>
          <p:nvPr/>
        </p:nvSpPr>
        <p:spPr>
          <a:xfrm>
            <a:off x="788900" y="6443700"/>
            <a:ext cx="1219199" cy="414299"/>
          </a:xfrm>
          <a:prstGeom prst="rect">
            <a:avLst/>
          </a:prstGeom>
          <a:noFill/>
          <a:ln>
            <a:noFill/>
          </a:ln>
        </p:spPr>
        <p:txBody>
          <a:bodyPr lIns="91425" tIns="91425" rIns="91425" bIns="91425" anchor="t" anchorCtr="0">
            <a:noAutofit/>
          </a:bodyPr>
          <a:lstStyle/>
          <a:p>
            <a:pPr lvl="0">
              <a:spcBef>
                <a:spcPts val="0"/>
              </a:spcBef>
              <a:buNone/>
            </a:pPr>
            <a:r>
              <a:rPr lang="en-US">
                <a:solidFill>
                  <a:srgbClr val="FFFFFF"/>
                </a:solidFill>
              </a:rPr>
              <a:t>The Louvre</a:t>
            </a:r>
          </a:p>
        </p:txBody>
      </p:sp>
      <p:pic>
        <p:nvPicPr>
          <p:cNvPr id="7" name="Picture 6" descr="8565693012_0e0ed689d7_b.jpg"/>
          <p:cNvPicPr>
            <a:picLocks noChangeAspect="1"/>
          </p:cNvPicPr>
          <p:nvPr/>
        </p:nvPicPr>
        <p:blipFill>
          <a:blip r:embed="rId4"/>
          <a:stretch>
            <a:fillRect/>
          </a:stretch>
        </p:blipFill>
        <p:spPr>
          <a:xfrm>
            <a:off x="1676400" y="1981200"/>
            <a:ext cx="1578785" cy="1371600"/>
          </a:xfrm>
          <a:prstGeom prst="rect">
            <a:avLst/>
          </a:prstGeom>
        </p:spPr>
      </p:pic>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5562600" y="230187"/>
            <a:ext cx="3200399" cy="664796"/>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r>
              <a:rPr lang="en-US" sz="4800" b="0" i="0" u="none" strike="noStrike" cap="none">
                <a:solidFill>
                  <a:srgbClr val="FFFFB9"/>
                </a:solidFill>
                <a:latin typeface="Calibri"/>
                <a:ea typeface="Calibri"/>
                <a:cs typeface="Calibri"/>
                <a:sym typeface="Calibri"/>
              </a:rPr>
              <a:t>Greek Pottery</a:t>
            </a:r>
          </a:p>
        </p:txBody>
      </p:sp>
      <p:sp>
        <p:nvSpPr>
          <p:cNvPr id="253" name="Shape 253"/>
          <p:cNvSpPr txBox="1">
            <a:spLocks noGrp="1"/>
          </p:cNvSpPr>
          <p:nvPr>
            <p:ph type="body" idx="1"/>
          </p:nvPr>
        </p:nvSpPr>
        <p:spPr>
          <a:prstGeom prst="rect">
            <a:avLst/>
          </a:prstGeom>
          <a:noFill/>
          <a:ln>
            <a:noFill/>
          </a:ln>
        </p:spPr>
        <p:txBody>
          <a:bodyPr lIns="0" tIns="0" rIns="0" bIns="0" anchor="t" anchorCtr="0">
            <a:noAutofit/>
          </a:bodyPr>
          <a:lstStyle/>
          <a:p>
            <a:pPr marL="396875" marR="0" lvl="0" indent="-396875" algn="l" rtl="0">
              <a:lnSpc>
                <a:spcPct val="90000"/>
              </a:lnSpc>
              <a:spcBef>
                <a:spcPts val="0"/>
              </a:spcBef>
              <a:buClr>
                <a:schemeClr val="lt1"/>
              </a:buClr>
              <a:buSzPct val="100000"/>
              <a:buFont typeface="Calibri"/>
              <a:buNone/>
            </a:pPr>
            <a:endParaRPr sz="3200" b="0" i="0" u="none" strike="noStrike" cap="none">
              <a:solidFill>
                <a:schemeClr val="lt1"/>
              </a:solidFill>
              <a:latin typeface="Calibri"/>
              <a:ea typeface="Calibri"/>
              <a:cs typeface="Calibri"/>
              <a:sym typeface="Calibri"/>
            </a:endParaRPr>
          </a:p>
        </p:txBody>
      </p:sp>
      <p:pic>
        <p:nvPicPr>
          <p:cNvPr id="5" name="Picture 4" descr="0ed07333963ea77fba93d004aeea6273e01df47c.jpg"/>
          <p:cNvPicPr>
            <a:picLocks noChangeAspect="1"/>
          </p:cNvPicPr>
          <p:nvPr/>
        </p:nvPicPr>
        <p:blipFill>
          <a:blip r:embed="rId3"/>
          <a:stretch>
            <a:fillRect/>
          </a:stretch>
        </p:blipFill>
        <p:spPr>
          <a:xfrm>
            <a:off x="-7322" y="613253"/>
            <a:ext cx="9151322" cy="5711347"/>
          </a:xfrm>
          <a:prstGeom prst="rect">
            <a:avLst/>
          </a:prstGeom>
        </p:spPr>
      </p:pic>
    </p:spTree>
  </p:cSld>
  <p:clrMapOvr>
    <a:masterClrMapping/>
  </p:clrMapOvr>
  <p:transition>
    <p:fade/>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59"/>
        <p:cNvGrpSpPr/>
        <p:nvPr/>
      </p:nvGrpSpPr>
      <p:grpSpPr>
        <a:xfrm>
          <a:off x="0" y="0"/>
          <a:ext cx="0" cy="0"/>
          <a:chOff x="0" y="0"/>
          <a:chExt cx="0" cy="0"/>
        </a:xfrm>
      </p:grpSpPr>
      <p:sp>
        <p:nvSpPr>
          <p:cNvPr id="260" name="Shape 260"/>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endParaRPr/>
          </a:p>
        </p:txBody>
      </p:sp>
      <p:sp>
        <p:nvSpPr>
          <p:cNvPr id="261" name="Shape 261"/>
          <p:cNvSpPr txBox="1">
            <a:spLocks noGrp="1"/>
          </p:cNvSpPr>
          <p:nvPr>
            <p:ph type="body" idx="1"/>
          </p:nvPr>
        </p:nvSpPr>
        <p:spPr>
          <a:xfrm>
            <a:off x="1524000" y="1143000"/>
            <a:ext cx="6324600" cy="5446449"/>
          </a:xfrm>
          <a:prstGeom prst="rect">
            <a:avLst/>
          </a:prstGeom>
        </p:spPr>
        <p:txBody>
          <a:bodyPr lIns="91425" tIns="91425" rIns="91425" bIns="91425" anchor="t" anchorCtr="0">
            <a:noAutofit/>
          </a:bodyPr>
          <a:lstStyle/>
          <a:p>
            <a:pPr lvl="0">
              <a:buNone/>
            </a:pPr>
            <a:r>
              <a:rPr lang="en-US" dirty="0" smtClean="0">
                <a:solidFill>
                  <a:srgbClr val="000000"/>
                </a:solidFill>
              </a:rPr>
              <a:t>Made of terracotta (fired clay), ancient Greek pottery  was fashioned into a variety of shapes and sizes with correlating function.</a:t>
            </a:r>
            <a:r>
              <a:rPr lang="en-US" dirty="0" smtClean="0">
                <a:solidFill>
                  <a:srgbClr val="000000"/>
                </a:solidFill>
              </a:rPr>
              <a:t> </a:t>
            </a:r>
          </a:p>
          <a:p>
            <a:pPr lvl="0">
              <a:buNone/>
            </a:pPr>
            <a:endParaRPr lang="en-US" dirty="0" smtClean="0">
              <a:solidFill>
                <a:srgbClr val="000000"/>
              </a:solidFill>
            </a:endParaRPr>
          </a:p>
          <a:p>
            <a:pPr lvl="0">
              <a:buNone/>
            </a:pPr>
            <a:r>
              <a:rPr lang="en-US" dirty="0" smtClean="0">
                <a:solidFill>
                  <a:srgbClr val="000000"/>
                </a:solidFill>
              </a:rPr>
              <a:t> The </a:t>
            </a:r>
            <a:r>
              <a:rPr lang="en-US" dirty="0" err="1" smtClean="0">
                <a:solidFill>
                  <a:schemeClr val="accent6"/>
                </a:solidFill>
              </a:rPr>
              <a:t>krater</a:t>
            </a:r>
            <a:r>
              <a:rPr lang="en-US" dirty="0" smtClean="0">
                <a:solidFill>
                  <a:srgbClr val="000000"/>
                </a:solidFill>
              </a:rPr>
              <a:t> was used to mix water and wine during a Greek </a:t>
            </a:r>
            <a:r>
              <a:rPr lang="en-US" dirty="0" err="1" smtClean="0">
                <a:solidFill>
                  <a:srgbClr val="000000"/>
                </a:solidFill>
              </a:rPr>
              <a:t>symposion</a:t>
            </a:r>
            <a:r>
              <a:rPr lang="en-US" dirty="0" smtClean="0">
                <a:solidFill>
                  <a:srgbClr val="000000"/>
                </a:solidFill>
              </a:rPr>
              <a:t> (</a:t>
            </a:r>
            <a:r>
              <a:rPr lang="en-US" dirty="0" smtClean="0">
                <a:solidFill>
                  <a:srgbClr val="000000"/>
                </a:solidFill>
              </a:rPr>
              <a:t>an all-male drinking party</a:t>
            </a:r>
            <a:r>
              <a:rPr lang="en-US" dirty="0" smtClean="0">
                <a:solidFill>
                  <a:srgbClr val="000000"/>
                </a:solidFill>
              </a:rPr>
              <a:t>)</a:t>
            </a:r>
            <a:endParaRPr lang="en-US" dirty="0" smtClean="0">
              <a:solidFill>
                <a:srgbClr val="000000"/>
              </a:solidFill>
            </a:endParaRP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3.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498ee2d23605c72b981cf668b79ac1179d447a33.jpg"/>
          <p:cNvPicPr>
            <a:picLocks noChangeAspect="1"/>
          </p:cNvPicPr>
          <p:nvPr/>
        </p:nvPicPr>
        <p:blipFill>
          <a:blip r:embed="rId2"/>
          <a:stretch>
            <a:fillRect/>
          </a:stretch>
        </p:blipFill>
        <p:spPr>
          <a:xfrm>
            <a:off x="2073031" y="228600"/>
            <a:ext cx="5470769" cy="64008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1" y="990600"/>
            <a:ext cx="4724399" cy="5334000"/>
          </a:xfrm>
        </p:spPr>
        <p:txBody>
          <a:bodyPr>
            <a:normAutofit/>
          </a:bodyPr>
          <a:lstStyle/>
          <a:p>
            <a:r>
              <a:rPr lang="en-US" dirty="0" smtClean="0">
                <a:solidFill>
                  <a:schemeClr val="bg1"/>
                </a:solidFill>
              </a:rPr>
              <a:t>On the exterior, Greek vases exhibit painted compositions that often reflect the style of a certain period. </a:t>
            </a:r>
          </a:p>
          <a:p>
            <a:r>
              <a:rPr lang="en-US" dirty="0" smtClean="0">
                <a:solidFill>
                  <a:schemeClr val="bg1"/>
                </a:solidFill>
              </a:rPr>
              <a:t>For example, the vessels created during the Geometric Period (</a:t>
            </a:r>
            <a:r>
              <a:rPr lang="en-US" dirty="0" err="1" smtClean="0">
                <a:solidFill>
                  <a:schemeClr val="bg1"/>
                </a:solidFill>
              </a:rPr>
              <a:t>c</a:t>
            </a:r>
            <a:r>
              <a:rPr lang="en-US" dirty="0" smtClean="0">
                <a:solidFill>
                  <a:schemeClr val="bg1"/>
                </a:solidFill>
              </a:rPr>
              <a:t>. 900-700 B.C.E.) feature geometric patterns</a:t>
            </a:r>
            <a:endParaRPr lang="en-US" dirty="0">
              <a:solidFill>
                <a:schemeClr val="bg1"/>
              </a:solidFill>
            </a:endParaRPr>
          </a:p>
        </p:txBody>
      </p:sp>
      <p:pic>
        <p:nvPicPr>
          <p:cNvPr id="4" name="Picture 3" descr="Geometric amphora, 760-50 BC, funerary monument set on tomb.preview.jpg"/>
          <p:cNvPicPr>
            <a:picLocks noChangeAspect="1"/>
          </p:cNvPicPr>
          <p:nvPr/>
        </p:nvPicPr>
        <p:blipFill>
          <a:blip r:embed="rId2"/>
          <a:stretch>
            <a:fillRect/>
          </a:stretch>
        </p:blipFill>
        <p:spPr>
          <a:xfrm>
            <a:off x="5210739" y="1"/>
            <a:ext cx="3704661" cy="69342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1" y="1371600"/>
            <a:ext cx="4038599" cy="5257800"/>
          </a:xfrm>
        </p:spPr>
        <p:txBody>
          <a:bodyPr/>
          <a:lstStyle/>
          <a:p>
            <a:r>
              <a:rPr lang="en-US" dirty="0" err="1" smtClean="0">
                <a:solidFill>
                  <a:srgbClr val="000000"/>
                </a:solidFill>
              </a:rPr>
              <a:t>Orientalizing</a:t>
            </a:r>
            <a:r>
              <a:rPr lang="en-US" dirty="0" smtClean="0">
                <a:solidFill>
                  <a:srgbClr val="000000"/>
                </a:solidFill>
              </a:rPr>
              <a:t> Period (</a:t>
            </a:r>
            <a:r>
              <a:rPr lang="en-US" dirty="0" err="1" smtClean="0">
                <a:solidFill>
                  <a:srgbClr val="000000"/>
                </a:solidFill>
              </a:rPr>
              <a:t>c</a:t>
            </a:r>
            <a:r>
              <a:rPr lang="en-US" dirty="0" smtClean="0">
                <a:solidFill>
                  <a:srgbClr val="000000"/>
                </a:solidFill>
              </a:rPr>
              <a:t>. 700-600 B.C.E.) display animal processions and Near Eastern motifs</a:t>
            </a:r>
            <a:endParaRPr lang="en-US" dirty="0">
              <a:solidFill>
                <a:srgbClr val="000000"/>
              </a:solidFill>
            </a:endParaRPr>
          </a:p>
        </p:txBody>
      </p:sp>
      <p:pic>
        <p:nvPicPr>
          <p:cNvPr id="4" name="Picture 3" descr="Orientalizing-Greek-Vase.jpg"/>
          <p:cNvPicPr>
            <a:picLocks noChangeAspect="1"/>
          </p:cNvPicPr>
          <p:nvPr/>
        </p:nvPicPr>
        <p:blipFill>
          <a:blip r:embed="rId2"/>
          <a:stretch>
            <a:fillRect/>
          </a:stretch>
        </p:blipFill>
        <p:spPr>
          <a:xfrm>
            <a:off x="4654550" y="0"/>
            <a:ext cx="4489450" cy="6858001"/>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200" y="1143001"/>
            <a:ext cx="6477000" cy="5562599"/>
          </a:xfrm>
        </p:spPr>
        <p:txBody>
          <a:bodyPr>
            <a:normAutofit/>
          </a:bodyPr>
          <a:lstStyle/>
          <a:p>
            <a:r>
              <a:rPr lang="en-US" dirty="0" smtClean="0">
                <a:solidFill>
                  <a:srgbClr val="000000"/>
                </a:solidFill>
              </a:rPr>
              <a:t>In the Archaic and Classical Periods (600-323 B.C.E.), vase-paintings primarily display human and mythological activities. These figural scenes can vary widely, from daily life events to heroic deeds and Homeric tales, from the world of the gods to theatrical performances and athletic competitions</a:t>
            </a:r>
            <a:endParaRPr lang="en-US" dirty="0">
              <a:solidFill>
                <a:srgbClr val="00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99"/>
        <p:cNvGrpSpPr/>
        <p:nvPr/>
      </p:nvGrpSpPr>
      <p:grpSpPr>
        <a:xfrm>
          <a:off x="0" y="0"/>
          <a:ext cx="0" cy="0"/>
          <a:chOff x="0" y="0"/>
          <a:chExt cx="0" cy="0"/>
        </a:xfrm>
      </p:grpSpPr>
      <p:sp>
        <p:nvSpPr>
          <p:cNvPr id="300" name="Shape 300"/>
          <p:cNvSpPr txBox="1"/>
          <p:nvPr/>
        </p:nvSpPr>
        <p:spPr>
          <a:xfrm>
            <a:off x="1371601" y="3810000"/>
            <a:ext cx="4419599" cy="20478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dirty="0" err="1">
                <a:latin typeface="Calibri"/>
                <a:ea typeface="Calibri"/>
                <a:cs typeface="Calibri"/>
                <a:sym typeface="Calibri"/>
              </a:rPr>
              <a:t>Exequias</a:t>
            </a:r>
            <a:endParaRPr lang="en-US" sz="1800" b="0" i="0" u="none" strike="noStrike" cap="none" dirty="0">
              <a:latin typeface="Calibri"/>
              <a:ea typeface="Calibri"/>
              <a:cs typeface="Calibri"/>
              <a:sym typeface="Calibri"/>
            </a:endParaRPr>
          </a:p>
          <a:p>
            <a:pPr marL="0" marR="0" lvl="0" indent="0" algn="l" rtl="0">
              <a:spcBef>
                <a:spcPts val="900"/>
              </a:spcBef>
              <a:buSzPct val="25000"/>
              <a:buNone/>
            </a:pPr>
            <a:r>
              <a:rPr lang="en-US" sz="1800" b="0" i="0" u="none" strike="noStrike" cap="none" dirty="0">
                <a:latin typeface="Calibri"/>
                <a:ea typeface="Calibri"/>
                <a:cs typeface="Calibri"/>
                <a:sym typeface="Calibri"/>
              </a:rPr>
              <a:t>Achilles Killing </a:t>
            </a:r>
            <a:r>
              <a:rPr lang="en-US" sz="1800" b="0" i="0" u="none" strike="noStrike" cap="none" dirty="0" err="1">
                <a:latin typeface="Calibri"/>
                <a:ea typeface="Calibri"/>
                <a:cs typeface="Calibri"/>
                <a:sym typeface="Calibri"/>
              </a:rPr>
              <a:t>Penthesilea</a:t>
            </a:r>
            <a:endParaRPr lang="en-US" sz="1800" b="0" i="0" u="none" strike="noStrike" cap="none" dirty="0">
              <a:latin typeface="Calibri"/>
              <a:ea typeface="Calibri"/>
              <a:cs typeface="Calibri"/>
              <a:sym typeface="Calibri"/>
            </a:endParaRPr>
          </a:p>
          <a:p>
            <a:pPr marL="0" marR="0" lvl="0" indent="0" algn="l" rtl="0">
              <a:spcBef>
                <a:spcPts val="900"/>
              </a:spcBef>
              <a:buSzPct val="25000"/>
              <a:buNone/>
            </a:pPr>
            <a:r>
              <a:rPr lang="en-US" sz="1800" b="0" i="0" u="none" strike="noStrike" cap="none" dirty="0">
                <a:latin typeface="Calibri"/>
                <a:ea typeface="Calibri"/>
                <a:cs typeface="Calibri"/>
                <a:sym typeface="Calibri"/>
              </a:rPr>
              <a:t>from </a:t>
            </a:r>
            <a:r>
              <a:rPr lang="en-US" sz="1800" b="0" i="0" u="none" strike="noStrike" cap="none" dirty="0" err="1">
                <a:latin typeface="Calibri"/>
                <a:ea typeface="Calibri"/>
                <a:cs typeface="Calibri"/>
                <a:sym typeface="Calibri"/>
              </a:rPr>
              <a:t>Vulci</a:t>
            </a:r>
            <a:r>
              <a:rPr lang="en-US" sz="1800" b="0" i="0" u="none" strike="noStrike" cap="none" dirty="0">
                <a:latin typeface="Calibri"/>
                <a:ea typeface="Calibri"/>
                <a:cs typeface="Calibri"/>
                <a:sym typeface="Calibri"/>
              </a:rPr>
              <a:t>, Italy</a:t>
            </a:r>
          </a:p>
          <a:p>
            <a:pPr marL="0" marR="0" lvl="0" indent="0" algn="l" rtl="0">
              <a:spcBef>
                <a:spcPts val="800"/>
              </a:spcBef>
              <a:buSzPct val="25000"/>
              <a:buNone/>
            </a:pPr>
            <a:r>
              <a:rPr lang="en-US" sz="1600" b="0" i="0" u="none" strike="noStrike" cap="none" dirty="0">
                <a:latin typeface="Calibri"/>
                <a:ea typeface="Calibri"/>
                <a:cs typeface="Calibri"/>
                <a:sym typeface="Calibri"/>
              </a:rPr>
              <a:t>ca. 540-530 B.C.E.</a:t>
            </a:r>
          </a:p>
          <a:p>
            <a:pPr marL="0" marR="0" lvl="0" indent="0" algn="l" rtl="0">
              <a:spcBef>
                <a:spcPts val="0"/>
              </a:spcBef>
              <a:buSzPct val="25000"/>
              <a:buNone/>
            </a:pPr>
            <a:r>
              <a:rPr lang="en-US" sz="1600" b="0" i="0" u="none" strike="noStrike" cap="none" dirty="0">
                <a:latin typeface="Calibri"/>
                <a:ea typeface="Calibri"/>
                <a:cs typeface="Calibri"/>
                <a:sym typeface="Calibri"/>
              </a:rPr>
              <a:t>ceramic</a:t>
            </a:r>
          </a:p>
          <a:p>
            <a:pPr marL="0" marR="0" lvl="0" indent="0" algn="l" rtl="0">
              <a:spcBef>
                <a:spcPts val="0"/>
              </a:spcBef>
              <a:buSzPct val="25000"/>
              <a:buNone/>
            </a:pPr>
            <a:r>
              <a:rPr lang="en-US" sz="1600" b="0" i="0" u="none" strike="noStrike" cap="none" dirty="0">
                <a:latin typeface="Calibri"/>
                <a:ea typeface="Calibri"/>
                <a:cs typeface="Calibri"/>
                <a:sym typeface="Calibri"/>
              </a:rPr>
              <a:t>approximately 2 ft. high</a:t>
            </a:r>
          </a:p>
        </p:txBody>
      </p:sp>
      <p:pic>
        <p:nvPicPr>
          <p:cNvPr id="301" name="Shape 301"/>
          <p:cNvPicPr preferRelativeResize="0"/>
          <p:nvPr/>
        </p:nvPicPr>
        <p:blipFill rotWithShape="1">
          <a:blip r:embed="rId3">
            <a:alphaModFix/>
          </a:blip>
          <a:srcRect/>
          <a:stretch/>
        </p:blipFill>
        <p:spPr>
          <a:xfrm>
            <a:off x="3962400" y="885824"/>
            <a:ext cx="3790949" cy="4829176"/>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500"/>
                                        <p:tgtEl>
                                          <p:spTgt spid="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92"/>
        <p:cNvGrpSpPr/>
        <p:nvPr/>
      </p:nvGrpSpPr>
      <p:grpSpPr>
        <a:xfrm>
          <a:off x="0" y="0"/>
          <a:ext cx="0" cy="0"/>
          <a:chOff x="0" y="0"/>
          <a:chExt cx="0" cy="0"/>
        </a:xfrm>
      </p:grpSpPr>
      <p:sp>
        <p:nvSpPr>
          <p:cNvPr id="293" name="Shape 293"/>
          <p:cNvSpPr txBox="1"/>
          <p:nvPr/>
        </p:nvSpPr>
        <p:spPr>
          <a:xfrm>
            <a:off x="1828801" y="4505326"/>
            <a:ext cx="4419599" cy="20478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dirty="0" err="1">
                <a:latin typeface="Calibri"/>
                <a:ea typeface="Calibri"/>
                <a:cs typeface="Calibri"/>
                <a:sym typeface="Calibri"/>
              </a:rPr>
              <a:t>Euphronios</a:t>
            </a:r>
            <a:endParaRPr lang="en-US" sz="1800" b="0" i="0" u="none" strike="noStrike" cap="none" dirty="0">
              <a:latin typeface="Calibri"/>
              <a:ea typeface="Calibri"/>
              <a:cs typeface="Calibri"/>
              <a:sym typeface="Calibri"/>
            </a:endParaRPr>
          </a:p>
          <a:p>
            <a:pPr marL="0" marR="0" lvl="0" indent="0" algn="l" rtl="0">
              <a:spcBef>
                <a:spcPts val="900"/>
              </a:spcBef>
              <a:buSzPct val="25000"/>
              <a:buNone/>
            </a:pPr>
            <a:r>
              <a:rPr lang="en-US" sz="1800" b="0" i="0" u="none" strike="noStrike" cap="none" dirty="0" err="1">
                <a:latin typeface="Calibri"/>
                <a:ea typeface="Calibri"/>
                <a:cs typeface="Calibri"/>
                <a:sym typeface="Calibri"/>
              </a:rPr>
              <a:t>Herakles</a:t>
            </a:r>
            <a:r>
              <a:rPr lang="en-US" sz="1800" b="0" i="0" u="none" strike="noStrike" cap="none" dirty="0">
                <a:latin typeface="Calibri"/>
                <a:ea typeface="Calibri"/>
                <a:cs typeface="Calibri"/>
                <a:sym typeface="Calibri"/>
              </a:rPr>
              <a:t> wrestling </a:t>
            </a:r>
            <a:r>
              <a:rPr lang="en-US" sz="1800" b="0" i="0" u="none" strike="noStrike" cap="none" dirty="0" err="1">
                <a:latin typeface="Calibri"/>
                <a:ea typeface="Calibri"/>
                <a:cs typeface="Calibri"/>
                <a:sym typeface="Calibri"/>
              </a:rPr>
              <a:t>Antaios</a:t>
            </a:r>
            <a:endParaRPr lang="en-US" sz="1800" b="0" i="0" u="none" strike="noStrike" cap="none" dirty="0">
              <a:latin typeface="Calibri"/>
              <a:ea typeface="Calibri"/>
              <a:cs typeface="Calibri"/>
              <a:sym typeface="Calibri"/>
            </a:endParaRPr>
          </a:p>
          <a:p>
            <a:pPr marL="0" marR="0" lvl="0" indent="0" algn="l" rtl="0">
              <a:spcBef>
                <a:spcPts val="900"/>
              </a:spcBef>
              <a:buSzPct val="25000"/>
              <a:buNone/>
            </a:pPr>
            <a:r>
              <a:rPr lang="en-US" sz="1800" b="0" i="0" u="none" strike="noStrike" cap="none" dirty="0">
                <a:latin typeface="Calibri"/>
                <a:ea typeface="Calibri"/>
                <a:cs typeface="Calibri"/>
                <a:sym typeface="Calibri"/>
              </a:rPr>
              <a:t>from </a:t>
            </a:r>
            <a:r>
              <a:rPr lang="en-US" sz="1800" b="0" i="0" u="none" strike="noStrike" cap="none" dirty="0" err="1">
                <a:latin typeface="Calibri"/>
                <a:ea typeface="Calibri"/>
                <a:cs typeface="Calibri"/>
                <a:sym typeface="Calibri"/>
              </a:rPr>
              <a:t>Cerveteri</a:t>
            </a:r>
            <a:r>
              <a:rPr lang="en-US" sz="1800" b="0" i="0" u="none" strike="noStrike" cap="none" dirty="0">
                <a:latin typeface="Calibri"/>
                <a:ea typeface="Calibri"/>
                <a:cs typeface="Calibri"/>
                <a:sym typeface="Calibri"/>
              </a:rPr>
              <a:t>, Italy</a:t>
            </a:r>
          </a:p>
          <a:p>
            <a:pPr marL="0" marR="0" lvl="0" indent="0" algn="l" rtl="0">
              <a:spcBef>
                <a:spcPts val="800"/>
              </a:spcBef>
              <a:buSzPct val="25000"/>
              <a:buNone/>
            </a:pPr>
            <a:r>
              <a:rPr lang="en-US" sz="1600" b="0" i="0" u="none" strike="noStrike" cap="none" dirty="0">
                <a:latin typeface="Calibri"/>
                <a:ea typeface="Calibri"/>
                <a:cs typeface="Calibri"/>
                <a:sym typeface="Calibri"/>
              </a:rPr>
              <a:t>ca. 510 B.C.E.</a:t>
            </a:r>
          </a:p>
          <a:p>
            <a:pPr marL="0" marR="0" lvl="0" indent="0" algn="l" rtl="0">
              <a:spcBef>
                <a:spcPts val="0"/>
              </a:spcBef>
              <a:buSzPct val="25000"/>
              <a:buNone/>
            </a:pPr>
            <a:r>
              <a:rPr lang="en-US" sz="1600" b="0" i="0" u="none" strike="noStrike" cap="none" dirty="0">
                <a:latin typeface="Calibri"/>
                <a:ea typeface="Calibri"/>
                <a:cs typeface="Calibri"/>
                <a:sym typeface="Calibri"/>
              </a:rPr>
              <a:t>ceramic</a:t>
            </a:r>
          </a:p>
          <a:p>
            <a:pPr marL="0" marR="0" lvl="0" indent="0" algn="l" rtl="0">
              <a:spcBef>
                <a:spcPts val="0"/>
              </a:spcBef>
              <a:buSzPct val="25000"/>
              <a:buNone/>
            </a:pPr>
            <a:r>
              <a:rPr lang="en-US" sz="1600" b="0" i="0" u="none" strike="noStrike" cap="none" dirty="0">
                <a:latin typeface="Calibri"/>
                <a:ea typeface="Calibri"/>
                <a:cs typeface="Calibri"/>
                <a:sym typeface="Calibri"/>
              </a:rPr>
              <a:t>19 in. high</a:t>
            </a:r>
          </a:p>
        </p:txBody>
      </p:sp>
      <p:pic>
        <p:nvPicPr>
          <p:cNvPr id="294" name="Shape 294"/>
          <p:cNvPicPr preferRelativeResize="0"/>
          <p:nvPr/>
        </p:nvPicPr>
        <p:blipFill rotWithShape="1">
          <a:blip r:embed="rId3">
            <a:alphaModFix/>
          </a:blip>
          <a:srcRect/>
          <a:stretch/>
        </p:blipFill>
        <p:spPr>
          <a:xfrm>
            <a:off x="1219199" y="228600"/>
            <a:ext cx="6705599" cy="4114800"/>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3"/>
                                        </p:tgtEl>
                                        <p:attrNameLst>
                                          <p:attrName>style.visibility</p:attrName>
                                        </p:attrNameLst>
                                      </p:cBhvr>
                                      <p:to>
                                        <p:strVal val="visible"/>
                                      </p:to>
                                    </p:set>
                                    <p:animEffect transition="in" filter="fade">
                                      <p:cBhvr>
                                        <p:cTn id="7" dur="5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83"/>
        <p:cNvGrpSpPr/>
        <p:nvPr/>
      </p:nvGrpSpPr>
      <p:grpSpPr>
        <a:xfrm>
          <a:off x="0" y="0"/>
          <a:ext cx="0" cy="0"/>
          <a:chOff x="0" y="0"/>
          <a:chExt cx="0" cy="0"/>
        </a:xfrm>
      </p:grpSpPr>
      <p:pic>
        <p:nvPicPr>
          <p:cNvPr id="285" name="Shape 285"/>
          <p:cNvPicPr preferRelativeResize="0"/>
          <p:nvPr/>
        </p:nvPicPr>
        <p:blipFill rotWithShape="1">
          <a:blip r:embed="rId3">
            <a:alphaModFix/>
          </a:blip>
          <a:srcRect/>
          <a:stretch/>
        </p:blipFill>
        <p:spPr>
          <a:xfrm>
            <a:off x="1524000" y="1066800"/>
            <a:ext cx="2949575" cy="4343400"/>
          </a:xfrm>
          <a:prstGeom prst="rect">
            <a:avLst/>
          </a:prstGeom>
          <a:noFill/>
          <a:ln>
            <a:noFill/>
          </a:ln>
        </p:spPr>
      </p:pic>
      <p:pic>
        <p:nvPicPr>
          <p:cNvPr id="286" name="Shape 286"/>
          <p:cNvPicPr preferRelativeResize="0"/>
          <p:nvPr/>
        </p:nvPicPr>
        <p:blipFill rotWithShape="1">
          <a:blip r:embed="rId4">
            <a:alphaModFix/>
          </a:blip>
          <a:srcRect/>
          <a:stretch/>
        </p:blipFill>
        <p:spPr>
          <a:xfrm>
            <a:off x="4746625" y="1066800"/>
            <a:ext cx="2949575" cy="43434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latin typeface="MufferawRg-Regular"/>
                <a:cs typeface="MufferawRg-Regular"/>
              </a:rPr>
              <a:t>Black Figure pottery</a:t>
            </a:r>
            <a:endParaRPr lang="en-US" dirty="0">
              <a:solidFill>
                <a:srgbClr val="000000"/>
              </a:solidFill>
              <a:latin typeface="MufferawRg-Regular"/>
              <a:cs typeface="MufferawRg-Regular"/>
            </a:endParaRPr>
          </a:p>
        </p:txBody>
      </p:sp>
      <p:sp>
        <p:nvSpPr>
          <p:cNvPr id="3" name="Content Placeholder 2"/>
          <p:cNvSpPr>
            <a:spLocks noGrp="1"/>
          </p:cNvSpPr>
          <p:nvPr>
            <p:ph idx="1"/>
          </p:nvPr>
        </p:nvSpPr>
        <p:spPr/>
        <p:txBody>
          <a:bodyPr/>
          <a:lstStyle/>
          <a:p>
            <a:endParaRPr lang="en-US"/>
          </a:p>
        </p:txBody>
      </p:sp>
      <p:pic>
        <p:nvPicPr>
          <p:cNvPr id="4" name="Picture 3" descr="c0093.jpg"/>
          <p:cNvPicPr>
            <a:picLocks noChangeAspect="1"/>
          </p:cNvPicPr>
          <p:nvPr/>
        </p:nvPicPr>
        <p:blipFill>
          <a:blip r:embed="rId2"/>
          <a:stretch>
            <a:fillRect/>
          </a:stretch>
        </p:blipFill>
        <p:spPr>
          <a:xfrm>
            <a:off x="1600200" y="1417638"/>
            <a:ext cx="5867400" cy="4987637"/>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000000"/>
                </a:solidFill>
                <a:latin typeface="MufferawRg-Regular"/>
                <a:cs typeface="MufferawRg-Regular"/>
              </a:rPr>
              <a:t>Attic Black Figure</a:t>
            </a:r>
            <a:endParaRPr lang="en-US" dirty="0"/>
          </a:p>
        </p:txBody>
      </p:sp>
      <p:sp>
        <p:nvSpPr>
          <p:cNvPr id="3" name="Content Placeholder 2"/>
          <p:cNvSpPr>
            <a:spLocks noGrp="1"/>
          </p:cNvSpPr>
          <p:nvPr>
            <p:ph idx="1"/>
          </p:nvPr>
        </p:nvSpPr>
        <p:spPr>
          <a:xfrm>
            <a:off x="457200" y="990600"/>
            <a:ext cx="8229600" cy="5181600"/>
          </a:xfrm>
        </p:spPr>
        <p:txBody>
          <a:bodyPr>
            <a:normAutofit fontScale="62500" lnSpcReduction="20000"/>
          </a:bodyPr>
          <a:lstStyle/>
          <a:p>
            <a:r>
              <a:rPr lang="en-US" dirty="0" smtClean="0">
                <a:solidFill>
                  <a:srgbClr val="000000"/>
                </a:solidFill>
              </a:rPr>
              <a:t>The entire firing process for creating Black-Figure pottery was newly developed and took place in</a:t>
            </a:r>
            <a:r>
              <a:rPr lang="en-US" dirty="0" smtClean="0">
                <a:solidFill>
                  <a:srgbClr val="000000"/>
                </a:solidFill>
              </a:rPr>
              <a:t> four stages</a:t>
            </a:r>
            <a:r>
              <a:rPr lang="en-US" dirty="0" smtClean="0">
                <a:solidFill>
                  <a:srgbClr val="000000"/>
                </a:solidFill>
              </a:rPr>
              <a:t>. </a:t>
            </a:r>
            <a:endParaRPr lang="en-US" dirty="0" smtClean="0">
              <a:solidFill>
                <a:srgbClr val="000000"/>
              </a:solidFill>
            </a:endParaRPr>
          </a:p>
          <a:p>
            <a:endParaRPr lang="en-US" dirty="0" smtClean="0">
              <a:solidFill>
                <a:srgbClr val="000000"/>
              </a:solidFill>
            </a:endParaRPr>
          </a:p>
          <a:p>
            <a:r>
              <a:rPr lang="en-US" dirty="0" smtClean="0">
                <a:solidFill>
                  <a:srgbClr val="000000"/>
                </a:solidFill>
              </a:rPr>
              <a:t>1) A piece was coated using a colored “SLIP” which is a slippery mixture of clay and water. Then designs were incised into the slip, or carved very carefully along with the entire background.</a:t>
            </a:r>
          </a:p>
          <a:p>
            <a:endParaRPr lang="en-US" dirty="0" smtClean="0">
              <a:solidFill>
                <a:srgbClr val="000000"/>
              </a:solidFill>
            </a:endParaRPr>
          </a:p>
          <a:p>
            <a:r>
              <a:rPr lang="en-US" dirty="0" smtClean="0">
                <a:solidFill>
                  <a:srgbClr val="000000"/>
                </a:solidFill>
              </a:rPr>
              <a:t> 2) Then the piece was fired in the kiln. The </a:t>
            </a:r>
            <a:r>
              <a:rPr lang="en-US" dirty="0" smtClean="0">
                <a:solidFill>
                  <a:srgbClr val="000000"/>
                </a:solidFill>
              </a:rPr>
              <a:t>first stage used the process of oxidation, introducing oxygen into the kiln, to give the entire piece the color of the clay. </a:t>
            </a:r>
          </a:p>
          <a:p>
            <a:endParaRPr lang="en-US" dirty="0" smtClean="0">
              <a:solidFill>
                <a:srgbClr val="000000"/>
              </a:solidFill>
            </a:endParaRPr>
          </a:p>
          <a:p>
            <a:r>
              <a:rPr lang="en-US" dirty="0" smtClean="0">
                <a:solidFill>
                  <a:srgbClr val="000000"/>
                </a:solidFill>
              </a:rPr>
              <a:t>3)</a:t>
            </a:r>
            <a:r>
              <a:rPr lang="en-US" dirty="0" smtClean="0">
                <a:solidFill>
                  <a:srgbClr val="000000"/>
                </a:solidFill>
              </a:rPr>
              <a:t>The next step, fresh wood was introduced and oxygen was cut off to provide a </a:t>
            </a:r>
            <a:r>
              <a:rPr lang="en-US" dirty="0" err="1" smtClean="0">
                <a:solidFill>
                  <a:srgbClr val="000000"/>
                </a:solidFill>
              </a:rPr>
              <a:t>smokey</a:t>
            </a:r>
            <a:r>
              <a:rPr lang="en-US" dirty="0" smtClean="0">
                <a:solidFill>
                  <a:srgbClr val="000000"/>
                </a:solidFill>
              </a:rPr>
              <a:t> </a:t>
            </a:r>
            <a:r>
              <a:rPr lang="en-US" dirty="0" err="1" smtClean="0">
                <a:solidFill>
                  <a:srgbClr val="000000"/>
                </a:solidFill>
              </a:rPr>
              <a:t>enviroment</a:t>
            </a:r>
            <a:r>
              <a:rPr lang="en-US" dirty="0" smtClean="0">
                <a:solidFill>
                  <a:srgbClr val="000000"/>
                </a:solidFill>
              </a:rPr>
              <a:t> turning the vase black. </a:t>
            </a:r>
          </a:p>
          <a:p>
            <a:endParaRPr lang="en-US" dirty="0" smtClean="0">
              <a:solidFill>
                <a:srgbClr val="000000"/>
              </a:solidFill>
            </a:endParaRPr>
          </a:p>
          <a:p>
            <a:r>
              <a:rPr lang="en-US" dirty="0" smtClean="0">
                <a:solidFill>
                  <a:srgbClr val="000000"/>
                </a:solidFill>
              </a:rPr>
              <a:t>4) </a:t>
            </a:r>
            <a:r>
              <a:rPr lang="en-US" dirty="0" smtClean="0">
                <a:solidFill>
                  <a:srgbClr val="000000"/>
                </a:solidFill>
              </a:rPr>
              <a:t>In the third portion, air was reintroduced to the kiln turning the portions of the clay without slip back to the color of the clay and leaving the remaining portions black. </a:t>
            </a:r>
            <a:endParaRPr lang="en-US" dirty="0">
              <a:solidFill>
                <a:srgbClr val="00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latin typeface="MufferawRg-Regular"/>
                <a:cs typeface="MufferawRg-Regular"/>
              </a:rPr>
              <a:t>Red Figure pottery</a:t>
            </a:r>
            <a:endParaRPr lang="en-US" dirty="0">
              <a:solidFill>
                <a:srgbClr val="000000"/>
              </a:solidFill>
              <a:latin typeface="MufferawRg-Regular"/>
              <a:cs typeface="MufferawRg-Regular"/>
            </a:endParaRPr>
          </a:p>
        </p:txBody>
      </p:sp>
      <p:sp>
        <p:nvSpPr>
          <p:cNvPr id="3" name="Content Placeholder 2"/>
          <p:cNvSpPr>
            <a:spLocks noGrp="1"/>
          </p:cNvSpPr>
          <p:nvPr>
            <p:ph idx="1"/>
          </p:nvPr>
        </p:nvSpPr>
        <p:spPr/>
        <p:txBody>
          <a:bodyPr/>
          <a:lstStyle/>
          <a:p>
            <a:endParaRPr lang="en-US"/>
          </a:p>
        </p:txBody>
      </p:sp>
      <p:pic>
        <p:nvPicPr>
          <p:cNvPr id="5" name="Picture 4" descr="HAX03.jpg"/>
          <p:cNvPicPr>
            <a:picLocks noChangeAspect="1"/>
          </p:cNvPicPr>
          <p:nvPr/>
        </p:nvPicPr>
        <p:blipFill>
          <a:blip r:embed="rId2"/>
          <a:stretch>
            <a:fillRect/>
          </a:stretch>
        </p:blipFill>
        <p:spPr>
          <a:xfrm>
            <a:off x="1981200" y="1371600"/>
            <a:ext cx="5283200" cy="518810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685801" y="554404"/>
            <a:ext cx="8381999" cy="664796"/>
          </a:xfrm>
          <a:prstGeom prst="rect">
            <a:avLst/>
          </a:prstGeom>
        </p:spPr>
        <p:txBody>
          <a:bodyPr lIns="91425" tIns="91425" rIns="91425" bIns="91425" anchor="t" anchorCtr="0">
            <a:noAutofit/>
          </a:bodyPr>
          <a:lstStyle/>
          <a:p>
            <a:pPr lvl="0">
              <a:spcBef>
                <a:spcPts val="0"/>
              </a:spcBef>
              <a:buNone/>
            </a:pPr>
            <a:r>
              <a:rPr lang="en-US" dirty="0">
                <a:solidFill>
                  <a:srgbClr val="000000"/>
                </a:solidFill>
                <a:latin typeface="MufferawRg-Regular"/>
                <a:cs typeface="MufferawRg-Regular"/>
              </a:rPr>
              <a:t>Enduring Understanding:</a:t>
            </a:r>
          </a:p>
        </p:txBody>
      </p:sp>
      <p:sp>
        <p:nvSpPr>
          <p:cNvPr id="62" name="Shape 62"/>
          <p:cNvSpPr txBox="1">
            <a:spLocks noGrp="1"/>
          </p:cNvSpPr>
          <p:nvPr>
            <p:ph type="body" idx="1"/>
          </p:nvPr>
        </p:nvSpPr>
        <p:spPr>
          <a:xfrm>
            <a:off x="533401" y="1447800"/>
            <a:ext cx="8381999" cy="1243499"/>
          </a:xfrm>
          <a:prstGeom prst="rect">
            <a:avLst/>
          </a:prstGeom>
        </p:spPr>
        <p:txBody>
          <a:bodyPr lIns="91425" tIns="91425" rIns="91425" bIns="91425" anchor="t" anchorCtr="0">
            <a:noAutofit/>
          </a:bodyPr>
          <a:lstStyle/>
          <a:p>
            <a:pPr lvl="0">
              <a:spcBef>
                <a:spcPts val="0"/>
              </a:spcBef>
              <a:buNone/>
            </a:pPr>
            <a:r>
              <a:rPr lang="en-US" dirty="0">
                <a:solidFill>
                  <a:srgbClr val="000000"/>
                </a:solidFill>
              </a:rPr>
              <a:t>Greek Art is characterized by a pantheon of gods celebrated in large civic and religious buildings</a:t>
            </a:r>
          </a:p>
        </p:txBody>
      </p:sp>
      <p:sp>
        <p:nvSpPr>
          <p:cNvPr id="63" name="Shape 63"/>
          <p:cNvSpPr txBox="1">
            <a:spLocks noGrp="1"/>
          </p:cNvSpPr>
          <p:nvPr>
            <p:ph type="title" idx="4294967295"/>
          </p:nvPr>
        </p:nvSpPr>
        <p:spPr>
          <a:xfrm>
            <a:off x="0" y="2654300"/>
            <a:ext cx="8382000" cy="665163"/>
          </a:xfrm>
          <a:prstGeom prst="rect">
            <a:avLst/>
          </a:prstGeom>
        </p:spPr>
        <p:txBody>
          <a:bodyPr lIns="91425" tIns="91425" rIns="91425" bIns="91425" anchor="t" anchorCtr="0">
            <a:noAutofit/>
          </a:bodyPr>
          <a:lstStyle/>
          <a:p>
            <a:pPr lvl="0" rtl="0">
              <a:spcBef>
                <a:spcPts val="0"/>
              </a:spcBef>
              <a:buNone/>
            </a:pPr>
            <a:r>
              <a:rPr lang="en-US" sz="3000" dirty="0"/>
              <a:t>Essential Knowledge</a:t>
            </a:r>
          </a:p>
        </p:txBody>
      </p:sp>
      <p:sp>
        <p:nvSpPr>
          <p:cNvPr id="64" name="Shape 64"/>
          <p:cNvSpPr txBox="1">
            <a:spLocks noGrp="1"/>
          </p:cNvSpPr>
          <p:nvPr>
            <p:ph type="body" idx="4294967295"/>
          </p:nvPr>
        </p:nvSpPr>
        <p:spPr>
          <a:xfrm>
            <a:off x="1981200" y="2819400"/>
            <a:ext cx="5181600" cy="3505200"/>
          </a:xfrm>
          <a:prstGeom prst="rect">
            <a:avLst/>
          </a:prstGeom>
        </p:spPr>
        <p:txBody>
          <a:bodyPr lIns="91425" tIns="91425" rIns="91425" bIns="91425" anchor="t" anchorCtr="0">
            <a:noAutofit/>
          </a:bodyPr>
          <a:lstStyle/>
          <a:p>
            <a:pPr marL="457200" lvl="0" indent="-342900" rtl="0">
              <a:spcBef>
                <a:spcPts val="0"/>
              </a:spcBef>
              <a:buSzPct val="100000"/>
            </a:pPr>
            <a:r>
              <a:rPr lang="en-US" sz="1800" dirty="0">
                <a:solidFill>
                  <a:srgbClr val="000000"/>
                </a:solidFill>
              </a:rPr>
              <a:t>Greek art is studied chronologically according to stylistic changes</a:t>
            </a:r>
          </a:p>
          <a:p>
            <a:pPr marL="457200" lvl="0" indent="-342900" rtl="0">
              <a:spcBef>
                <a:spcPts val="0"/>
              </a:spcBef>
              <a:buSzPct val="100000"/>
            </a:pPr>
            <a:r>
              <a:rPr lang="en-US" sz="1800" dirty="0">
                <a:solidFill>
                  <a:srgbClr val="000000"/>
                </a:solidFill>
              </a:rPr>
              <a:t>Greek works are not studied according to dynastic rule, like Egypt, but according to broad changes in stylistic patterns</a:t>
            </a:r>
          </a:p>
          <a:p>
            <a:pPr marL="457200" lvl="0" indent="-342900" rtl="0">
              <a:spcBef>
                <a:spcPts val="0"/>
              </a:spcBef>
              <a:buSzPct val="100000"/>
            </a:pPr>
            <a:r>
              <a:rPr lang="en-US" sz="1800" dirty="0">
                <a:solidFill>
                  <a:srgbClr val="000000"/>
                </a:solidFill>
              </a:rPr>
              <a:t>Greek art is most known for its idealization and harmonic proportions, both in sculpture and architecture</a:t>
            </a:r>
          </a:p>
          <a:p>
            <a:pPr marL="457200" lvl="0" indent="-342900" rtl="0">
              <a:spcBef>
                <a:spcPts val="0"/>
              </a:spcBef>
              <a:buSzPct val="100000"/>
            </a:pPr>
            <a:r>
              <a:rPr lang="en-US" sz="1800" dirty="0">
                <a:solidFill>
                  <a:srgbClr val="000000"/>
                </a:solidFill>
              </a:rPr>
              <a:t>Greek art has had an important on European art, esp. in the 18th century</a:t>
            </a:r>
          </a:p>
          <a:p>
            <a:pPr lvl="0" rtl="0">
              <a:spcBef>
                <a:spcPts val="0"/>
              </a:spcBef>
              <a:buNone/>
            </a:pPr>
            <a:endParaRPr dirty="0"/>
          </a:p>
        </p:txBody>
      </p:sp>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latin typeface="MufferawRg-Regular"/>
                <a:cs typeface="MufferawRg-Regular"/>
              </a:rPr>
              <a:t>Red Figure pottery</a:t>
            </a:r>
            <a:endParaRPr lang="en-US" dirty="0">
              <a:solidFill>
                <a:srgbClr val="000000"/>
              </a:solidFill>
              <a:latin typeface="MufferawRg-Regular"/>
              <a:cs typeface="MufferawRg-Regular"/>
            </a:endParaRPr>
          </a:p>
        </p:txBody>
      </p:sp>
      <p:sp>
        <p:nvSpPr>
          <p:cNvPr id="3" name="Content Placeholder 2"/>
          <p:cNvSpPr>
            <a:spLocks noGrp="1"/>
          </p:cNvSpPr>
          <p:nvPr>
            <p:ph idx="1"/>
          </p:nvPr>
        </p:nvSpPr>
        <p:spPr>
          <a:xfrm>
            <a:off x="533400" y="1752600"/>
            <a:ext cx="8229600" cy="4525963"/>
          </a:xfrm>
        </p:spPr>
        <p:txBody>
          <a:bodyPr>
            <a:normAutofit fontScale="77500" lnSpcReduction="20000"/>
          </a:bodyPr>
          <a:lstStyle/>
          <a:p>
            <a:r>
              <a:rPr lang="en-US" dirty="0" smtClean="0">
                <a:solidFill>
                  <a:srgbClr val="000000"/>
                </a:solidFill>
              </a:rPr>
              <a:t>"The red-figure technique was invented around 530 B.C.E. It gradually replaced the black-figure technique as innovators recognized the possibilities that came with drawing forms, rather than laboriously delineating them with incisions. </a:t>
            </a:r>
          </a:p>
          <a:p>
            <a:r>
              <a:rPr lang="en-US" dirty="0" smtClean="0">
                <a:solidFill>
                  <a:srgbClr val="000000"/>
                </a:solidFill>
              </a:rPr>
              <a:t>The use of a brush in red-figure technique was better suited to the naturalistic representation of anatomy, garments, and emotions”. </a:t>
            </a:r>
          </a:p>
          <a:p>
            <a:r>
              <a:rPr lang="en-US" dirty="0" smtClean="0">
                <a:solidFill>
                  <a:srgbClr val="000000"/>
                </a:solidFill>
              </a:rPr>
              <a:t>Incising upon the Black-Figure pots was much more time consuming and a far riskier task than the Red-Figure Technique of painting into the vase where mistakes wouldn't be as unforgiving. </a:t>
            </a:r>
          </a:p>
          <a:p>
            <a:r>
              <a:rPr lang="en-US" dirty="0" smtClean="0">
                <a:solidFill>
                  <a:srgbClr val="000000"/>
                </a:solidFill>
              </a:rPr>
              <a:t>Firing techniques remained the same for red-figure pottery </a:t>
            </a:r>
            <a:endParaRPr lang="en-US" dirty="0">
              <a:solidFill>
                <a:srgbClr val="0000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20"/>
        <p:cNvGrpSpPr/>
        <p:nvPr/>
      </p:nvGrpSpPr>
      <p:grpSpPr>
        <a:xfrm>
          <a:off x="0" y="0"/>
          <a:ext cx="0" cy="0"/>
          <a:chOff x="0" y="0"/>
          <a:chExt cx="0" cy="0"/>
        </a:xfrm>
      </p:grpSpPr>
      <p:pic>
        <p:nvPicPr>
          <p:cNvPr id="321" name="Shape 321"/>
          <p:cNvPicPr preferRelativeResize="0"/>
          <p:nvPr/>
        </p:nvPicPr>
        <p:blipFill>
          <a:blip r:embed="rId3">
            <a:alphaModFix/>
          </a:blip>
          <a:stretch>
            <a:fillRect/>
          </a:stretch>
        </p:blipFill>
        <p:spPr>
          <a:xfrm>
            <a:off x="3733800" y="533400"/>
            <a:ext cx="3677875" cy="4645749"/>
          </a:xfrm>
          <a:prstGeom prst="rect">
            <a:avLst/>
          </a:prstGeom>
          <a:noFill/>
          <a:ln>
            <a:noFill/>
          </a:ln>
        </p:spPr>
      </p:pic>
      <p:sp>
        <p:nvSpPr>
          <p:cNvPr id="322" name="Shape 322"/>
          <p:cNvSpPr txBox="1">
            <a:spLocks noGrp="1"/>
          </p:cNvSpPr>
          <p:nvPr>
            <p:ph type="title"/>
          </p:nvPr>
        </p:nvSpPr>
        <p:spPr>
          <a:xfrm>
            <a:off x="539701" y="342601"/>
            <a:ext cx="3803699" cy="1181399"/>
          </a:xfrm>
          <a:prstGeom prst="rect">
            <a:avLst/>
          </a:prstGeom>
        </p:spPr>
        <p:txBody>
          <a:bodyPr lIns="91425" tIns="91425" rIns="91425" bIns="91425" anchor="t" anchorCtr="0">
            <a:noAutofit/>
          </a:bodyPr>
          <a:lstStyle/>
          <a:p>
            <a:pPr lvl="0" rtl="0">
              <a:spcBef>
                <a:spcPts val="0"/>
              </a:spcBef>
              <a:buClr>
                <a:schemeClr val="dk1"/>
              </a:buClr>
              <a:buSzPct val="61111"/>
              <a:buFont typeface="Arial"/>
              <a:buNone/>
            </a:pPr>
            <a:r>
              <a:rPr lang="en-US" sz="1800" b="1" dirty="0" err="1">
                <a:solidFill>
                  <a:schemeClr val="accent1"/>
                </a:solidFill>
                <a:latin typeface="Times New Roman"/>
                <a:ea typeface="Times New Roman"/>
                <a:cs typeface="Times New Roman"/>
                <a:sym typeface="Times New Roman"/>
              </a:rPr>
              <a:t>Niobides</a:t>
            </a:r>
            <a:r>
              <a:rPr lang="en-US" sz="1800" b="1" dirty="0">
                <a:solidFill>
                  <a:schemeClr val="accent1"/>
                </a:solidFill>
                <a:latin typeface="Times New Roman"/>
                <a:ea typeface="Times New Roman"/>
                <a:cs typeface="Times New Roman"/>
                <a:sym typeface="Times New Roman"/>
              </a:rPr>
              <a:t> </a:t>
            </a:r>
            <a:r>
              <a:rPr lang="en-US" sz="1800" b="1" dirty="0" err="1">
                <a:solidFill>
                  <a:schemeClr val="accent1"/>
                </a:solidFill>
                <a:latin typeface="Times New Roman"/>
                <a:ea typeface="Times New Roman"/>
                <a:cs typeface="Times New Roman"/>
                <a:sym typeface="Times New Roman"/>
              </a:rPr>
              <a:t>Krater</a:t>
            </a:r>
            <a:endParaRPr lang="en-US" sz="1800" b="1" dirty="0">
              <a:solidFill>
                <a:schemeClr val="accent1"/>
              </a:solidFill>
              <a:latin typeface="Times New Roman"/>
              <a:ea typeface="Times New Roman"/>
              <a:cs typeface="Times New Roman"/>
              <a:sym typeface="Times New Roman"/>
            </a:endParaRPr>
          </a:p>
          <a:p>
            <a:pPr lvl="0" rtl="0">
              <a:spcBef>
                <a:spcPts val="0"/>
              </a:spcBef>
              <a:buClr>
                <a:schemeClr val="dk1"/>
              </a:buClr>
              <a:buSzPct val="61111"/>
              <a:buFont typeface="Arial"/>
              <a:buNone/>
            </a:pPr>
            <a:r>
              <a:rPr lang="en-US" sz="1800" dirty="0" err="1">
                <a:solidFill>
                  <a:schemeClr val="accent1"/>
                </a:solidFill>
                <a:latin typeface="Times New Roman"/>
                <a:ea typeface="Times New Roman"/>
                <a:cs typeface="Times New Roman"/>
                <a:sym typeface="Times New Roman"/>
              </a:rPr>
              <a:t>Niobid</a:t>
            </a:r>
            <a:r>
              <a:rPr lang="en-US" sz="1800" dirty="0">
                <a:solidFill>
                  <a:schemeClr val="accent1"/>
                </a:solidFill>
                <a:latin typeface="Times New Roman"/>
                <a:ea typeface="Times New Roman"/>
                <a:cs typeface="Times New Roman"/>
                <a:sym typeface="Times New Roman"/>
              </a:rPr>
              <a:t> Painter</a:t>
            </a:r>
          </a:p>
          <a:p>
            <a:pPr lvl="0" rtl="0">
              <a:spcBef>
                <a:spcPts val="0"/>
              </a:spcBef>
              <a:buClr>
                <a:schemeClr val="dk1"/>
              </a:buClr>
              <a:buSzPct val="61111"/>
              <a:buFont typeface="Arial"/>
              <a:buNone/>
            </a:pPr>
            <a:r>
              <a:rPr lang="en-US" sz="1800" dirty="0">
                <a:solidFill>
                  <a:schemeClr val="accent1"/>
                </a:solidFill>
                <a:latin typeface="Times New Roman"/>
                <a:ea typeface="Times New Roman"/>
                <a:cs typeface="Times New Roman"/>
                <a:sym typeface="Times New Roman"/>
              </a:rPr>
              <a:t>Classical Greece</a:t>
            </a:r>
          </a:p>
          <a:p>
            <a:pPr lvl="0" rtl="0">
              <a:spcBef>
                <a:spcPts val="0"/>
              </a:spcBef>
              <a:buClr>
                <a:schemeClr val="dk1"/>
              </a:buClr>
              <a:buSzPct val="61111"/>
              <a:buFont typeface="Arial"/>
              <a:buNone/>
            </a:pPr>
            <a:r>
              <a:rPr lang="en-US" sz="1800" dirty="0">
                <a:solidFill>
                  <a:schemeClr val="accent1"/>
                </a:solidFill>
                <a:latin typeface="Times New Roman"/>
                <a:ea typeface="Times New Roman"/>
                <a:cs typeface="Times New Roman"/>
                <a:sym typeface="Times New Roman"/>
              </a:rPr>
              <a:t>450 BCE</a:t>
            </a:r>
          </a:p>
          <a:p>
            <a:pPr lvl="0" rtl="0">
              <a:spcBef>
                <a:spcPts val="0"/>
              </a:spcBef>
              <a:buClr>
                <a:schemeClr val="dk1"/>
              </a:buClr>
              <a:buSzPct val="61111"/>
              <a:buFont typeface="Arial"/>
              <a:buNone/>
            </a:pPr>
            <a:r>
              <a:rPr lang="en-US" sz="1800" dirty="0">
                <a:solidFill>
                  <a:schemeClr val="accent1"/>
                </a:solidFill>
                <a:latin typeface="Times New Roman"/>
                <a:ea typeface="Times New Roman"/>
                <a:cs typeface="Times New Roman"/>
                <a:sym typeface="Times New Roman"/>
              </a:rPr>
              <a:t>Clay, Red Figure</a:t>
            </a:r>
          </a:p>
          <a:p>
            <a:pPr lvl="0">
              <a:spcBef>
                <a:spcPts val="0"/>
              </a:spcBef>
              <a:buNone/>
            </a:pPr>
            <a:endParaRPr sz="1800" dirty="0">
              <a:latin typeface="Times New Roman"/>
              <a:ea typeface="Times New Roman"/>
              <a:cs typeface="Times New Roman"/>
              <a:sym typeface="Times New Roman"/>
            </a:endParaRPr>
          </a:p>
        </p:txBody>
      </p:sp>
      <p:sp>
        <p:nvSpPr>
          <p:cNvPr id="327" name="Shape 327"/>
          <p:cNvSpPr txBox="1"/>
          <p:nvPr/>
        </p:nvSpPr>
        <p:spPr>
          <a:xfrm>
            <a:off x="7650725" y="6368850"/>
            <a:ext cx="792600" cy="294900"/>
          </a:xfrm>
          <a:prstGeom prst="rect">
            <a:avLst/>
          </a:prstGeom>
          <a:noFill/>
          <a:ln>
            <a:noFill/>
          </a:ln>
        </p:spPr>
        <p:txBody>
          <a:bodyPr lIns="91425" tIns="91425" rIns="91425" bIns="91425" anchor="t" anchorCtr="0">
            <a:noAutofit/>
          </a:bodyPr>
          <a:lstStyle/>
          <a:p>
            <a:pPr lvl="0">
              <a:spcBef>
                <a:spcPts val="0"/>
              </a:spcBef>
              <a:buNone/>
            </a:pPr>
            <a:r>
              <a:rPr lang="en-US">
                <a:solidFill>
                  <a:srgbClr val="FFFFFF"/>
                </a:solidFill>
              </a:rPr>
              <a:t>Padlet</a:t>
            </a:r>
          </a:p>
        </p:txBody>
      </p:sp>
      <p:sp>
        <p:nvSpPr>
          <p:cNvPr id="328" name="Shape 328"/>
          <p:cNvSpPr txBox="1"/>
          <p:nvPr/>
        </p:nvSpPr>
        <p:spPr>
          <a:xfrm>
            <a:off x="788900" y="6443700"/>
            <a:ext cx="1219199" cy="414299"/>
          </a:xfrm>
          <a:prstGeom prst="rect">
            <a:avLst/>
          </a:prstGeom>
          <a:noFill/>
          <a:ln>
            <a:noFill/>
          </a:ln>
        </p:spPr>
        <p:txBody>
          <a:bodyPr lIns="91425" tIns="91425" rIns="91425" bIns="91425" anchor="t" anchorCtr="0">
            <a:noAutofit/>
          </a:bodyPr>
          <a:lstStyle/>
          <a:p>
            <a:pPr lvl="0">
              <a:spcBef>
                <a:spcPts val="0"/>
              </a:spcBef>
              <a:buNone/>
            </a:pPr>
            <a:r>
              <a:rPr lang="en-US">
                <a:solidFill>
                  <a:srgbClr val="FFFFFF"/>
                </a:solidFill>
              </a:rPr>
              <a:t>The Louvre</a:t>
            </a:r>
          </a:p>
        </p:txBody>
      </p:sp>
      <p:pic>
        <p:nvPicPr>
          <p:cNvPr id="7" name="Picture 6" descr="8565693012_0e0ed689d7_b.jpg"/>
          <p:cNvPicPr>
            <a:picLocks noChangeAspect="1"/>
          </p:cNvPicPr>
          <p:nvPr/>
        </p:nvPicPr>
        <p:blipFill>
          <a:blip r:embed="rId4"/>
          <a:stretch>
            <a:fillRect/>
          </a:stretch>
        </p:blipFill>
        <p:spPr>
          <a:xfrm>
            <a:off x="1676400" y="1981200"/>
            <a:ext cx="1578785" cy="1371600"/>
          </a:xfrm>
          <a:prstGeom prst="rect">
            <a:avLst/>
          </a:prstGeom>
        </p:spPr>
      </p:pic>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676400" y="6321623"/>
            <a:ext cx="6096000" cy="307777"/>
          </a:xfrm>
          <a:prstGeom prst="rect">
            <a:avLst/>
          </a:prstGeom>
        </p:spPr>
        <p:txBody>
          <a:bodyPr wrap="square">
            <a:spAutoFit/>
          </a:bodyPr>
          <a:lstStyle/>
          <a:p>
            <a:r>
              <a:rPr lang="en-US" dirty="0" smtClean="0">
                <a:hlinkClick r:id="rId2"/>
              </a:rPr>
              <a:t>https://www.youtube.com/watch?v=S3TlDyT2lyg</a:t>
            </a:r>
            <a:r>
              <a:rPr lang="en-US" dirty="0" smtClean="0"/>
              <a:t>		6:00</a:t>
            </a:r>
            <a:endParaRPr lang="en-US" dirty="0"/>
          </a:p>
        </p:txBody>
      </p:sp>
      <p:sp>
        <p:nvSpPr>
          <p:cNvPr id="6" name="Content Placeholder 5"/>
          <p:cNvSpPr>
            <a:spLocks noGrp="1"/>
          </p:cNvSpPr>
          <p:nvPr>
            <p:ph sz="half" idx="1"/>
          </p:nvPr>
        </p:nvSpPr>
        <p:spPr/>
        <p:txBody>
          <a:bodyPr/>
          <a:lstStyle/>
          <a:p>
            <a:endParaRPr lang="en-US"/>
          </a:p>
        </p:txBody>
      </p:sp>
      <p:pic>
        <p:nvPicPr>
          <p:cNvPr id="7" name="Picture 6" descr="Screen Shot 2018-07-14 at 4.16.28 PM.png"/>
          <p:cNvPicPr>
            <a:picLocks noChangeAspect="1"/>
          </p:cNvPicPr>
          <p:nvPr/>
        </p:nvPicPr>
        <p:blipFill>
          <a:blip r:embed="rId3"/>
          <a:stretch>
            <a:fillRect/>
          </a:stretch>
        </p:blipFill>
        <p:spPr>
          <a:xfrm>
            <a:off x="1750510" y="838200"/>
            <a:ext cx="5717090" cy="4733199"/>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Shape 321"/>
          <p:cNvPicPr preferRelativeResize="0"/>
          <p:nvPr/>
        </p:nvPicPr>
        <p:blipFill>
          <a:blip r:embed="rId2">
            <a:alphaModFix/>
          </a:blip>
          <a:stretch>
            <a:fillRect/>
          </a:stretch>
        </p:blipFill>
        <p:spPr>
          <a:xfrm>
            <a:off x="2037125" y="148388"/>
            <a:ext cx="5201875" cy="657080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609601" y="554404"/>
            <a:ext cx="8381999" cy="664796"/>
          </a:xfrm>
          <a:prstGeom prst="rect">
            <a:avLst/>
          </a:prstGeom>
        </p:spPr>
        <p:txBody>
          <a:bodyPr lIns="91425" tIns="91425" rIns="91425" bIns="91425" anchor="t" anchorCtr="0">
            <a:noAutofit/>
          </a:bodyPr>
          <a:lstStyle/>
          <a:p>
            <a:pPr lvl="0" rtl="0">
              <a:spcBef>
                <a:spcPts val="0"/>
              </a:spcBef>
              <a:buNone/>
            </a:pPr>
            <a:r>
              <a:rPr lang="en-US" dirty="0">
                <a:solidFill>
                  <a:srgbClr val="000000"/>
                </a:solidFill>
                <a:latin typeface="MufferawRg-Regular"/>
                <a:cs typeface="MufferawRg-Regular"/>
              </a:rPr>
              <a:t>Enduring Understanding:</a:t>
            </a:r>
          </a:p>
        </p:txBody>
      </p:sp>
      <p:sp>
        <p:nvSpPr>
          <p:cNvPr id="71" name="Shape 71"/>
          <p:cNvSpPr txBox="1">
            <a:spLocks noGrp="1"/>
          </p:cNvSpPr>
          <p:nvPr>
            <p:ph type="body" idx="1"/>
          </p:nvPr>
        </p:nvSpPr>
        <p:spPr>
          <a:xfrm>
            <a:off x="609601" y="1499701"/>
            <a:ext cx="8381999" cy="1243499"/>
          </a:xfrm>
          <a:prstGeom prst="rect">
            <a:avLst/>
          </a:prstGeom>
        </p:spPr>
        <p:txBody>
          <a:bodyPr lIns="91425" tIns="91425" rIns="91425" bIns="91425" anchor="t" anchorCtr="0">
            <a:noAutofit/>
          </a:bodyPr>
          <a:lstStyle/>
          <a:p>
            <a:pPr lvl="0" rtl="0">
              <a:spcBef>
                <a:spcPts val="0"/>
              </a:spcBef>
              <a:buNone/>
            </a:pPr>
            <a:r>
              <a:rPr lang="en-US" sz="2400" dirty="0">
                <a:solidFill>
                  <a:srgbClr val="000000"/>
                </a:solidFill>
              </a:rPr>
              <a:t>Much Ancient writing survives in the fields of literature, law, politics and business.  These documents shed light on Greek civilization as a whole, and on art in particular.</a:t>
            </a:r>
          </a:p>
        </p:txBody>
      </p:sp>
      <p:sp>
        <p:nvSpPr>
          <p:cNvPr id="72" name="Shape 72"/>
          <p:cNvSpPr txBox="1">
            <a:spLocks noGrp="1"/>
          </p:cNvSpPr>
          <p:nvPr>
            <p:ph type="title" idx="4294967295"/>
          </p:nvPr>
        </p:nvSpPr>
        <p:spPr>
          <a:xfrm>
            <a:off x="0" y="2654300"/>
            <a:ext cx="8382000" cy="665163"/>
          </a:xfrm>
          <a:prstGeom prst="rect">
            <a:avLst/>
          </a:prstGeom>
        </p:spPr>
        <p:txBody>
          <a:bodyPr lIns="91425" tIns="91425" rIns="91425" bIns="91425" anchor="t" anchorCtr="0">
            <a:noAutofit/>
          </a:bodyPr>
          <a:lstStyle/>
          <a:p>
            <a:pPr lvl="0" rtl="0">
              <a:spcBef>
                <a:spcPts val="0"/>
              </a:spcBef>
              <a:buNone/>
            </a:pPr>
            <a:r>
              <a:rPr lang="en-US" sz="3000" dirty="0"/>
              <a:t>Essential Knowledge</a:t>
            </a:r>
          </a:p>
        </p:txBody>
      </p:sp>
      <p:sp>
        <p:nvSpPr>
          <p:cNvPr id="73" name="Shape 73"/>
          <p:cNvSpPr txBox="1">
            <a:spLocks noGrp="1"/>
          </p:cNvSpPr>
          <p:nvPr>
            <p:ph type="body" idx="4294967295"/>
          </p:nvPr>
        </p:nvSpPr>
        <p:spPr>
          <a:xfrm>
            <a:off x="1371600" y="2971800"/>
            <a:ext cx="5715000" cy="2944812"/>
          </a:xfrm>
          <a:prstGeom prst="rect">
            <a:avLst/>
          </a:prstGeom>
        </p:spPr>
        <p:txBody>
          <a:bodyPr lIns="91425" tIns="91425" rIns="91425" bIns="91425" anchor="t" anchorCtr="0">
            <a:noAutofit/>
          </a:bodyPr>
          <a:lstStyle/>
          <a:p>
            <a:pPr marL="457200" lvl="0" indent="-342900" rtl="0">
              <a:spcBef>
                <a:spcPts val="0"/>
              </a:spcBef>
              <a:buSzPct val="100000"/>
            </a:pPr>
            <a:r>
              <a:rPr lang="en-US" sz="1800" dirty="0">
                <a:solidFill>
                  <a:srgbClr val="000000"/>
                </a:solidFill>
              </a:rPr>
              <a:t>Greek writing contains some of the earliest contemporary accounts about art and </a:t>
            </a:r>
            <a:r>
              <a:rPr lang="en-US" sz="1800" dirty="0" smtClean="0">
                <a:solidFill>
                  <a:srgbClr val="000000"/>
                </a:solidFill>
              </a:rPr>
              <a:t>artists</a:t>
            </a:r>
          </a:p>
          <a:p>
            <a:pPr marL="457200" lvl="0" indent="-342900" rtl="0">
              <a:spcBef>
                <a:spcPts val="0"/>
              </a:spcBef>
              <a:buSzPct val="100000"/>
              <a:buNone/>
            </a:pPr>
            <a:endParaRPr lang="en-US" sz="1800" dirty="0" smtClean="0">
              <a:solidFill>
                <a:srgbClr val="000000"/>
              </a:solidFill>
            </a:endParaRPr>
          </a:p>
          <a:p>
            <a:pPr marL="457200" lvl="0" indent="-342900" rtl="0">
              <a:spcBef>
                <a:spcPts val="0"/>
              </a:spcBef>
              <a:buSzPct val="100000"/>
            </a:pPr>
            <a:r>
              <a:rPr lang="en-US" sz="1800" dirty="0">
                <a:solidFill>
                  <a:srgbClr val="000000"/>
                </a:solidFill>
              </a:rPr>
              <a:t>Epics form the foundation of Greek writing. The texts were at first transmitted orally, but later were written down.</a:t>
            </a:r>
          </a:p>
          <a:p>
            <a:pPr lvl="0" rtl="0">
              <a:spcBef>
                <a:spcPts val="0"/>
              </a:spcBef>
              <a:buNone/>
            </a:pPr>
            <a:endParaRPr dirty="0">
              <a:solidFill>
                <a:srgbClr val="000000"/>
              </a:solidFill>
            </a:endParaRP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1905001" y="230187"/>
            <a:ext cx="8381999" cy="664796"/>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r>
              <a:rPr lang="en-US" sz="4800" b="0" i="0" u="none" strike="noStrike" cap="none" dirty="0">
                <a:solidFill>
                  <a:srgbClr val="000000"/>
                </a:solidFill>
                <a:latin typeface="MufferawRg-Regular"/>
                <a:ea typeface="Calibri"/>
                <a:cs typeface="MufferawRg-Regular"/>
                <a:sym typeface="Calibri"/>
              </a:rPr>
              <a:t>Key Ideas</a:t>
            </a:r>
          </a:p>
        </p:txBody>
      </p:sp>
      <p:sp>
        <p:nvSpPr>
          <p:cNvPr id="79" name="Shape 79"/>
          <p:cNvSpPr txBox="1">
            <a:spLocks noGrp="1"/>
          </p:cNvSpPr>
          <p:nvPr>
            <p:ph type="body" idx="1"/>
          </p:nvPr>
        </p:nvSpPr>
        <p:spPr>
          <a:xfrm>
            <a:off x="1295400" y="1066800"/>
            <a:ext cx="6705600" cy="4876800"/>
          </a:xfrm>
          <a:prstGeom prst="rect">
            <a:avLst/>
          </a:prstGeom>
          <a:noFill/>
          <a:ln>
            <a:noFill/>
          </a:ln>
        </p:spPr>
        <p:txBody>
          <a:bodyPr lIns="0" tIns="0" rIns="0" bIns="0" anchor="t" anchorCtr="0">
            <a:noAutofit/>
          </a:bodyPr>
          <a:lstStyle/>
          <a:p>
            <a:pPr marL="396875" marR="0" lvl="0" indent="-396875" algn="l" rtl="0">
              <a:lnSpc>
                <a:spcPct val="90000"/>
              </a:lnSpc>
              <a:spcBef>
                <a:spcPts val="0"/>
              </a:spcBef>
              <a:buClr>
                <a:schemeClr val="lt1"/>
              </a:buClr>
              <a:buSzPct val="100000"/>
              <a:buFont typeface="Calibri"/>
              <a:buChar char="•"/>
            </a:pPr>
            <a:r>
              <a:rPr lang="en-US" sz="3200" b="0" i="0" u="none" strike="noStrike" cap="none" dirty="0">
                <a:solidFill>
                  <a:srgbClr val="000000"/>
                </a:solidFill>
                <a:latin typeface="Calibri"/>
                <a:ea typeface="Calibri"/>
                <a:cs typeface="Calibri"/>
                <a:sym typeface="Calibri"/>
              </a:rPr>
              <a:t>Greek art introduces the concept of Classical art</a:t>
            </a:r>
          </a:p>
          <a:p>
            <a:pPr marL="396875" marR="0" lvl="0" indent="-396875" algn="l" rtl="0">
              <a:lnSpc>
                <a:spcPct val="90000"/>
              </a:lnSpc>
              <a:spcBef>
                <a:spcPts val="640"/>
              </a:spcBef>
              <a:buClr>
                <a:schemeClr val="lt1"/>
              </a:buClr>
              <a:buSzPct val="100000"/>
              <a:buFont typeface="Calibri"/>
              <a:buChar char="•"/>
            </a:pPr>
            <a:r>
              <a:rPr lang="en-US" sz="3200" b="1" i="0" u="none" strike="noStrike" cap="none" dirty="0">
                <a:solidFill>
                  <a:srgbClr val="000000"/>
                </a:solidFill>
                <a:latin typeface="Calibri"/>
                <a:ea typeface="Calibri"/>
                <a:cs typeface="Calibri"/>
                <a:sym typeface="Calibri"/>
              </a:rPr>
              <a:t>Idealizing of the human form</a:t>
            </a:r>
            <a:r>
              <a:rPr lang="en-US" sz="3200" b="0" i="0" u="none" strike="noStrike" cap="none" dirty="0">
                <a:solidFill>
                  <a:srgbClr val="000000"/>
                </a:solidFill>
                <a:latin typeface="Calibri"/>
                <a:ea typeface="Calibri"/>
                <a:cs typeface="Calibri"/>
                <a:sym typeface="Calibri"/>
              </a:rPr>
              <a:t>, the beauty of the nude, and the expression of emotions</a:t>
            </a:r>
          </a:p>
          <a:p>
            <a:pPr marL="396875" marR="0" lvl="0" indent="-396875" algn="l" rtl="0">
              <a:lnSpc>
                <a:spcPct val="90000"/>
              </a:lnSpc>
              <a:spcBef>
                <a:spcPts val="640"/>
              </a:spcBef>
              <a:buClr>
                <a:schemeClr val="lt1"/>
              </a:buClr>
              <a:buSzPct val="100000"/>
              <a:buFont typeface="Calibri"/>
              <a:buChar char="•"/>
            </a:pPr>
            <a:r>
              <a:rPr lang="en-US" sz="3200" b="0" i="0" u="none" strike="noStrike" cap="none" dirty="0">
                <a:solidFill>
                  <a:srgbClr val="000000"/>
                </a:solidFill>
                <a:latin typeface="Calibri"/>
                <a:ea typeface="Calibri"/>
                <a:cs typeface="Calibri"/>
                <a:sym typeface="Calibri"/>
              </a:rPr>
              <a:t>Greek temples are hugely influential in the development of western architecture</a:t>
            </a:r>
          </a:p>
          <a:p>
            <a:pPr marL="396875" marR="0" lvl="0" indent="-396875" algn="l" rtl="0">
              <a:lnSpc>
                <a:spcPct val="90000"/>
              </a:lnSpc>
              <a:spcBef>
                <a:spcPts val="640"/>
              </a:spcBef>
              <a:buClr>
                <a:schemeClr val="lt1"/>
              </a:buClr>
              <a:buSzPct val="100000"/>
              <a:buFont typeface="Calibri"/>
              <a:buChar char="•"/>
            </a:pPr>
            <a:r>
              <a:rPr lang="en-US" sz="3200" b="0" i="0" u="none" strike="noStrike" cap="none" dirty="0">
                <a:solidFill>
                  <a:srgbClr val="000000"/>
                </a:solidFill>
                <a:latin typeface="Calibri"/>
                <a:ea typeface="Calibri"/>
                <a:cs typeface="Calibri"/>
                <a:sym typeface="Calibri"/>
              </a:rPr>
              <a:t>Painting on pottery echoes what is happening in sculpture and is virtually all that remains of Greek painting</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sp>
        <p:nvSpPr>
          <p:cNvPr id="3" name="Text Placeholder 2"/>
          <p:cNvSpPr>
            <a:spLocks noGrp="1"/>
          </p:cNvSpPr>
          <p:nvPr>
            <p:ph type="body" idx="1"/>
          </p:nvPr>
        </p:nvSpPr>
        <p:spPr/>
        <p:txBody>
          <a:bodyPr/>
          <a:lstStyle/>
          <a:p>
            <a:endParaRPr lang="en-US"/>
          </a:p>
        </p:txBody>
      </p:sp>
      <p:pic>
        <p:nvPicPr>
          <p:cNvPr id="4" name="Picture 3" descr="6d10065e7f4d3acdf8e2285cdba24cef8d6b5266.jpg"/>
          <p:cNvPicPr>
            <a:picLocks noChangeAspect="1"/>
          </p:cNvPicPr>
          <p:nvPr/>
        </p:nvPicPr>
        <p:blipFill>
          <a:blip r:embed="rId2"/>
          <a:stretch>
            <a:fillRect/>
          </a:stretch>
        </p:blipFill>
        <p:spPr>
          <a:xfrm>
            <a:off x="-2057400" y="0"/>
            <a:ext cx="12779841" cy="708659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1.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3686</TotalTime>
  <Words>1356</Words>
  <PresentationFormat>On-screen Show (4:3)</PresentationFormat>
  <Paragraphs>158</Paragraphs>
  <Slides>53</Slides>
  <Notes>20</Notes>
  <HiddenSlides>0</HiddenSlides>
  <MMClips>1</MMClips>
  <ScaleCrop>false</ScaleCrop>
  <HeadingPairs>
    <vt:vector size="6" baseType="variant">
      <vt:variant>
        <vt:lpstr>Fonts Used</vt:lpstr>
      </vt:variant>
      <vt:variant>
        <vt:i4>3</vt:i4>
      </vt:variant>
      <vt:variant>
        <vt:lpstr>Design Template</vt:lpstr>
      </vt:variant>
      <vt:variant>
        <vt:i4>1</vt:i4>
      </vt:variant>
      <vt:variant>
        <vt:lpstr>Slide Titles</vt:lpstr>
      </vt:variant>
      <vt:variant>
        <vt:i4>53</vt:i4>
      </vt:variant>
    </vt:vector>
  </HeadingPairs>
  <TitlesOfParts>
    <vt:vector size="57" baseType="lpstr">
      <vt:lpstr>Merriweather Sans</vt:lpstr>
      <vt:lpstr>Carme</vt:lpstr>
      <vt:lpstr>Arial Black</vt:lpstr>
      <vt:lpstr>Office Theme</vt:lpstr>
      <vt:lpstr>The Classic World</vt:lpstr>
      <vt:lpstr>Slide 2</vt:lpstr>
      <vt:lpstr>Slide 3</vt:lpstr>
      <vt:lpstr>Slide 4</vt:lpstr>
      <vt:lpstr>Enduring Understanding:</vt:lpstr>
      <vt:lpstr>Enduring Understanding:</vt:lpstr>
      <vt:lpstr>Key Ideas</vt:lpstr>
      <vt:lpstr>Slide 8</vt:lpstr>
      <vt:lpstr>Slide 9</vt:lpstr>
      <vt:lpstr>Cycladic     Minoan      Mycenaean         Early Greek</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Timeline</vt:lpstr>
      <vt:lpstr>Slide 24</vt:lpstr>
      <vt:lpstr>What Do We Have Here?</vt:lpstr>
      <vt:lpstr>The Archaic Period (c. 600-480/479 B.C.E.) </vt:lpstr>
      <vt:lpstr>Slide 27</vt:lpstr>
      <vt:lpstr>Slide 28</vt:lpstr>
      <vt:lpstr>Slide 29</vt:lpstr>
      <vt:lpstr>Slide 30</vt:lpstr>
      <vt:lpstr>Slide 31</vt:lpstr>
      <vt:lpstr>Slide 32</vt:lpstr>
      <vt:lpstr>Slide 33</vt:lpstr>
      <vt:lpstr>Slide 34</vt:lpstr>
      <vt:lpstr>Slide 35</vt:lpstr>
      <vt:lpstr>Archaic Pottery</vt:lpstr>
      <vt:lpstr>Niobides Krater Niobid Painter Classical Greece 450 BCE Clay, Red Figure </vt:lpstr>
      <vt:lpstr>Greek Pottery</vt:lpstr>
      <vt:lpstr>Slide 39</vt:lpstr>
      <vt:lpstr>Slide 40</vt:lpstr>
      <vt:lpstr>Slide 41</vt:lpstr>
      <vt:lpstr>Slide 42</vt:lpstr>
      <vt:lpstr>Slide 43</vt:lpstr>
      <vt:lpstr>Slide 44</vt:lpstr>
      <vt:lpstr>Slide 45</vt:lpstr>
      <vt:lpstr>Slide 46</vt:lpstr>
      <vt:lpstr>Black Figure pottery</vt:lpstr>
      <vt:lpstr>Attic Black Figure</vt:lpstr>
      <vt:lpstr>Red Figure pottery</vt:lpstr>
      <vt:lpstr>Red Figure pottery</vt:lpstr>
      <vt:lpstr>Niobides Krater Niobid Painter Classical Greece 450 BCE Clay, Red Figure </vt:lpstr>
      <vt:lpstr>Slide 52</vt:lpstr>
      <vt:lpstr>Slide 53</vt:lpstr>
    </vt:vector>
  </TitlesOfParts>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Classic World</dc:title>
  <cp:lastModifiedBy>Rock Frampton</cp:lastModifiedBy>
  <cp:revision>12</cp:revision>
  <dcterms:created xsi:type="dcterms:W3CDTF">2018-09-20T02:16:21Z</dcterms:created>
  <dcterms:modified xsi:type="dcterms:W3CDTF">2018-09-20T14:09:26Z</dcterms:modified>
</cp:coreProperties>
</file>