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Default Extension="fntdata" ContentType="application/x-fontdata"/>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docProps/app.xml" ContentType="application/vnd.openxmlformats-officedocument.extended-properties+xml"/>
  <Override PartName="/ppt/slideLayouts/slideLayout7.xml" ContentType="application/vnd.openxmlformats-officedocument.presentationml.slideLayout+xml"/>
  <Override PartName="/ppt/viewProps.xml" ContentType="application/vnd.openxmlformats-officedocument.presentationml.viewProps+xml"/>
  <Override PartName="/ppt/slides/slide32.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slides/slide10.xml" ContentType="application/vnd.openxmlformats-officedocument.presentationml.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embedTrueTypeFonts="1" saveSubsetFonts="1" autoCompressPictures="0">
  <p:sldMasterIdLst>
    <p:sldMasterId id="2147483662" r:id="rId1"/>
    <p:sldMasterId id="2147483663" r:id="rId2"/>
  </p:sldMasterIdLst>
  <p:notesMasterIdLst>
    <p:notesMasterId r:id="rId62"/>
  </p:notesMasterIdLst>
  <p:sldIdLst>
    <p:sldId id="256" r:id="rId3"/>
    <p:sldId id="299" r:id="rId4"/>
    <p:sldId id="300" r:id="rId5"/>
    <p:sldId id="302" r:id="rId6"/>
    <p:sldId id="301" r:id="rId7"/>
    <p:sldId id="303" r:id="rId8"/>
    <p:sldId id="304" r:id="rId9"/>
    <p:sldId id="305" r:id="rId10"/>
    <p:sldId id="306" r:id="rId11"/>
    <p:sldId id="307" r:id="rId12"/>
    <p:sldId id="308" r:id="rId13"/>
    <p:sldId id="309" r:id="rId14"/>
    <p:sldId id="310" r:id="rId15"/>
    <p:sldId id="274" r:id="rId16"/>
    <p:sldId id="275" r:id="rId17"/>
    <p:sldId id="330" r:id="rId18"/>
    <p:sldId id="331" r:id="rId19"/>
    <p:sldId id="312" r:id="rId20"/>
    <p:sldId id="313" r:id="rId21"/>
    <p:sldId id="311" r:id="rId22"/>
    <p:sldId id="314" r:id="rId23"/>
    <p:sldId id="276" r:id="rId24"/>
    <p:sldId id="315" r:id="rId25"/>
    <p:sldId id="277" r:id="rId26"/>
    <p:sldId id="278" r:id="rId27"/>
    <p:sldId id="316" r:id="rId28"/>
    <p:sldId id="279" r:id="rId29"/>
    <p:sldId id="280" r:id="rId30"/>
    <p:sldId id="320" r:id="rId31"/>
    <p:sldId id="281" r:id="rId32"/>
    <p:sldId id="321" r:id="rId33"/>
    <p:sldId id="322" r:id="rId34"/>
    <p:sldId id="282" r:id="rId35"/>
    <p:sldId id="319" r:id="rId36"/>
    <p:sldId id="332" r:id="rId37"/>
    <p:sldId id="317" r:id="rId38"/>
    <p:sldId id="323" r:id="rId39"/>
    <p:sldId id="283" r:id="rId40"/>
    <p:sldId id="324" r:id="rId41"/>
    <p:sldId id="284" r:id="rId42"/>
    <p:sldId id="318" r:id="rId43"/>
    <p:sldId id="285" r:id="rId44"/>
    <p:sldId id="286" r:id="rId45"/>
    <p:sldId id="333" r:id="rId46"/>
    <p:sldId id="287" r:id="rId47"/>
    <p:sldId id="288" r:id="rId48"/>
    <p:sldId id="293" r:id="rId49"/>
    <p:sldId id="289" r:id="rId50"/>
    <p:sldId id="290" r:id="rId51"/>
    <p:sldId id="297" r:id="rId52"/>
    <p:sldId id="326" r:id="rId53"/>
    <p:sldId id="327" r:id="rId54"/>
    <p:sldId id="328" r:id="rId55"/>
    <p:sldId id="291" r:id="rId56"/>
    <p:sldId id="292" r:id="rId57"/>
    <p:sldId id="294" r:id="rId58"/>
    <p:sldId id="295" r:id="rId59"/>
    <p:sldId id="325" r:id="rId60"/>
    <p:sldId id="329" r:id="rId61"/>
  </p:sldIdLst>
  <p:sldSz cx="9144000" cy="6858000" type="screen4x3"/>
  <p:notesSz cx="6858000" cy="9144000"/>
  <p:embeddedFontLst>
    <p:embeddedFont>
      <p:font typeface="Calibri"/>
      <p:regular r:id="rId63"/>
      <p:bold r:id="rId64"/>
      <p:italic r:id="rId65"/>
      <p:boldItalic r:id="rId66"/>
    </p:embeddedFont>
    <p:embeddedFont>
      <p:font typeface="Arial Black"/>
      <p:regular r:id="rId67"/>
      <p:bold r:id="rId68"/>
    </p:embeddedFont>
    <p:embeddedFont>
      <p:font typeface="Carme"/>
      <p:regular r:id="rId69"/>
    </p:embeddedFont>
    <p:embeddedFont>
      <p:font typeface="Merriweather Sans"/>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97C899D5-BCAE-4833-878D-DEFB4C25EFEC}">
  <a:tblStyle styleId="{97C899D5-BCAE-4833-878D-DEFB4C25EFEC}" styleName="Table_0"/>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3777" autoAdjust="0"/>
    <p:restoredTop sz="94660"/>
  </p:normalViewPr>
  <p:slideViewPr>
    <p:cSldViewPr snapToGrid="0">
      <p:cViewPr varScale="1">
        <p:scale>
          <a:sx n="119" d="100"/>
          <a:sy n="119" d="100"/>
        </p:scale>
        <p:origin x="-632" y="-11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font" Target="fonts/font1.fntdata"/><Relationship Id="rId64" Type="http://schemas.openxmlformats.org/officeDocument/2006/relationships/font" Target="fonts/font2.fntdata"/><Relationship Id="rId65" Type="http://schemas.openxmlformats.org/officeDocument/2006/relationships/font" Target="fonts/font3.fntdata"/><Relationship Id="rId66" Type="http://schemas.openxmlformats.org/officeDocument/2006/relationships/font" Target="fonts/font4.fntdata"/><Relationship Id="rId67" Type="http://schemas.openxmlformats.org/officeDocument/2006/relationships/font" Target="fonts/font5.fntdata"/><Relationship Id="rId68" Type="http://schemas.openxmlformats.org/officeDocument/2006/relationships/font" Target="fonts/font6.fntdata"/><Relationship Id="rId69" Type="http://schemas.openxmlformats.org/officeDocument/2006/relationships/font" Target="fonts/font7.fntdata"/><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font" Target="fonts/font8.fntdata"/><Relationship Id="rId71" Type="http://schemas.openxmlformats.org/officeDocument/2006/relationships/font" Target="fonts/font9.fntdata"/><Relationship Id="rId72" Type="http://schemas.openxmlformats.org/officeDocument/2006/relationships/font" Target="fonts/font10.fntdata"/><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font" Target="fonts/font11.fntdata"/><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200" b="0" i="0" u="none" strike="noStrike" cap="none">
                <a:solidFill>
                  <a:schemeClr val="dk1"/>
                </a:solidFill>
                <a:latin typeface="Calibri"/>
                <a:ea typeface="Calibri"/>
                <a:cs typeface="Calibri"/>
                <a:sym typeface="Calibri"/>
              </a:defRPr>
            </a:lvl2pPr>
            <a:lvl3pPr marL="914400" marR="0" lvl="2" indent="0" algn="l" rtl="0">
              <a:spcBef>
                <a:spcPts val="0"/>
              </a:spcBef>
              <a:defRPr sz="1200" b="0" i="0" u="none" strike="noStrike" cap="none">
                <a:solidFill>
                  <a:schemeClr val="dk1"/>
                </a:solidFill>
                <a:latin typeface="Calibri"/>
                <a:ea typeface="Calibri"/>
                <a:cs typeface="Calibri"/>
                <a:sym typeface="Calibri"/>
              </a:defRPr>
            </a:lvl3pPr>
            <a:lvl4pPr marL="1371600" marR="0" lvl="3" indent="0" algn="l" rtl="0">
              <a:spcBef>
                <a:spcPts val="0"/>
              </a:spcBef>
              <a:defRPr sz="1200" b="0" i="0" u="none" strike="noStrike" cap="none">
                <a:solidFill>
                  <a:schemeClr val="dk1"/>
                </a:solidFill>
                <a:latin typeface="Calibri"/>
                <a:ea typeface="Calibri"/>
                <a:cs typeface="Calibri"/>
                <a:sym typeface="Calibri"/>
              </a:defRPr>
            </a:lvl4pPr>
            <a:lvl5pPr marL="1828800" marR="0" lvl="4" indent="0" algn="l" rtl="0">
              <a:spcBef>
                <a:spcPts val="0"/>
              </a:spcBef>
              <a:defRPr sz="1200" b="0" i="0" u="none" strike="noStrike" cap="none">
                <a:solidFill>
                  <a:schemeClr val="dk1"/>
                </a:solidFill>
                <a:latin typeface="Calibri"/>
                <a:ea typeface="Calibri"/>
                <a:cs typeface="Calibri"/>
                <a:sym typeface="Calibri"/>
              </a:defRPr>
            </a:lvl5pPr>
            <a:lvl6pPr marL="2286000" marR="0" lvl="5" indent="0" algn="l" rtl="0">
              <a:spcBef>
                <a:spcPts val="0"/>
              </a:spcBef>
              <a:defRPr sz="1200" b="0" i="0" u="none" strike="noStrike" cap="none">
                <a:solidFill>
                  <a:schemeClr val="dk1"/>
                </a:solidFill>
                <a:latin typeface="Calibri"/>
                <a:ea typeface="Calibri"/>
                <a:cs typeface="Calibri"/>
                <a:sym typeface="Calibri"/>
              </a:defRPr>
            </a:lvl6pPr>
            <a:lvl7pPr marL="2743200" marR="0" lvl="6" indent="0" algn="l" rtl="0">
              <a:spcBef>
                <a:spcPts val="0"/>
              </a:spcBef>
              <a:defRPr sz="1200" b="0" i="0" u="none" strike="noStrike" cap="none">
                <a:solidFill>
                  <a:schemeClr val="dk1"/>
                </a:solidFill>
                <a:latin typeface="Calibri"/>
                <a:ea typeface="Calibri"/>
                <a:cs typeface="Calibri"/>
                <a:sym typeface="Calibri"/>
              </a:defRPr>
            </a:lvl7pPr>
            <a:lvl8pPr marL="3200400" marR="0" lvl="7" indent="0" algn="l" rtl="0">
              <a:spcBef>
                <a:spcPts val="0"/>
              </a:spcBef>
              <a:defRPr sz="1200" b="0" i="0" u="none" strike="noStrike" cap="none">
                <a:solidFill>
                  <a:schemeClr val="dk1"/>
                </a:solidFill>
                <a:latin typeface="Calibri"/>
                <a:ea typeface="Calibri"/>
                <a:cs typeface="Calibri"/>
                <a:sym typeface="Calibri"/>
              </a:defRPr>
            </a:lvl8pPr>
            <a:lvl9pPr marL="3657600" marR="0" lvl="8" indent="0" algn="l" rtl="0">
              <a:spcBef>
                <a:spcPts val="0"/>
              </a:spcBef>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defRPr sz="1200" b="0" i="0" u="none" strike="noStrike" cap="none">
                <a:solidFill>
                  <a:schemeClr val="dk1"/>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 name="Shape 63"/>
          <p:cNvSpPr txBox="1">
            <a:spLocks noGrp="1"/>
          </p:cNvSpPr>
          <p:nvPr>
            <p:ph type="hdr" idx="3"/>
          </p:nvPr>
        </p:nvSpPr>
        <p:spPr>
          <a:xfrm>
            <a:off x="0" y="0"/>
            <a:ext cx="2971799" cy="45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4" name="Shape 64"/>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Calibri"/>
                <a:ea typeface="Calibri"/>
                <a:cs typeface="Calibri"/>
                <a:sym typeface="Calibri"/>
              </a:rPr>
              <a:t>9/11/2015 7:44 AM</a:t>
            </a:r>
          </a:p>
        </p:txBody>
      </p:sp>
      <p:sp>
        <p:nvSpPr>
          <p:cNvPr id="65" name="Shape 65"/>
          <p:cNvSpPr txBox="1">
            <a:spLocks noGrp="1"/>
          </p:cNvSpPr>
          <p:nvPr>
            <p:ph type="ftr" idx="11"/>
          </p:nvPr>
        </p:nvSpPr>
        <p:spPr>
          <a:xfrm>
            <a:off x="0" y="8685213"/>
            <a:ext cx="61721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 2007 Microsoft Corporation. All rights reserved. Microsoft, Windows, Windows Vista and other product names are or may be registered trademarks and/or trademarks in the U.S. and/or other countries.</a:t>
            </a:r>
          </a:p>
          <a:p>
            <a:pPr marL="0" marR="0" lvl="0" indent="0" algn="l" rtl="0">
              <a:spcBef>
                <a:spcPts val="0"/>
              </a:spcBef>
              <a:buSzPct val="25000"/>
              <a:buNone/>
            </a:pPr>
            <a:r>
              <a:rPr lang="en-US" sz="500" b="0" i="0" u="none" strike="noStrike" cap="none">
                <a:solidFill>
                  <a:srgbClr val="000000"/>
                </a:solidFill>
                <a:latin typeface="Calibri"/>
                <a:ea typeface="Calibri"/>
                <a:cs typeface="Calibri"/>
                <a:sym typeface="Calibri"/>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b="0" i="0" u="none" strike="noStrike" cap="none">
                <a:solidFill>
                  <a:srgbClr val="000000"/>
                </a:solidFill>
                <a:latin typeface="Calibri"/>
                <a:ea typeface="Calibri"/>
                <a:cs typeface="Calibri"/>
                <a:sym typeface="Calibri"/>
              </a:rPr>
            </a:br>
            <a:r>
              <a:rPr lang="en-US" sz="500" b="0" i="0" u="none" strike="noStrike" cap="none">
                <a:solidFill>
                  <a:srgbClr val="000000"/>
                </a:solidFill>
                <a:latin typeface="Calibri"/>
                <a:ea typeface="Calibri"/>
                <a:cs typeface="Calibri"/>
                <a:sym typeface="Calibri"/>
              </a:rPr>
              <a:t>MICROSOFT MAKES NO WARRANTIES, EXPRESS, IMPLIED OR STATUTORY, AS TO THE INFORMATION IN THIS PRESENTATION.</a:t>
            </a:r>
          </a:p>
          <a:p>
            <a:pPr marL="0" marR="0" lvl="0" indent="0" algn="l" rtl="0">
              <a:spcBef>
                <a:spcPts val="0"/>
              </a:spcBef>
              <a:buSzPct val="25000"/>
              <a:buNone/>
            </a:pPr>
            <a:endParaRPr sz="500" b="0" i="0" u="none" strike="noStrike" cap="none">
              <a:solidFill>
                <a:schemeClr val="dk1"/>
              </a:solidFill>
              <a:latin typeface="Calibri"/>
              <a:ea typeface="Calibri"/>
              <a:cs typeface="Calibri"/>
              <a:sym typeface="Calibri"/>
            </a:endParaRPr>
          </a:p>
        </p:txBody>
      </p:sp>
      <p:sp>
        <p:nvSpPr>
          <p:cNvPr id="66" name="Shape 66"/>
          <p:cNvSpPr txBox="1">
            <a:spLocks noGrp="1"/>
          </p:cNvSpPr>
          <p:nvPr>
            <p:ph type="sldNum" idx="12"/>
          </p:nvPr>
        </p:nvSpPr>
        <p:spPr>
          <a:xfrm>
            <a:off x="6172198" y="8685213"/>
            <a:ext cx="684213"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r>
              <a:rPr lang="en-US" sz="1100" b="0" i="0" u="none" strike="noStrike" cap="none">
                <a:solidFill>
                  <a:schemeClr val="dk1"/>
                </a:solidFill>
                <a:latin typeface="Merriweather Sans"/>
                <a:ea typeface="Merriweather Sans"/>
                <a:cs typeface="Merriweather Sans"/>
                <a:sym typeface="Merriweather Sans"/>
              </a:rPr>
              <a:t>Slide concept by William V. Ganis, PhD FOR EDUCATIONAL USE ONLY For publication, reproduction or transmission of images, please contact individual artists, estates, photographers and exhibiting institutions for permissions and rights.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SzPct val="25000"/>
              <a:buNone/>
            </a:pPr>
            <a:endParaRPr lang="en-US" sz="1100" b="0" i="0" u="none" strike="noStrike" cap="none" dirty="0">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730250" y="1905000"/>
            <a:ext cx="7681913" cy="1523495"/>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4" name="Shape 14"/>
          <p:cNvSpPr txBox="1">
            <a:spLocks noGrp="1"/>
          </p:cNvSpPr>
          <p:nvPr>
            <p:ph type="subTitle" idx="1"/>
          </p:nvPr>
        </p:nvSpPr>
        <p:spPr>
          <a:xfrm>
            <a:off x="730249" y="4344987"/>
            <a:ext cx="7681913"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WALKIN - Prints in GRAYSCALE">
    <p:spTree>
      <p:nvGrpSpPr>
        <p:cNvPr id="1" name="Shape 4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Title and Content">
    <p:bg>
      <p:bgPr>
        <a:solidFill>
          <a:schemeClr val="dk1"/>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ymbol"/>
              <a:buChar char="●"/>
              <a:defRPr/>
            </a:lvl1pPr>
            <a:lvl2pPr lvl="1" rtl="0">
              <a:spcBef>
                <a:spcPts val="0"/>
              </a:spcBef>
              <a:buClr>
                <a:schemeClr val="lt1"/>
              </a:buClr>
              <a:buFont typeface="Noto Symbol"/>
              <a:buChar char="●"/>
              <a:defRPr/>
            </a:lvl2pPr>
            <a:lvl3pPr lvl="2" rtl="0">
              <a:spcBef>
                <a:spcPts val="0"/>
              </a:spcBef>
              <a:buClr>
                <a:schemeClr val="lt1"/>
              </a:buClr>
              <a:buFont typeface="Noto Symbol"/>
              <a:buChar char="●"/>
              <a:defRPr/>
            </a:lvl3pPr>
            <a:lvl4pPr lvl="3" rtl="0">
              <a:spcBef>
                <a:spcPts val="0"/>
              </a:spcBef>
              <a:buClr>
                <a:schemeClr val="lt1"/>
              </a:buClr>
              <a:buFont typeface="Noto Symbol"/>
              <a:buChar char="●"/>
              <a:defRPr/>
            </a:lvl4pPr>
            <a:lvl5pPr lvl="4" rtl="0">
              <a:spcBef>
                <a:spcPts val="0"/>
              </a:spcBef>
              <a:buClr>
                <a:schemeClr val="lt1"/>
              </a:buClr>
              <a:buFont typeface="Noto Symbol"/>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and Content">
    <p:bg>
      <p:bgPr>
        <a:solidFill>
          <a:schemeClr val="dk1"/>
        </a:solidFill>
        <a:effectLst/>
      </p:bgPr>
    </p:bg>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7" name="Shape 47"/>
          <p:cNvSpPr txBox="1">
            <a:spLocks noGrp="1"/>
          </p:cNvSpPr>
          <p:nvPr>
            <p:ph type="body" idx="1"/>
          </p:nvPr>
        </p:nvSpPr>
        <p:spPr>
          <a:xfrm>
            <a:off x="381000" y="1411553"/>
            <a:ext cx="8381999" cy="2200601"/>
          </a:xfrm>
          <a:prstGeom prst="rect">
            <a:avLst/>
          </a:prstGeom>
          <a:noFill/>
          <a:ln>
            <a:noFill/>
          </a:ln>
        </p:spPr>
        <p:txBody>
          <a:bodyPr lIns="91425" tIns="91425" rIns="91425" bIns="91425" anchor="t" anchorCtr="0"/>
          <a:lstStyle>
            <a:lvl1pPr lvl="0" rtl="0">
              <a:spcBef>
                <a:spcPts val="0"/>
              </a:spcBef>
              <a:buClr>
                <a:schemeClr val="lt1"/>
              </a:buClr>
              <a:buFont typeface="Noto Symbol"/>
              <a:buChar char="●"/>
              <a:defRPr/>
            </a:lvl1pPr>
            <a:lvl2pPr lvl="1" rtl="0">
              <a:spcBef>
                <a:spcPts val="0"/>
              </a:spcBef>
              <a:buClr>
                <a:schemeClr val="lt1"/>
              </a:buClr>
              <a:buFont typeface="Noto Symbol"/>
              <a:buChar char="●"/>
              <a:defRPr/>
            </a:lvl2pPr>
            <a:lvl3pPr lvl="2" rtl="0">
              <a:spcBef>
                <a:spcPts val="0"/>
              </a:spcBef>
              <a:buClr>
                <a:schemeClr val="lt1"/>
              </a:buClr>
              <a:buFont typeface="Noto Symbol"/>
              <a:buChar char="●"/>
              <a:defRPr/>
            </a:lvl3pPr>
            <a:lvl4pPr lvl="3" rtl="0">
              <a:spcBef>
                <a:spcPts val="0"/>
              </a:spcBef>
              <a:buClr>
                <a:schemeClr val="lt1"/>
              </a:buClr>
              <a:buFont typeface="Noto Symbol"/>
              <a:buChar char="●"/>
              <a:defRPr/>
            </a:lvl4pPr>
            <a:lvl5pPr lvl="4" rtl="0">
              <a:spcBef>
                <a:spcPts val="0"/>
              </a:spcBef>
              <a:buClr>
                <a:schemeClr val="lt1"/>
              </a:buClr>
              <a:buFont typeface="Noto Symbol"/>
              <a:buChar char="●"/>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0" y="6238875"/>
            <a:ext cx="9144001" cy="619125"/>
          </a:xfrm>
          <a:prstGeom prst="rect">
            <a:avLst/>
          </a:prstGeom>
          <a:solidFill>
            <a:srgbClr val="FFFF99"/>
          </a:solidFill>
          <a:ln>
            <a:noFill/>
          </a:ln>
        </p:spPr>
        <p:txBody>
          <a:bodyPr lIns="91425" tIns="91425" rIns="91425" bIns="91425" anchor="b" anchorCtr="0"/>
          <a:lstStyle>
            <a:lvl1pPr lvl="0" algn="r" rtl="0">
              <a:spcBef>
                <a:spcPts val="0"/>
              </a:spcBef>
              <a:buClr>
                <a:srgbClr val="000000"/>
              </a:buClr>
              <a:buFont typeface="Arial"/>
              <a:buNone/>
              <a:defRPr>
                <a:solidFill>
                  <a:srgbClr val="000000"/>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2_Demo, Video etc. &quot;special&quot; slides">
    <p:spTree>
      <p:nvGrpSpPr>
        <p:cNvPr id="1" name="Shape 49"/>
        <p:cNvGrpSpPr/>
        <p:nvPr/>
      </p:nvGrpSpPr>
      <p:grpSpPr>
        <a:xfrm>
          <a:off x="0" y="0"/>
          <a:ext cx="0" cy="0"/>
          <a:chOff x="0" y="0"/>
          <a:chExt cx="0" cy="0"/>
        </a:xfrm>
      </p:grpSpPr>
      <p:sp>
        <p:nvSpPr>
          <p:cNvPr id="50" name="Shape 50"/>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51" name="Shape 51"/>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Use for slides with Software Code">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9" name="Shape 59"/>
          <p:cNvSpPr txBox="1">
            <a:spLocks noGrp="1"/>
          </p:cNvSpPr>
          <p:nvPr>
            <p:ph type="body" idx="1"/>
          </p:nvPr>
        </p:nvSpPr>
        <p:spPr>
          <a:xfrm>
            <a:off x="722312" y="1905000"/>
            <a:ext cx="8040688" cy="2286000"/>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dk1"/>
                </a:solidFill>
                <a:latin typeface="Calibri"/>
                <a:ea typeface="Calibri"/>
                <a:cs typeface="Calibri"/>
                <a:sym typeface="Calibri"/>
              </a:defRPr>
            </a:lvl6pPr>
            <a:lvl7pPr lvl="6" rtl="0">
              <a:spcBef>
                <a:spcPts val="0"/>
              </a:spcBef>
              <a:defRPr sz="2000">
                <a:solidFill>
                  <a:schemeClr val="dk1"/>
                </a:solidFill>
                <a:latin typeface="Calibri"/>
                <a:ea typeface="Calibri"/>
                <a:cs typeface="Calibri"/>
                <a:sym typeface="Calibri"/>
              </a:defRPr>
            </a:lvl7pPr>
            <a:lvl8pPr lvl="7" rtl="0">
              <a:spcBef>
                <a:spcPts val="0"/>
              </a:spcBef>
              <a:defRPr sz="2000">
                <a:solidFill>
                  <a:schemeClr val="dk1"/>
                </a:solidFill>
                <a:latin typeface="Calibri"/>
                <a:ea typeface="Calibri"/>
                <a:cs typeface="Calibri"/>
                <a:sym typeface="Calibri"/>
              </a:defRPr>
            </a:lvl8pPr>
            <a:lvl9pPr lvl="8" rtl="0">
              <a:spcBef>
                <a:spcPts val="0"/>
              </a:spcBef>
              <a:defRPr sz="2000">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 name="Shape 17"/>
          <p:cNvSpPr txBox="1">
            <a:spLocks noGrp="1"/>
          </p:cNvSpPr>
          <p:nvPr>
            <p:ph type="body" idx="1"/>
          </p:nvPr>
        </p:nvSpPr>
        <p:spPr>
          <a:xfrm>
            <a:off x="381000" y="1412875"/>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 name="Shape 20"/>
          <p:cNvSpPr txBox="1">
            <a:spLocks noGrp="1"/>
          </p:cNvSpPr>
          <p:nvPr>
            <p:ph type="body" idx="1"/>
          </p:nvPr>
        </p:nvSpPr>
        <p:spPr>
          <a:xfrm>
            <a:off x="381000" y="1411551"/>
            <a:ext cx="8381999" cy="2210861"/>
          </a:xfrm>
          <a:prstGeom prst="rect">
            <a:avLst/>
          </a:prstGeom>
          <a:noFill/>
          <a:ln>
            <a:noFill/>
          </a:ln>
        </p:spPr>
        <p:txBody>
          <a:bodyPr lIns="91425" tIns="91425" rIns="91425" bIns="91425" anchor="t" anchorCtr="0"/>
          <a:lstStyle>
            <a:lvl1pPr lvl="0" rtl="0">
              <a:lnSpc>
                <a:spcPct val="90000"/>
              </a:lnSpc>
              <a:spcBef>
                <a:spcPts val="0"/>
              </a:spcBef>
              <a:defRPr/>
            </a:lvl1pPr>
            <a:lvl2pPr lvl="1" rtl="0">
              <a:lnSpc>
                <a:spcPct val="90000"/>
              </a:lnSpc>
              <a:spcBef>
                <a:spcPts val="0"/>
              </a:spcBef>
              <a:defRPr/>
            </a:lvl2pPr>
            <a:lvl3pPr lvl="2" rtl="0">
              <a:lnSpc>
                <a:spcPct val="90000"/>
              </a:lnSpc>
              <a:spcBef>
                <a:spcPts val="0"/>
              </a:spcBef>
              <a:defRPr/>
            </a:lvl3pPr>
            <a:lvl4pPr lvl="3" rtl="0">
              <a:lnSpc>
                <a:spcPct val="90000"/>
              </a:lnSpc>
              <a:spcBef>
                <a:spcPts val="0"/>
              </a:spcBef>
              <a:defRPr/>
            </a:lvl4pPr>
            <a:lvl5pPr lvl="4" rtl="0">
              <a:lnSpc>
                <a:spcPct val="90000"/>
              </a:lnSpc>
              <a:spcBef>
                <a:spcPts val="0"/>
              </a:spcBef>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1_Two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81000" y="230187"/>
            <a:ext cx="8381999" cy="1181365"/>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1"/>
          </p:nvPr>
        </p:nvSpPr>
        <p:spPr>
          <a:xfrm>
            <a:off x="381000" y="1411551"/>
            <a:ext cx="4114800" cy="3844316"/>
          </a:xfrm>
          <a:prstGeom prst="rect">
            <a:avLst/>
          </a:prstGeom>
          <a:noFill/>
          <a:ln>
            <a:noFill/>
          </a:ln>
        </p:spPr>
        <p:txBody>
          <a:bodyPr lIns="91425" tIns="91425" rIns="91425" bIns="91425" anchor="t" anchorCtr="0"/>
          <a:lstStyle>
            <a:lvl1pPr marL="339976" lvl="0" indent="-162176" rtl="0">
              <a:spcBef>
                <a:spcPts val="600"/>
              </a:spcBef>
              <a:buFont typeface="Calibri"/>
              <a:buChar char="•"/>
              <a:defRPr sz="2800"/>
            </a:lvl1pPr>
            <a:lvl2pPr marL="727575" lvl="1" indent="-206875" rtl="0">
              <a:spcBef>
                <a:spcPts val="600"/>
              </a:spcBef>
              <a:buFont typeface="Calibri"/>
              <a:buChar char="•"/>
              <a:defRPr sz="2800"/>
            </a:lvl2pPr>
            <a:lvl3pPr marL="1069138" lvl="2" indent="-230938" rtl="0">
              <a:spcBef>
                <a:spcPts val="600"/>
              </a:spcBef>
              <a:buFont typeface="Calibri"/>
              <a:buChar char="•"/>
              <a:defRPr sz="2800"/>
            </a:lvl3pPr>
            <a:lvl4pPr marL="1379747" lvl="3" indent="-249446" rtl="0">
              <a:spcBef>
                <a:spcPts val="600"/>
              </a:spcBef>
              <a:buFont typeface="Calibri"/>
              <a:buChar char="•"/>
              <a:defRPr sz="2800"/>
            </a:lvl4pPr>
            <a:lvl5pPr marL="1671804" lvl="4" indent="-262104" rtl="0">
              <a:spcBef>
                <a:spcPts val="600"/>
              </a:spcBef>
              <a:buFont typeface="Calibri"/>
              <a:buChar char="•"/>
              <a:defRPr sz="2800"/>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Demo, Video etc. &quot;special&quot; slides">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1369219" y="649804"/>
            <a:ext cx="7043207" cy="1523494"/>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FFFFB9"/>
              </a:buClr>
              <a:buFont typeface="Calibri"/>
              <a:buNone/>
              <a:defRPr sz="54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26" name="Shape 26"/>
          <p:cNvSpPr txBox="1">
            <a:spLocks noGrp="1"/>
          </p:cNvSpPr>
          <p:nvPr>
            <p:ph type="subTitle" idx="1"/>
          </p:nvPr>
        </p:nvSpPr>
        <p:spPr>
          <a:xfrm>
            <a:off x="1368954" y="4344987"/>
            <a:ext cx="7043207" cy="461664"/>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marL="457181" marR="0" lvl="1" indent="-12681" algn="ctr" rtl="0">
              <a:lnSpc>
                <a:spcPct val="90000"/>
              </a:lnSpc>
              <a:spcBef>
                <a:spcPts val="560"/>
              </a:spcBef>
              <a:buClr>
                <a:schemeClr val="lt1"/>
              </a:buClr>
              <a:buFont typeface="Calibri"/>
              <a:buNone/>
              <a:defRPr sz="2800" b="0" i="0" u="none" strike="noStrike" cap="none">
                <a:solidFill>
                  <a:schemeClr val="lt1"/>
                </a:solidFill>
                <a:latin typeface="Calibri"/>
                <a:ea typeface="Calibri"/>
                <a:cs typeface="Calibri"/>
                <a:sym typeface="Calibri"/>
              </a:defRPr>
            </a:lvl2pPr>
            <a:lvl3pPr marL="914363" marR="0" lvl="2" indent="-12662"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3pPr>
            <a:lvl4pPr marL="1371545" marR="0" lvl="3" indent="-12644"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4pPr>
            <a:lvl5pPr marL="1828727" marR="0" lvl="4" indent="-12626" algn="ctr" rtl="0">
              <a:lnSpc>
                <a:spcPct val="90000"/>
              </a:lnSpc>
              <a:spcBef>
                <a:spcPts val="480"/>
              </a:spcBef>
              <a:buClr>
                <a:schemeClr val="lt1"/>
              </a:buClr>
              <a:buFont typeface="Calibri"/>
              <a:buNone/>
              <a:defRPr sz="2400" b="0" i="0" u="none" strike="noStrike" cap="none">
                <a:solidFill>
                  <a:schemeClr val="lt1"/>
                </a:solidFill>
                <a:latin typeface="Calibri"/>
                <a:ea typeface="Calibri"/>
                <a:cs typeface="Calibri"/>
                <a:sym typeface="Calibri"/>
              </a:defRPr>
            </a:lvl5pPr>
            <a:lvl6pPr marL="2285909" marR="0" lvl="5" indent="-12608"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090" marR="0" lvl="6" indent="-12589"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272" marR="0" lvl="7" indent="-12571"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454" marR="0" lvl="8" indent="-12553"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722049" y="2355850"/>
            <a:ext cx="7690114" cy="1384994"/>
          </a:xfrm>
          <a:prstGeom prst="rect">
            <a:avLst/>
          </a:prstGeom>
          <a:noFill/>
          <a:ln>
            <a:noFill/>
          </a:ln>
        </p:spPr>
        <p:txBody>
          <a:bodyPr lIns="91425" tIns="91425" rIns="91425" bIns="91425" anchor="t" anchorCtr="0"/>
          <a:lstStyle>
            <a:lvl1pPr marL="0" lvl="0" indent="0" algn="l" rtl="0">
              <a:spcBef>
                <a:spcPts val="0"/>
              </a:spcBef>
              <a:buClr>
                <a:srgbClr val="FFE9D4"/>
              </a:buClr>
              <a:buFont typeface="Arial"/>
              <a:buNone/>
              <a:defRPr sz="10000" b="1" i="1" u="none" strike="noStrike" cap="none">
                <a:solidFill>
                  <a:srgbClr val="FFE9D4"/>
                </a:solidFill>
                <a:latin typeface="Calibri"/>
                <a:ea typeface="Calibri"/>
                <a:cs typeface="Calibri"/>
                <a:sym typeface="Calibri"/>
              </a:defRPr>
            </a:lvl1pPr>
            <a:lvl2pPr lvl="1" rtl="0">
              <a:spcBef>
                <a:spcPts val="0"/>
              </a:spcBef>
              <a:defRPr sz="2800">
                <a:solidFill>
                  <a:schemeClr val="lt1"/>
                </a:solidFill>
                <a:latin typeface="Calibri"/>
                <a:ea typeface="Calibri"/>
                <a:cs typeface="Calibri"/>
                <a:sym typeface="Calibri"/>
              </a:defRPr>
            </a:lvl2pPr>
            <a:lvl3pPr lvl="2" rtl="0">
              <a:spcBef>
                <a:spcPts val="0"/>
              </a:spcBef>
              <a:defRPr sz="2400">
                <a:solidFill>
                  <a:schemeClr val="lt1"/>
                </a:solidFill>
                <a:latin typeface="Calibri"/>
                <a:ea typeface="Calibri"/>
                <a:cs typeface="Calibri"/>
                <a:sym typeface="Calibri"/>
              </a:defRPr>
            </a:lvl3pPr>
            <a:lvl4pPr lvl="3" rtl="0">
              <a:spcBef>
                <a:spcPts val="0"/>
              </a:spcBef>
              <a:defRPr sz="2400">
                <a:solidFill>
                  <a:schemeClr val="lt1"/>
                </a:solidFill>
                <a:latin typeface="Calibri"/>
                <a:ea typeface="Calibri"/>
                <a:cs typeface="Calibri"/>
                <a:sym typeface="Calibri"/>
              </a:defRPr>
            </a:lvl4pPr>
            <a:lvl5pPr lvl="4" rtl="0">
              <a:spcBef>
                <a:spcPts val="0"/>
              </a:spcBef>
              <a:defRPr sz="2400">
                <a:solidFill>
                  <a:schemeClr val="lt1"/>
                </a:solidFill>
                <a:latin typeface="Calibri"/>
                <a:ea typeface="Calibri"/>
                <a:cs typeface="Calibri"/>
                <a:sym typeface="Calibri"/>
              </a:defRPr>
            </a:lvl5pPr>
            <a:lvl6pPr lvl="5" rtl="0">
              <a:spcBef>
                <a:spcPts val="0"/>
              </a:spcBef>
              <a:defRPr sz="2000">
                <a:solidFill>
                  <a:schemeClr val="lt1"/>
                </a:solidFill>
                <a:latin typeface="Calibri"/>
                <a:ea typeface="Calibri"/>
                <a:cs typeface="Calibri"/>
                <a:sym typeface="Calibri"/>
              </a:defRPr>
            </a:lvl6pPr>
            <a:lvl7pPr lvl="6" rtl="0">
              <a:spcBef>
                <a:spcPts val="0"/>
              </a:spcBef>
              <a:defRPr sz="2000">
                <a:solidFill>
                  <a:schemeClr val="lt1"/>
                </a:solidFill>
                <a:latin typeface="Calibri"/>
                <a:ea typeface="Calibri"/>
                <a:cs typeface="Calibri"/>
                <a:sym typeface="Calibri"/>
              </a:defRPr>
            </a:lvl7pPr>
            <a:lvl8pPr lvl="7" rtl="0">
              <a:spcBef>
                <a:spcPts val="0"/>
              </a:spcBef>
              <a:defRPr sz="2000">
                <a:solidFill>
                  <a:schemeClr val="lt1"/>
                </a:solidFill>
                <a:latin typeface="Calibri"/>
                <a:ea typeface="Calibri"/>
                <a:cs typeface="Calibri"/>
                <a:sym typeface="Calibri"/>
              </a:defRPr>
            </a:lvl8pPr>
            <a:lvl9pPr lvl="8" rtl="0">
              <a:spcBef>
                <a:spcPts val="0"/>
              </a:spcBef>
              <a:defRPr sz="2000">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 name="Shape 30"/>
          <p:cNvSpPr txBox="1">
            <a:spLocks noGrp="1"/>
          </p:cNvSpPr>
          <p:nvPr>
            <p:ph type="body" idx="1"/>
          </p:nvPr>
        </p:nvSpPr>
        <p:spPr>
          <a:xfrm>
            <a:off x="381000" y="1411553"/>
            <a:ext cx="4114800" cy="2129813"/>
          </a:xfrm>
          <a:prstGeom prst="rect">
            <a:avLst/>
          </a:prstGeom>
          <a:noFill/>
          <a:ln>
            <a:noFill/>
          </a:ln>
        </p:spPr>
        <p:txBody>
          <a:bodyPr lIns="91425" tIns="91425" rIns="91425" bIns="91425" anchor="t" anchorCtr="0"/>
          <a:lstStyle>
            <a:lvl1pPr marL="339976" lvl="0" indent="-339976" rtl="0">
              <a:lnSpc>
                <a:spcPct val="90000"/>
              </a:lnSpc>
              <a:spcBef>
                <a:spcPts val="0"/>
              </a:spcBef>
              <a:defRPr sz="2800"/>
            </a:lvl1pPr>
            <a:lvl2pPr marL="673338" lvl="1" indent="-330438" rtl="0">
              <a:lnSpc>
                <a:spcPct val="90000"/>
              </a:lnSpc>
              <a:spcBef>
                <a:spcPts val="0"/>
              </a:spcBef>
              <a:defRPr sz="2400"/>
            </a:lvl2pPr>
            <a:lvl3pPr marL="953785" lvl="2" indent="-293385"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31" name="Shape 31"/>
          <p:cNvSpPr txBox="1">
            <a:spLocks noGrp="1"/>
          </p:cNvSpPr>
          <p:nvPr>
            <p:ph type="body" idx="2"/>
          </p:nvPr>
        </p:nvSpPr>
        <p:spPr>
          <a:xfrm>
            <a:off x="4648200" y="1411553"/>
            <a:ext cx="4114800" cy="2129813"/>
          </a:xfrm>
          <a:prstGeom prst="rect">
            <a:avLst/>
          </a:prstGeom>
          <a:noFill/>
          <a:ln>
            <a:noFill/>
          </a:ln>
        </p:spPr>
        <p:txBody>
          <a:bodyPr lIns="91425" tIns="91425" rIns="91425" bIns="91425" anchor="t" anchorCtr="0"/>
          <a:lstStyle>
            <a:lvl1pPr marL="347914" lvl="0" indent="-347914" rtl="0">
              <a:lnSpc>
                <a:spcPct val="90000"/>
              </a:lnSpc>
              <a:spcBef>
                <a:spcPts val="0"/>
              </a:spcBef>
              <a:defRPr sz="2800"/>
            </a:lvl1pPr>
            <a:lvl2pPr marL="673338" lvl="1" indent="-343138" rtl="0">
              <a:lnSpc>
                <a:spcPct val="90000"/>
              </a:lnSpc>
              <a:spcBef>
                <a:spcPts val="0"/>
              </a:spcBef>
              <a:defRPr sz="2400"/>
            </a:lvl2pPr>
            <a:lvl3pPr marL="961722" lvl="2" indent="-314022" rtl="0">
              <a:lnSpc>
                <a:spcPct val="90000"/>
              </a:lnSpc>
              <a:spcBef>
                <a:spcPts val="0"/>
              </a:spcBef>
              <a:defRPr sz="2000"/>
            </a:lvl3pPr>
            <a:lvl4pPr marL="1227618" lvl="3" indent="-275118" rtl="0">
              <a:lnSpc>
                <a:spcPct val="90000"/>
              </a:lnSpc>
              <a:spcBef>
                <a:spcPts val="0"/>
              </a:spcBef>
              <a:defRPr sz="1800"/>
            </a:lvl4pPr>
            <a:lvl5pPr marL="1516002" lvl="4" indent="-284102" rtl="0">
              <a:lnSpc>
                <a:spcPct val="90000"/>
              </a:lnSpc>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381000" y="1411553"/>
            <a:ext cx="4114800"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5" name="Shape 35"/>
          <p:cNvSpPr txBox="1">
            <a:spLocks noGrp="1"/>
          </p:cNvSpPr>
          <p:nvPr>
            <p:ph type="body" idx="2"/>
          </p:nvPr>
        </p:nvSpPr>
        <p:spPr>
          <a:xfrm>
            <a:off x="380998" y="2174875"/>
            <a:ext cx="4114800" cy="1537344"/>
          </a:xfrm>
          <a:prstGeom prst="rect">
            <a:avLst/>
          </a:prstGeom>
          <a:noFill/>
          <a:ln>
            <a:noFill/>
          </a:ln>
        </p:spPr>
        <p:txBody>
          <a:bodyPr lIns="91425" tIns="91425" rIns="91425" bIns="91425" anchor="t" anchorCtr="0"/>
          <a:lstStyle>
            <a:lvl1pPr marL="281770" lvl="0" indent="-281770" rtl="0">
              <a:spcBef>
                <a:spcPts val="0"/>
              </a:spcBef>
              <a:defRPr sz="2300"/>
            </a:lvl1pPr>
            <a:lvl2pPr marL="562218" lvl="1" indent="-270118" rtl="0">
              <a:spcBef>
                <a:spcPts val="0"/>
              </a:spcBef>
              <a:defRPr sz="2000"/>
            </a:lvl2pPr>
            <a:lvl3pPr marL="813562" lvl="2" indent="-254761" rtl="0">
              <a:spcBef>
                <a:spcPts val="0"/>
              </a:spcBef>
              <a:defRPr sz="1800"/>
            </a:lvl3pPr>
            <a:lvl4pPr marL="1050354" lvl="3" indent="-237554" rtl="0">
              <a:spcBef>
                <a:spcPts val="0"/>
              </a:spcBef>
              <a:defRPr sz="1700"/>
            </a:lvl4pPr>
            <a:lvl5pPr marL="1279210" lvl="4" indent="-2124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36" name="Shape 36"/>
          <p:cNvSpPr txBox="1">
            <a:spLocks noGrp="1"/>
          </p:cNvSpPr>
          <p:nvPr>
            <p:ph type="body" idx="3"/>
          </p:nvPr>
        </p:nvSpPr>
        <p:spPr>
          <a:xfrm>
            <a:off x="4645980" y="1411553"/>
            <a:ext cx="4117019" cy="692497"/>
          </a:xfrm>
          <a:prstGeom prst="rect">
            <a:avLst/>
          </a:prstGeom>
          <a:noFill/>
          <a:ln>
            <a:noFill/>
          </a:ln>
        </p:spPr>
        <p:txBody>
          <a:bodyPr lIns="91425" tIns="91425" rIns="91425" bIns="91425" anchor="b" anchorCtr="0"/>
          <a:lstStyle>
            <a:lvl1pPr marL="0" lvl="0" indent="0" rtl="0">
              <a:lnSpc>
                <a:spcPct val="90000"/>
              </a:lnSpc>
              <a:spcBef>
                <a:spcPts val="0"/>
              </a:spcBef>
              <a:buFont typeface="Calibri"/>
              <a:buNone/>
              <a:defRPr sz="2500" b="1"/>
            </a:lvl1pPr>
            <a:lvl2pPr marL="457181" lvl="1" indent="-12681" rtl="0">
              <a:spcBef>
                <a:spcPts val="0"/>
              </a:spcBef>
              <a:buFont typeface="Calibri"/>
              <a:buNone/>
              <a:defRPr sz="2000" b="1"/>
            </a:lvl2pPr>
            <a:lvl3pPr marL="914363" lvl="2" indent="-12662" rtl="0">
              <a:spcBef>
                <a:spcPts val="0"/>
              </a:spcBef>
              <a:buFont typeface="Calibri"/>
              <a:buNone/>
              <a:defRPr sz="1800" b="1"/>
            </a:lvl3pPr>
            <a:lvl4pPr marL="1371545" lvl="3" indent="-12644" rtl="0">
              <a:spcBef>
                <a:spcPts val="0"/>
              </a:spcBef>
              <a:buFont typeface="Calibri"/>
              <a:buNone/>
              <a:defRPr sz="1600" b="1"/>
            </a:lvl4pPr>
            <a:lvl5pPr marL="1828727" lvl="4" indent="-12626" rtl="0">
              <a:spcBef>
                <a:spcPts val="0"/>
              </a:spcBef>
              <a:buFont typeface="Calibri"/>
              <a:buNone/>
              <a:defRPr sz="1600" b="1"/>
            </a:lvl5pPr>
            <a:lvl6pPr marL="2285909" lvl="5" indent="-12608" rtl="0">
              <a:spcBef>
                <a:spcPts val="0"/>
              </a:spcBef>
              <a:buFont typeface="Calibri"/>
              <a:buNone/>
              <a:defRPr sz="1600" b="1"/>
            </a:lvl6pPr>
            <a:lvl7pPr marL="2743090" lvl="6" indent="-12589" rtl="0">
              <a:spcBef>
                <a:spcPts val="0"/>
              </a:spcBef>
              <a:buFont typeface="Calibri"/>
              <a:buNone/>
              <a:defRPr sz="1600" b="1"/>
            </a:lvl7pPr>
            <a:lvl8pPr marL="3200272" lvl="7" indent="-12571" rtl="0">
              <a:spcBef>
                <a:spcPts val="0"/>
              </a:spcBef>
              <a:buFont typeface="Calibri"/>
              <a:buNone/>
              <a:defRPr sz="1600" b="1"/>
            </a:lvl8pPr>
            <a:lvl9pPr marL="3657454" lvl="8" indent="-12553" rtl="0">
              <a:spcBef>
                <a:spcPts val="0"/>
              </a:spcBef>
              <a:buFont typeface="Calibri"/>
              <a:buNone/>
              <a:defRPr sz="1600" b="1"/>
            </a:lvl9pPr>
          </a:lstStyle>
          <a:p>
            <a:endParaRPr/>
          </a:p>
        </p:txBody>
      </p:sp>
      <p:sp>
        <p:nvSpPr>
          <p:cNvPr id="37" name="Shape 37"/>
          <p:cNvSpPr txBox="1">
            <a:spLocks noGrp="1"/>
          </p:cNvSpPr>
          <p:nvPr>
            <p:ph type="body" idx="4"/>
          </p:nvPr>
        </p:nvSpPr>
        <p:spPr>
          <a:xfrm>
            <a:off x="4645026" y="2174875"/>
            <a:ext cx="4117974" cy="1537344"/>
          </a:xfrm>
          <a:prstGeom prst="rect">
            <a:avLst/>
          </a:prstGeom>
          <a:noFill/>
          <a:ln>
            <a:noFill/>
          </a:ln>
        </p:spPr>
        <p:txBody>
          <a:bodyPr lIns="91425" tIns="91425" rIns="91425" bIns="91425" anchor="t" anchorCtr="0"/>
          <a:lstStyle>
            <a:lvl1pPr marL="296321" lvl="0" indent="-296321" rtl="0">
              <a:spcBef>
                <a:spcPts val="0"/>
              </a:spcBef>
              <a:defRPr sz="2300"/>
            </a:lvl1pPr>
            <a:lvl2pPr marL="570155" lvl="1" indent="-278055" rtl="0">
              <a:spcBef>
                <a:spcPts val="0"/>
              </a:spcBef>
              <a:defRPr sz="2000"/>
            </a:lvl2pPr>
            <a:lvl3pPr marL="821499" lvl="2" indent="-249998" rtl="0">
              <a:spcBef>
                <a:spcPts val="0"/>
              </a:spcBef>
              <a:defRPr sz="1800"/>
            </a:lvl3pPr>
            <a:lvl4pPr marL="1050354" lvl="3" indent="-237554" rtl="0">
              <a:spcBef>
                <a:spcPts val="0"/>
              </a:spcBef>
              <a:defRPr sz="1700"/>
            </a:lvl4pPr>
            <a:lvl5pPr marL="1279210" lvl="4" indent="-225110" rtl="0">
              <a:spcBef>
                <a:spcPts val="0"/>
              </a:spcBef>
              <a:defRPr sz="17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lvl="0" algn="l" rtl="0">
              <a:lnSpc>
                <a:spcPct val="90000"/>
              </a:lnSpc>
              <a:spcBef>
                <a:spcPts val="0"/>
              </a:spcBef>
              <a:buClr>
                <a:srgbClr val="FFFFB9"/>
              </a:buClr>
              <a:buFont typeface="Calibri"/>
              <a:buNone/>
              <a:defRPr sz="4800" b="0" cap="none">
                <a:solidFill>
                  <a:srgbClr val="FFFFB9"/>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5">
            <a:alphaModFix/>
          </a:blip>
          <a:stretch>
            <a:fillRect l="-999" r="-999"/>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lvl="0" indent="-193675" algn="l" rtl="0">
              <a:lnSpc>
                <a:spcPct val="90000"/>
              </a:lnSpc>
              <a:spcBef>
                <a:spcPts val="640"/>
              </a:spcBef>
              <a:buClr>
                <a:schemeClr val="lt1"/>
              </a:buClr>
              <a:buFont typeface="Calibri"/>
              <a:buChar char="•"/>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60"/>
              </a:spcBef>
              <a:buClr>
                <a:schemeClr val="lt1"/>
              </a:buClr>
              <a:buFont typeface="Calibri"/>
              <a:buChar char="•"/>
              <a:defRPr sz="2800" b="0" i="0" u="none" strike="noStrike" cap="none">
                <a:solidFill>
                  <a:schemeClr val="lt1"/>
                </a:solidFill>
                <a:latin typeface="Calibri"/>
                <a:ea typeface="Calibri"/>
                <a:cs typeface="Calibri"/>
                <a:sym typeface="Calibri"/>
              </a:defRPr>
            </a:lvl2pPr>
            <a:lvl3pPr marL="1258888" marR="0" lvl="2" indent="-192087"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3pPr>
            <a:lvl4pPr marL="1604963" marR="0" lvl="3" indent="-195262"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4pPr>
            <a:lvl5pPr marL="1941513" marR="0" lvl="4" indent="-188913" algn="l" rtl="0">
              <a:lnSpc>
                <a:spcPct val="90000"/>
              </a:lnSpc>
              <a:spcBef>
                <a:spcPts val="480"/>
              </a:spcBef>
              <a:buClr>
                <a:schemeClr val="lt1"/>
              </a:buClr>
              <a:buFont typeface="Calibri"/>
              <a:buChar char="•"/>
              <a:defRPr sz="2400" b="0" i="0" u="none" strike="noStrike" cap="none">
                <a:solidFill>
                  <a:schemeClr val="lt1"/>
                </a:solidFill>
                <a:latin typeface="Calibri"/>
                <a:ea typeface="Calibri"/>
                <a:cs typeface="Calibri"/>
                <a:sym typeface="Calibri"/>
              </a:defRPr>
            </a:lvl5pPr>
            <a:lvl6pPr marL="2514499" marR="0" lvl="5" indent="-114199"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6pPr>
            <a:lvl7pPr marL="2971681" marR="0" lvl="6" indent="-114181"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7pPr>
            <a:lvl8pPr marL="3428863" marR="0" lvl="7" indent="-114163"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8pPr>
            <a:lvl9pPr marL="3886045" marR="0" lvl="8" indent="-114144" algn="l" rtl="0">
              <a:spcBef>
                <a:spcPts val="400"/>
              </a:spcBef>
              <a:buClr>
                <a:schemeClr val="lt1"/>
              </a:buClr>
              <a:buFont typeface="Arial"/>
              <a:buChar char="•"/>
              <a:defRPr sz="20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alphaModFix/>
          </a:blip>
          <a:stretch>
            <a:fillRect l="-999" r="-999"/>
          </a:stretch>
        </a:blipFill>
        <a:effectLst/>
      </p:bgPr>
    </p:bg>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4">
            <a:alphaModFix/>
          </a:blip>
          <a:srcRect b="10453"/>
          <a:stretch/>
        </p:blipFill>
        <p:spPr>
          <a:xfrm>
            <a:off x="0" y="1299705"/>
            <a:ext cx="9144000" cy="5558294"/>
          </a:xfrm>
          <a:prstGeom prst="rect">
            <a:avLst/>
          </a:prstGeom>
          <a:noFill/>
          <a:ln>
            <a:noFill/>
          </a:ln>
        </p:spPr>
      </p:pic>
      <p:sp>
        <p:nvSpPr>
          <p:cNvPr id="55" name="Shape 55"/>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B9"/>
              </a:buClr>
              <a:buFont typeface="Calibri"/>
              <a:buNone/>
              <a:defRPr sz="4800" b="0" i="0" u="none" strike="noStrike" cap="none">
                <a:solidFill>
                  <a:srgbClr val="FFFFB9"/>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56" name="Shape 56"/>
          <p:cNvSpPr txBox="1">
            <a:spLocks noGrp="1"/>
          </p:cNvSpPr>
          <p:nvPr>
            <p:ph type="body" idx="1"/>
          </p:nvPr>
        </p:nvSpPr>
        <p:spPr>
          <a:xfrm>
            <a:off x="722312" y="1905000"/>
            <a:ext cx="8040688" cy="2108269"/>
          </a:xfrm>
          <a:prstGeom prst="rect">
            <a:avLst/>
          </a:prstGeom>
          <a:noFill/>
          <a:ln>
            <a:noFill/>
          </a:ln>
        </p:spPr>
        <p:txBody>
          <a:bodyPr lIns="91425" tIns="91425" rIns="91425" bIns="91425" anchor="t" anchorCtr="0"/>
          <a:lstStyle>
            <a:lvl1pPr marL="0" marR="0" lvl="0" indent="0" algn="l" rtl="0">
              <a:lnSpc>
                <a:spcPct val="90000"/>
              </a:lnSpc>
              <a:spcBef>
                <a:spcPts val="600"/>
              </a:spcBef>
              <a:buClr>
                <a:schemeClr val="dk1"/>
              </a:buClr>
              <a:buFont typeface="Arial"/>
              <a:buNone/>
              <a:defRPr sz="3000" b="1" i="0" u="none" strike="noStrike" cap="none">
                <a:solidFill>
                  <a:schemeClr val="dk1"/>
                </a:solidFill>
                <a:latin typeface="Courier New"/>
                <a:ea typeface="Courier New"/>
                <a:cs typeface="Courier New"/>
                <a:sym typeface="Courier New"/>
              </a:defRPr>
            </a:lvl1pPr>
            <a:lvl2pPr marL="384954" marR="0" lvl="1" indent="-16653" algn="l" rtl="0">
              <a:lnSpc>
                <a:spcPct val="90000"/>
              </a:lnSpc>
              <a:spcBef>
                <a:spcPts val="560"/>
              </a:spcBef>
              <a:buClr>
                <a:schemeClr val="dk1"/>
              </a:buClr>
              <a:buFont typeface="Arial"/>
              <a:buNone/>
              <a:defRPr sz="2800" b="1" i="0" u="none" strike="noStrike" cap="none">
                <a:solidFill>
                  <a:schemeClr val="dk1"/>
                </a:solidFill>
                <a:latin typeface="Courier New"/>
                <a:ea typeface="Courier New"/>
                <a:cs typeface="Courier New"/>
                <a:sym typeface="Courier New"/>
              </a:defRPr>
            </a:lvl2pPr>
            <a:lvl3pPr marL="761970" marR="0" lvl="2" indent="-12670"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3pPr>
            <a:lvl4pPr marL="1094009" marR="0" lvl="3" indent="-1808"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4pPr>
            <a:lvl5pPr marL="1426047" marR="0" lvl="4" indent="-3646" algn="l" rtl="0">
              <a:lnSpc>
                <a:spcPct val="90000"/>
              </a:lnSpc>
              <a:spcBef>
                <a:spcPts val="480"/>
              </a:spcBef>
              <a:buClr>
                <a:schemeClr val="dk1"/>
              </a:buClr>
              <a:buFont typeface="Arial"/>
              <a:buNone/>
              <a:defRPr sz="2400" b="1" i="0" u="none" strike="noStrike" cap="none">
                <a:solidFill>
                  <a:schemeClr val="dk1"/>
                </a:solidFill>
                <a:latin typeface="Courier New"/>
                <a:ea typeface="Courier New"/>
                <a:cs typeface="Courier New"/>
                <a:sym typeface="Courier New"/>
              </a:defRPr>
            </a:lvl5pPr>
            <a:lvl6pPr marL="2514499" marR="0" lvl="5" indent="-114199"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6pPr>
            <a:lvl7pPr marL="2971681" marR="0" lvl="6" indent="-114181"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7pPr>
            <a:lvl8pPr marL="3428863" marR="0" lvl="7" indent="-114163"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8pPr>
            <a:lvl9pPr marL="3886045" marR="0" lvl="8" indent="-114144"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www.youtube.com/watch?v=GXsmhAuL0Kg" TargetMode="External"/><Relationship Id="rId1" Type="http://schemas.openxmlformats.org/officeDocument/2006/relationships/video" Target="file://localhost/Users/rockframpton/Desktop/Art%20Education/Art%20Classes%20&amp;%20Lessons/9.%20Art%20History/1.%20APAH%20Units/3.%20Ancient%20Near%20East/Unit%203.%20ANE%20Videos/KING%20HAMMURABI%20OF%20BABYLON.mp4" TargetMode="Externa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www.youtube.com/watch?v=BsPbqmYwxso" TargetMode="External"/><Relationship Id="rId1" Type="http://schemas.openxmlformats.org/officeDocument/2006/relationships/video" Target="file://localhost/Users/rockframpton/Desktop/Art%20Education/Art%20Classes%20&amp;%20Lessons/9.%20Art%20History/1.%20APAH%20Units/3.%20Ancient%20Near%20East/Unit%203.%20ANE%20Videos/Hammurabi's%20Code%20Explained_%20World%20History%20Review.mp4" TargetMode="Externa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www.youtube.com/watch?v=2GrvBLKaRSI" TargetMode="External"/><Relationship Id="rId1" Type="http://schemas.openxmlformats.org/officeDocument/2006/relationships/video" Target="file://localhost/Users/rockframpton/Desktop/Art%20Education/Art%20Classes%20&amp;%20Lessons/9.%20Art%20History/1.%20APAH%20Units/3.%20Ancient%20Near%20East/Unit%203.%20ANE%20Videos/Lamassu%20from%20the%20citadel%20of%20Sargon%20II.mp4" TargetMode="Externa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1.png"/><Relationship Id="rId1" Type="http://schemas.openxmlformats.org/officeDocument/2006/relationships/video" Target="file://localhost/Users/rockframpton/Desktop/Art%20Education/Art%20Classes%20&amp;%20Lessons/9.%20Art%20History/1.%20APAH%20Units/3.%20Ancient%20Near%20East/Unit%203.%20ANE%20Videos/perespolis.mp4" TargetMode="Externa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s://www.youtube.com/watch?time_continue=3&amp;v=mjxCTApdX3Q" TargetMode="External"/><Relationship Id="rId1" Type="http://schemas.openxmlformats.org/officeDocument/2006/relationships/video" Target="file://localhost/Users/rockframpton/Desktop/Art%20Education/Art%20Classes%20&amp;%20Lessons/9.%20Art%20History/1.%20APAH%20Units/3.%20Ancient%20Near%20East/Unit%203.%20ANE%20Videos/Apadana.mp4" TargetMode="Externa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67"/>
        <p:cNvGrpSpPr/>
        <p:nvPr/>
      </p:nvGrpSpPr>
      <p:grpSpPr>
        <a:xfrm>
          <a:off x="0" y="0"/>
          <a:ext cx="0" cy="0"/>
          <a:chOff x="0" y="0"/>
          <a:chExt cx="0" cy="0"/>
        </a:xfrm>
      </p:grpSpPr>
      <p:sp>
        <p:nvSpPr>
          <p:cNvPr id="69" name="Shape 69"/>
          <p:cNvSpPr txBox="1">
            <a:spLocks noGrp="1"/>
          </p:cNvSpPr>
          <p:nvPr>
            <p:ph type="subTitle" idx="1"/>
          </p:nvPr>
        </p:nvSpPr>
        <p:spPr>
          <a:xfrm>
            <a:off x="730249" y="4344987"/>
            <a:ext cx="7681913" cy="1370012"/>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lt1"/>
              </a:buClr>
              <a:buSzPct val="25000"/>
              <a:buFont typeface="Calibri"/>
              <a:buNone/>
            </a:pPr>
            <a:r>
              <a:rPr lang="en-US" sz="3200" b="0" i="0" u="none" strike="noStrike" cap="none" dirty="0" smtClean="0">
                <a:solidFill>
                  <a:schemeClr val="lt1"/>
                </a:solidFill>
                <a:latin typeface="Calibri"/>
                <a:ea typeface="Calibri"/>
                <a:cs typeface="Calibri"/>
                <a:sym typeface="Calibri"/>
              </a:rPr>
              <a:t>Day 2!</a:t>
            </a:r>
            <a:endParaRPr lang="en-US" sz="3200" b="0" i="0" u="none" strike="noStrike" cap="none" dirty="0">
              <a:solidFill>
                <a:schemeClr val="lt1"/>
              </a:solidFill>
              <a:latin typeface="Calibri"/>
              <a:ea typeface="Calibri"/>
              <a:cs typeface="Calibri"/>
              <a:sym typeface="Calibri"/>
            </a:endParaRPr>
          </a:p>
        </p:txBody>
      </p:sp>
      <p:pic>
        <p:nvPicPr>
          <p:cNvPr id="5" name="Picture 4" descr="1.png"/>
          <p:cNvPicPr>
            <a:picLocks noChangeAspect="1"/>
          </p:cNvPicPr>
          <p:nvPr/>
        </p:nvPicPr>
        <p:blipFill>
          <a:blip r:embed="rId3"/>
          <a:stretch>
            <a:fillRect/>
          </a:stretch>
        </p:blipFill>
        <p:spPr>
          <a:xfrm>
            <a:off x="425649" y="1414859"/>
            <a:ext cx="6826250" cy="235585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1410"/>
            <a:ext cx="8381999" cy="664796"/>
          </a:xfrm>
        </p:spPr>
        <p:txBody>
          <a:bodyPr/>
          <a:lstStyle/>
          <a:p>
            <a:r>
              <a:rPr lang="en-US" dirty="0" smtClean="0">
                <a:latin typeface="MufferawRg-Regular"/>
                <a:cs typeface="MufferawRg-Regular"/>
              </a:rPr>
              <a:t>Mass Trade </a:t>
            </a:r>
            <a:endParaRPr lang="en-US" dirty="0">
              <a:latin typeface="MufferawRg-Regular"/>
              <a:cs typeface="MufferawRg-Regular"/>
            </a:endParaRPr>
          </a:p>
        </p:txBody>
      </p:sp>
      <p:sp>
        <p:nvSpPr>
          <p:cNvPr id="3" name="Text Placeholder 2"/>
          <p:cNvSpPr>
            <a:spLocks noGrp="1"/>
          </p:cNvSpPr>
          <p:nvPr>
            <p:ph type="body" idx="1"/>
          </p:nvPr>
        </p:nvSpPr>
        <p:spPr>
          <a:xfrm>
            <a:off x="112891" y="847111"/>
            <a:ext cx="8763000" cy="2172671"/>
          </a:xfrm>
        </p:spPr>
        <p:txBody>
          <a:bodyPr/>
          <a:lstStyle/>
          <a:p>
            <a:r>
              <a:rPr lang="en-US" dirty="0" smtClean="0"/>
              <a:t>Mesopotamia was fertile for agriculture, but had no natural means for other resources</a:t>
            </a:r>
          </a:p>
          <a:p>
            <a:r>
              <a:rPr lang="en-US" dirty="0" smtClean="0"/>
              <a:t>Metal, timber, &amp; Stone all had to be traded for</a:t>
            </a:r>
          </a:p>
          <a:p>
            <a:r>
              <a:rPr lang="en-US" dirty="0" smtClean="0"/>
              <a:t>Trading lead to the creation of the worlds first territorial kingdom</a:t>
            </a:r>
            <a:endParaRPr lang="en-US" dirty="0"/>
          </a:p>
        </p:txBody>
      </p:sp>
      <p:pic>
        <p:nvPicPr>
          <p:cNvPr id="4" name="Picture 3" descr="Screen Shot 2016-09-07 at 9.19.48 PM.png"/>
          <p:cNvPicPr>
            <a:picLocks noChangeAspect="1"/>
          </p:cNvPicPr>
          <p:nvPr/>
        </p:nvPicPr>
        <p:blipFill>
          <a:blip r:embed="rId2"/>
          <a:stretch>
            <a:fillRect/>
          </a:stretch>
        </p:blipFill>
        <p:spPr>
          <a:xfrm>
            <a:off x="1066396" y="3445708"/>
            <a:ext cx="6539310" cy="29472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fferawRg-Regular"/>
                <a:cs typeface="MufferawRg-Regular"/>
              </a:rPr>
              <a:t>End of city-states</a:t>
            </a:r>
            <a:endParaRPr lang="en-US" dirty="0"/>
          </a:p>
        </p:txBody>
      </p:sp>
      <p:sp>
        <p:nvSpPr>
          <p:cNvPr id="3" name="Text Placeholder 2"/>
          <p:cNvSpPr>
            <a:spLocks noGrp="1"/>
          </p:cNvSpPr>
          <p:nvPr>
            <p:ph type="body" idx="1"/>
          </p:nvPr>
        </p:nvSpPr>
        <p:spPr>
          <a:xfrm>
            <a:off x="381000" y="1411551"/>
            <a:ext cx="8382000" cy="3894227"/>
          </a:xfrm>
        </p:spPr>
        <p:txBody>
          <a:bodyPr/>
          <a:lstStyle/>
          <a:p>
            <a:r>
              <a:rPr lang="en-US" dirty="0" smtClean="0"/>
              <a:t>City states end around 2000 BCE</a:t>
            </a:r>
          </a:p>
          <a:p>
            <a:endParaRPr lang="en-US" dirty="0" smtClean="0"/>
          </a:p>
          <a:p>
            <a:r>
              <a:rPr lang="en-US" dirty="0" smtClean="0"/>
              <a:t>Drought cause rivers to shift, weakening economies</a:t>
            </a:r>
          </a:p>
          <a:p>
            <a:endParaRPr lang="en-US" dirty="0" smtClean="0"/>
          </a:p>
          <a:p>
            <a:r>
              <a:rPr lang="en-US" dirty="0" smtClean="0"/>
              <a:t>Nomads began to take over city-states and in turn settled, creating new cities</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MufferawRg-Regular"/>
                <a:cs typeface="MufferawRg-Regular"/>
              </a:rPr>
              <a:t>The New Mesopotamian Cities</a:t>
            </a:r>
            <a:endParaRPr lang="en-US" sz="4400" dirty="0">
              <a:latin typeface="MufferawRg-Regular"/>
              <a:cs typeface="MufferawRg-Regular"/>
            </a:endParaRPr>
          </a:p>
        </p:txBody>
      </p:sp>
      <p:sp>
        <p:nvSpPr>
          <p:cNvPr id="3" name="Text Placeholder 2"/>
          <p:cNvSpPr>
            <a:spLocks noGrp="1"/>
          </p:cNvSpPr>
          <p:nvPr>
            <p:ph type="body" idx="1"/>
          </p:nvPr>
        </p:nvSpPr>
        <p:spPr>
          <a:xfrm>
            <a:off x="183444" y="1030110"/>
            <a:ext cx="8734777" cy="2197190"/>
          </a:xfrm>
        </p:spPr>
        <p:txBody>
          <a:bodyPr/>
          <a:lstStyle/>
          <a:p>
            <a:r>
              <a:rPr lang="en-US" dirty="0" smtClean="0"/>
              <a:t>No socialism, instead a proto-type of private enterprise.</a:t>
            </a:r>
          </a:p>
          <a:p>
            <a:r>
              <a:rPr lang="en-US" dirty="0" smtClean="0"/>
              <a:t>Citizens were allowed to produce as much as they desired as long as they gave the government a cut…… TAXES!</a:t>
            </a:r>
            <a:endParaRPr lang="en-US" dirty="0"/>
          </a:p>
        </p:txBody>
      </p:sp>
      <p:pic>
        <p:nvPicPr>
          <p:cNvPr id="5" name="Picture 4" descr="tax-collector.jpg"/>
          <p:cNvPicPr>
            <a:picLocks noChangeAspect="1"/>
          </p:cNvPicPr>
          <p:nvPr/>
        </p:nvPicPr>
        <p:blipFill>
          <a:blip r:embed="rId2"/>
          <a:stretch>
            <a:fillRect/>
          </a:stretch>
        </p:blipFill>
        <p:spPr>
          <a:xfrm>
            <a:off x="1837165" y="3487681"/>
            <a:ext cx="5111618" cy="30615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MufferawRg-Regular"/>
                <a:cs typeface="MufferawRg-Regular"/>
              </a:rPr>
              <a:t>The New Mesopotamian Cities</a:t>
            </a:r>
            <a:endParaRPr lang="en-US" sz="4400" dirty="0">
              <a:latin typeface="MufferawRg-Regular"/>
              <a:cs typeface="MufferawRg-Regular"/>
            </a:endParaRPr>
          </a:p>
        </p:txBody>
      </p:sp>
      <p:sp>
        <p:nvSpPr>
          <p:cNvPr id="3" name="Text Placeholder 2"/>
          <p:cNvSpPr>
            <a:spLocks noGrp="1"/>
          </p:cNvSpPr>
          <p:nvPr>
            <p:ph type="body" idx="1"/>
          </p:nvPr>
        </p:nvSpPr>
        <p:spPr>
          <a:xfrm>
            <a:off x="183444" y="1030110"/>
            <a:ext cx="8734777" cy="2197190"/>
          </a:xfrm>
        </p:spPr>
        <p:txBody>
          <a:bodyPr/>
          <a:lstStyle/>
          <a:p>
            <a:r>
              <a:rPr lang="en-US" dirty="0" smtClean="0"/>
              <a:t>Tribal Chiefs become more and more king like</a:t>
            </a:r>
          </a:p>
          <a:p>
            <a:r>
              <a:rPr lang="en-US" dirty="0" smtClean="0"/>
              <a:t>Trying to conquer one another</a:t>
            </a:r>
          </a:p>
          <a:p>
            <a:r>
              <a:rPr lang="en-US" dirty="0" smtClean="0"/>
              <a:t>Passing on lineage to sons….</a:t>
            </a:r>
          </a:p>
        </p:txBody>
      </p:sp>
      <p:pic>
        <p:nvPicPr>
          <p:cNvPr id="6" name="Picture 5" descr="role-kings-ancient-mesopotamia_9377a712504c0564.jpg"/>
          <p:cNvPicPr>
            <a:picLocks noChangeAspect="1"/>
          </p:cNvPicPr>
          <p:nvPr/>
        </p:nvPicPr>
        <p:blipFill>
          <a:blip r:embed="rId2"/>
          <a:stretch>
            <a:fillRect/>
          </a:stretch>
        </p:blipFill>
        <p:spPr>
          <a:xfrm>
            <a:off x="0" y="2726276"/>
            <a:ext cx="9144000" cy="3736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0" name="Shape 190"/>
          <p:cNvSpPr/>
          <p:nvPr/>
        </p:nvSpPr>
        <p:spPr>
          <a:xfrm>
            <a:off x="76200" y="1827213"/>
            <a:ext cx="6705599" cy="153416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6200" b="0" i="0" u="none" strike="noStrike" cap="none" dirty="0">
                <a:solidFill>
                  <a:srgbClr val="FBAE00"/>
                </a:solidFill>
                <a:latin typeface="MufferawRg-Regular"/>
                <a:ea typeface="Carme"/>
                <a:cs typeface="MufferawRg-Regular"/>
                <a:sym typeface="Carme"/>
              </a:rPr>
              <a:t>Babylonian Art</a:t>
            </a:r>
          </a:p>
          <a:p>
            <a:pPr marL="0" marR="0" lvl="0" indent="0" algn="ctr" rtl="0">
              <a:spcBef>
                <a:spcPts val="1000"/>
              </a:spcBef>
              <a:buNone/>
            </a:pPr>
            <a:endParaRPr sz="1800" b="0" i="0" u="none" strike="noStrike" cap="none" dirty="0">
              <a:solidFill>
                <a:srgbClr val="FBAE00"/>
              </a:solidFill>
              <a:latin typeface="Arial Black"/>
              <a:ea typeface="Arial Black"/>
              <a:cs typeface="Arial Black"/>
              <a:sym typeface="Arial Black"/>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4"/>
        <p:cNvGrpSpPr/>
        <p:nvPr/>
      </p:nvGrpSpPr>
      <p:grpSpPr>
        <a:xfrm>
          <a:off x="0" y="0"/>
          <a:ext cx="0" cy="0"/>
          <a:chOff x="0" y="0"/>
          <a:chExt cx="0" cy="0"/>
        </a:xfrm>
      </p:grpSpPr>
      <p:pic>
        <p:nvPicPr>
          <p:cNvPr id="195" name="Shape 195"/>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196" name="Shape 196"/>
          <p:cNvSpPr/>
          <p:nvPr/>
        </p:nvSpPr>
        <p:spPr>
          <a:xfrm>
            <a:off x="5740398" y="4063998"/>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p:tgtEl>
                                          <p:spTgt spid="19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11708"/>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0" name="Shape 190"/>
          <p:cNvSpPr/>
          <p:nvPr/>
        </p:nvSpPr>
        <p:spPr>
          <a:xfrm>
            <a:off x="76200" y="1827213"/>
            <a:ext cx="6705599" cy="153416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6200" b="0" i="0" u="none" strike="noStrike" cap="none" dirty="0" smtClean="0">
                <a:solidFill>
                  <a:srgbClr val="FBAE00"/>
                </a:solidFill>
                <a:latin typeface="MufferawRg-Regular"/>
                <a:ea typeface="Carme"/>
                <a:cs typeface="MufferawRg-Regular"/>
                <a:sym typeface="Carme"/>
              </a:rPr>
              <a:t>King Hammurabi</a:t>
            </a:r>
          </a:p>
          <a:p>
            <a:pPr marL="0" marR="0" lvl="0" indent="0" algn="ctr" rtl="0">
              <a:spcBef>
                <a:spcPts val="1000"/>
              </a:spcBef>
              <a:buNone/>
            </a:pPr>
            <a:endParaRPr sz="1800" b="0" i="0" u="none" strike="noStrike" cap="none" dirty="0">
              <a:solidFill>
                <a:srgbClr val="FBAE00"/>
              </a:solidFill>
              <a:latin typeface="Arial Black"/>
              <a:ea typeface="Arial Black"/>
              <a:cs typeface="Arial Black"/>
              <a:sym typeface="Arial Black"/>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Screen Shot 2016-09-07 at 7.55.15 PM.jpg"/>
          <p:cNvPicPr>
            <a:picLocks noChangeAspect="1"/>
          </p:cNvPicPr>
          <p:nvPr/>
        </p:nvPicPr>
        <p:blipFill>
          <a:blip r:embed="rId2"/>
          <a:stretch>
            <a:fillRect/>
          </a:stretch>
        </p:blipFill>
        <p:spPr>
          <a:xfrm>
            <a:off x="-239655" y="0"/>
            <a:ext cx="9960182"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9"/>
        <p:cNvGrpSpPr/>
        <p:nvPr/>
      </p:nvGrpSpPr>
      <p:grpSpPr>
        <a:xfrm>
          <a:off x="0" y="0"/>
          <a:ext cx="0" cy="0"/>
          <a:chOff x="0" y="0"/>
          <a:chExt cx="0" cy="0"/>
        </a:xfrm>
      </p:grpSpPr>
      <p:sp>
        <p:nvSpPr>
          <p:cNvPr id="190" name="Shape 190"/>
          <p:cNvSpPr/>
          <p:nvPr/>
        </p:nvSpPr>
        <p:spPr>
          <a:xfrm>
            <a:off x="76200" y="1827213"/>
            <a:ext cx="6705599" cy="153416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6200" b="0" i="0" u="none" strike="noStrike" cap="none" dirty="0" smtClean="0">
                <a:solidFill>
                  <a:srgbClr val="FBAE00"/>
                </a:solidFill>
                <a:latin typeface="MufferawRg-Regular"/>
                <a:ea typeface="Carme"/>
                <a:cs typeface="MufferawRg-Regular"/>
                <a:sym typeface="Carme"/>
              </a:rPr>
              <a:t>Lets  Review!</a:t>
            </a:r>
          </a:p>
          <a:p>
            <a:pPr marL="0" marR="0" lvl="0" indent="0" algn="ctr" rtl="0">
              <a:spcBef>
                <a:spcPts val="1000"/>
              </a:spcBef>
              <a:buNone/>
            </a:pPr>
            <a:endParaRPr sz="1800" b="0" i="0" u="none" strike="noStrike" cap="none" dirty="0">
              <a:solidFill>
                <a:srgbClr val="FBAE00"/>
              </a:solidFill>
              <a:latin typeface="Arial Black"/>
              <a:ea typeface="Arial Black"/>
              <a:cs typeface="Arial Black"/>
              <a:sym typeface="Arial Black"/>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KING HAMMURABI OF BABYLON.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361271" y="6240766"/>
            <a:ext cx="7028373" cy="307777"/>
          </a:xfrm>
          <a:prstGeom prst="rect">
            <a:avLst/>
          </a:prstGeom>
          <a:noFill/>
        </p:spPr>
        <p:txBody>
          <a:bodyPr wrap="square" rtlCol="0">
            <a:spAutoFit/>
          </a:bodyPr>
          <a:lstStyle/>
          <a:p>
            <a:r>
              <a:rPr lang="en-US" dirty="0" smtClean="0">
                <a:solidFill>
                  <a:srgbClr val="FF9929"/>
                </a:solidFill>
                <a:hlinkClick r:id="rId4"/>
              </a:rPr>
              <a:t>https://www.youtube.com/watch?v=GXsmhAuL0Kg</a:t>
            </a:r>
            <a:r>
              <a:rPr lang="en-US" dirty="0" smtClean="0">
                <a:solidFill>
                  <a:srgbClr val="FF9929"/>
                </a:solidFill>
              </a:rPr>
              <a:t>        		  2:20 Min</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ammurabicode.png"/>
          <p:cNvPicPr>
            <a:picLocks noChangeAspect="1"/>
          </p:cNvPicPr>
          <p:nvPr/>
        </p:nvPicPr>
        <p:blipFill>
          <a:blip r:embed="rId2"/>
          <a:stretch>
            <a:fillRect/>
          </a:stretch>
        </p:blipFill>
        <p:spPr>
          <a:xfrm>
            <a:off x="1787770" y="0"/>
            <a:ext cx="7343775" cy="6858001"/>
          </a:xfrm>
          <a:prstGeom prst="rect">
            <a:avLst/>
          </a:prstGeom>
        </p:spPr>
      </p:pic>
      <p:sp>
        <p:nvSpPr>
          <p:cNvPr id="5" name="Shape 201"/>
          <p:cNvSpPr/>
          <p:nvPr/>
        </p:nvSpPr>
        <p:spPr>
          <a:xfrm>
            <a:off x="225776" y="185208"/>
            <a:ext cx="2966156" cy="1635125"/>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b="0" i="0" u="none" strike="noStrike" cap="none" dirty="0">
                <a:solidFill>
                  <a:srgbClr val="FBAE00"/>
                </a:solidFill>
                <a:latin typeface="Calibri"/>
                <a:ea typeface="Calibri"/>
                <a:cs typeface="Calibri"/>
                <a:sym typeface="Calibri"/>
              </a:rPr>
              <a:t>Stele with code of Hammurabi</a:t>
            </a:r>
          </a:p>
          <a:p>
            <a:pPr marL="0" marR="0" lvl="0" indent="0" algn="l" rtl="0">
              <a:spcBef>
                <a:spcPts val="1000"/>
              </a:spcBef>
              <a:buSzPct val="25000"/>
              <a:buNone/>
            </a:pPr>
            <a:r>
              <a:rPr lang="en-US" b="0" i="0" u="none" strike="noStrike" cap="none" dirty="0">
                <a:solidFill>
                  <a:srgbClr val="FBAE00"/>
                </a:solidFill>
                <a:latin typeface="Calibri"/>
                <a:ea typeface="Calibri"/>
                <a:cs typeface="Calibri"/>
                <a:sym typeface="Calibri"/>
              </a:rPr>
              <a:t>from Susa, Iran</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1,780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basalt</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88 in. high</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0"/>
        <p:cNvGrpSpPr/>
        <p:nvPr/>
      </p:nvGrpSpPr>
      <p:grpSpPr>
        <a:xfrm>
          <a:off x="0" y="0"/>
          <a:ext cx="0" cy="0"/>
          <a:chOff x="0" y="0"/>
          <a:chExt cx="0" cy="0"/>
        </a:xfrm>
      </p:grpSpPr>
      <p:sp>
        <p:nvSpPr>
          <p:cNvPr id="201" name="Shape 201"/>
          <p:cNvSpPr/>
          <p:nvPr/>
        </p:nvSpPr>
        <p:spPr>
          <a:xfrm>
            <a:off x="1456076" y="165767"/>
            <a:ext cx="4419599" cy="163322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a:solidFill>
                  <a:srgbClr val="FBAE00"/>
                </a:solidFill>
                <a:latin typeface="Calibri"/>
                <a:ea typeface="Calibri"/>
                <a:cs typeface="Calibri"/>
                <a:sym typeface="Calibri"/>
              </a:rPr>
              <a:t>Stele with code of Hammurabi</a:t>
            </a:r>
          </a:p>
          <a:p>
            <a:pPr marL="0" marR="0" lvl="0" indent="0" algn="l" rtl="0">
              <a:spcBef>
                <a:spcPts val="1000"/>
              </a:spcBef>
              <a:buSzPct val="25000"/>
              <a:buNone/>
            </a:pPr>
            <a:r>
              <a:rPr lang="en-US" sz="1800" b="0" i="0" u="none" strike="noStrike" cap="none" dirty="0">
                <a:solidFill>
                  <a:srgbClr val="FBAE00"/>
                </a:solidFill>
                <a:latin typeface="Calibri"/>
                <a:ea typeface="Calibri"/>
                <a:cs typeface="Calibri"/>
                <a:sym typeface="Calibri"/>
              </a:rPr>
              <a:t>from Susa, Iran</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1,780 B.C.E.</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basalt</a:t>
            </a:r>
          </a:p>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88 in. high</a:t>
            </a:r>
          </a:p>
        </p:txBody>
      </p:sp>
      <p:pic>
        <p:nvPicPr>
          <p:cNvPr id="202" name="Shape 202"/>
          <p:cNvPicPr preferRelativeResize="0"/>
          <p:nvPr/>
        </p:nvPicPr>
        <p:blipFill rotWithShape="1">
          <a:blip r:embed="rId3">
            <a:alphaModFix/>
          </a:blip>
          <a:srcRect l="13089" r="12415"/>
          <a:stretch/>
        </p:blipFill>
        <p:spPr>
          <a:xfrm>
            <a:off x="6261615" y="207498"/>
            <a:ext cx="2286000" cy="5791200"/>
          </a:xfrm>
          <a:prstGeom prst="rect">
            <a:avLst/>
          </a:prstGeom>
          <a:noFill/>
          <a:ln>
            <a:noFill/>
          </a:ln>
        </p:spPr>
      </p:pic>
      <p:sp>
        <p:nvSpPr>
          <p:cNvPr id="203" name="Shape 203"/>
          <p:cNvSpPr txBox="1">
            <a:spLocks noGrp="1"/>
          </p:cNvSpPr>
          <p:nvPr>
            <p:ph type="body" idx="1"/>
          </p:nvPr>
        </p:nvSpPr>
        <p:spPr>
          <a:xfrm>
            <a:off x="258488" y="2011604"/>
            <a:ext cx="5742921" cy="4585111"/>
          </a:xfrm>
          <a:prstGeom prst="rect">
            <a:avLst/>
          </a:prstGeom>
          <a:noFill/>
          <a:ln>
            <a:noFill/>
          </a:ln>
        </p:spPr>
        <p:txBody>
          <a:bodyPr lIns="0" tIns="0" rIns="0" bIns="0" anchor="t" anchorCtr="0">
            <a:noAutofit/>
          </a:bodyPr>
          <a:lstStyle/>
          <a:p>
            <a:pPr marL="223242" marR="0" lvl="0" indent="-223242" algn="l" rtl="0">
              <a:lnSpc>
                <a:spcPct val="90000"/>
              </a:lnSpc>
              <a:spcBef>
                <a:spcPts val="0"/>
              </a:spcBef>
              <a:buClr>
                <a:srgbClr val="FFFFFF"/>
              </a:buClr>
              <a:buSzPct val="100000"/>
              <a:buFont typeface="Calibri"/>
              <a:buChar char="•"/>
            </a:pPr>
            <a:r>
              <a:rPr lang="en-US" sz="2000" b="0" i="0" u="none" strike="noStrike" cap="none" dirty="0">
                <a:solidFill>
                  <a:srgbClr val="FF9929"/>
                </a:solidFill>
                <a:latin typeface="Calibri"/>
                <a:ea typeface="Calibri"/>
                <a:cs typeface="Calibri"/>
                <a:sym typeface="Calibri"/>
              </a:rPr>
              <a:t>-Carved on black </a:t>
            </a:r>
            <a:r>
              <a:rPr lang="en-US" sz="2000" b="0" i="0" u="none" strike="noStrike" cap="none" dirty="0" smtClean="0">
                <a:solidFill>
                  <a:srgbClr val="FF9929"/>
                </a:solidFill>
                <a:latin typeface="Calibri"/>
                <a:ea typeface="Calibri"/>
                <a:cs typeface="Calibri"/>
                <a:sym typeface="Calibri"/>
              </a:rPr>
              <a:t>basalt</a:t>
            </a:r>
          </a:p>
          <a:p>
            <a:pPr marL="223242" marR="0" lvl="0" indent="-223242" algn="l" rtl="0">
              <a:lnSpc>
                <a:spcPct val="90000"/>
              </a:lnSpc>
              <a:spcBef>
                <a:spcPts val="0"/>
              </a:spcBef>
              <a:buClr>
                <a:srgbClr val="FFFFFF"/>
              </a:buClr>
              <a:buSzPct val="100000"/>
              <a:buFont typeface="Calibri"/>
              <a:buChar char="•"/>
            </a:pPr>
            <a:endParaRPr lang="en-US" sz="2000" b="0" i="0" u="none" strike="noStrike" cap="none" dirty="0" smtClean="0">
              <a:solidFill>
                <a:srgbClr val="FF9929"/>
              </a:solidFill>
              <a:latin typeface="Calibri"/>
              <a:ea typeface="Calibri"/>
              <a:cs typeface="Calibri"/>
              <a:sym typeface="Calibri"/>
            </a:endParaRPr>
          </a:p>
          <a:p>
            <a:pPr marL="223242" marR="0" lvl="0" indent="-223242" algn="l" rtl="0">
              <a:lnSpc>
                <a:spcPct val="90000"/>
              </a:lnSpc>
              <a:spcBef>
                <a:spcPts val="400"/>
              </a:spcBef>
              <a:buClr>
                <a:srgbClr val="FFFFFF"/>
              </a:buClr>
              <a:buSzPct val="100000"/>
              <a:buFont typeface="Calibri"/>
              <a:buChar char="•"/>
            </a:pPr>
            <a:r>
              <a:rPr lang="en-US" sz="2000" b="0" i="0" u="none" strike="noStrike" cap="none" dirty="0">
                <a:solidFill>
                  <a:srgbClr val="FF9929"/>
                </a:solidFill>
                <a:latin typeface="Calibri"/>
                <a:ea typeface="Calibri"/>
                <a:cs typeface="Calibri"/>
                <a:sym typeface="Calibri"/>
              </a:rPr>
              <a:t>-Hammurabi is shown to be in the company of Shamash, the sun god, indicating his rule is divinely appointed</a:t>
            </a:r>
            <a:r>
              <a:rPr lang="en-US" sz="2000" b="0" i="0" u="none" strike="noStrike" cap="none" dirty="0" smtClean="0">
                <a:solidFill>
                  <a:srgbClr val="FF9929"/>
                </a:solidFill>
                <a:latin typeface="Calibri"/>
                <a:ea typeface="Calibri"/>
                <a:cs typeface="Calibri"/>
                <a:sym typeface="Calibri"/>
              </a:rPr>
              <a:t>.</a:t>
            </a:r>
          </a:p>
          <a:p>
            <a:pPr marL="223242" marR="0" lvl="0" indent="-223242" algn="l" rtl="0">
              <a:lnSpc>
                <a:spcPct val="90000"/>
              </a:lnSpc>
              <a:spcBef>
                <a:spcPts val="400"/>
              </a:spcBef>
              <a:buClr>
                <a:srgbClr val="FFFFFF"/>
              </a:buClr>
              <a:buSzPct val="100000"/>
              <a:buFont typeface="Calibri"/>
              <a:buChar char="•"/>
            </a:pPr>
            <a:endParaRPr lang="en-US" sz="2000" b="0" i="0" u="none" strike="noStrike" cap="none" dirty="0" smtClean="0">
              <a:solidFill>
                <a:srgbClr val="FF9929"/>
              </a:solidFill>
              <a:latin typeface="Calibri"/>
              <a:ea typeface="Calibri"/>
              <a:cs typeface="Calibri"/>
              <a:sym typeface="Calibri"/>
            </a:endParaRPr>
          </a:p>
          <a:p>
            <a:pPr marL="223242" marR="0" lvl="0" indent="-223242" algn="l" rtl="0">
              <a:lnSpc>
                <a:spcPct val="90000"/>
              </a:lnSpc>
              <a:spcBef>
                <a:spcPts val="400"/>
              </a:spcBef>
              <a:buClr>
                <a:srgbClr val="FFFFFF"/>
              </a:buClr>
              <a:buSzPct val="100000"/>
              <a:buFont typeface="Calibri"/>
              <a:buChar char="•"/>
            </a:pPr>
            <a:r>
              <a:rPr lang="en-US" sz="2000" b="0" i="0" u="none" strike="noStrike" cap="none" dirty="0">
                <a:solidFill>
                  <a:srgbClr val="FF9929"/>
                </a:solidFill>
                <a:latin typeface="Calibri"/>
                <a:ea typeface="Calibri"/>
                <a:cs typeface="Calibri"/>
                <a:sym typeface="Calibri"/>
              </a:rPr>
              <a:t>-The horns on the god's helmet are carved in a traditional profile technique so only 4 horns show rather than all 8 that are actually on the helmet. (First use of </a:t>
            </a:r>
            <a:r>
              <a:rPr lang="en-US" sz="2000" b="1" i="0" u="none" strike="noStrike" cap="none" dirty="0" smtClean="0">
                <a:solidFill>
                  <a:srgbClr val="FF9929"/>
                </a:solidFill>
                <a:latin typeface="Calibri"/>
                <a:ea typeface="Calibri"/>
                <a:cs typeface="Calibri"/>
                <a:sym typeface="Calibri"/>
              </a:rPr>
              <a:t>foreshortening</a:t>
            </a:r>
            <a:r>
              <a:rPr lang="en-US" sz="2000" b="0" i="0" u="none" strike="noStrike" cap="none" dirty="0" smtClean="0">
                <a:solidFill>
                  <a:srgbClr val="FF9929"/>
                </a:solidFill>
                <a:latin typeface="Calibri"/>
                <a:ea typeface="Calibri"/>
                <a:cs typeface="Calibri"/>
                <a:sym typeface="Calibri"/>
              </a:rPr>
              <a:t>.)</a:t>
            </a:r>
          </a:p>
          <a:p>
            <a:pPr marL="223242" marR="0" lvl="0" indent="-223242" algn="l" rtl="0">
              <a:lnSpc>
                <a:spcPct val="90000"/>
              </a:lnSpc>
              <a:spcBef>
                <a:spcPts val="400"/>
              </a:spcBef>
              <a:buClr>
                <a:srgbClr val="FFFFFF"/>
              </a:buClr>
              <a:buSzPct val="100000"/>
              <a:buFont typeface="Calibri"/>
              <a:buChar char="•"/>
            </a:pPr>
            <a:endParaRPr lang="en-US" sz="2000" b="0" i="0" u="none" strike="noStrike" cap="none" dirty="0" smtClean="0">
              <a:solidFill>
                <a:srgbClr val="FF9929"/>
              </a:solidFill>
              <a:latin typeface="Calibri"/>
              <a:ea typeface="Calibri"/>
              <a:cs typeface="Calibri"/>
              <a:sym typeface="Calibri"/>
            </a:endParaRPr>
          </a:p>
          <a:p>
            <a:pPr marL="223242" marR="0" lvl="0" indent="-223242" algn="l" rtl="0">
              <a:lnSpc>
                <a:spcPct val="90000"/>
              </a:lnSpc>
              <a:spcBef>
                <a:spcPts val="400"/>
              </a:spcBef>
              <a:buClr>
                <a:srgbClr val="FFFFFF"/>
              </a:buClr>
              <a:buSzPct val="100000"/>
              <a:buFont typeface="Calibri"/>
              <a:buChar char="•"/>
            </a:pPr>
            <a:r>
              <a:rPr lang="en-US" sz="2000" b="0" i="0" u="none" strike="noStrike" cap="none" dirty="0">
                <a:solidFill>
                  <a:srgbClr val="FF9929"/>
                </a:solidFill>
                <a:latin typeface="Calibri"/>
                <a:ea typeface="Calibri"/>
                <a:cs typeface="Calibri"/>
                <a:sym typeface="Calibri"/>
              </a:rPr>
              <a:t>-The stele lists all the laws of the land and punishments that go along with breaking those laws</a:t>
            </a:r>
            <a:r>
              <a:rPr lang="en-US" sz="2000" b="0" i="0" u="none" strike="noStrike" cap="none" dirty="0" smtClean="0">
                <a:solidFill>
                  <a:srgbClr val="FF9929"/>
                </a:solidFill>
                <a:latin typeface="Calibri"/>
                <a:ea typeface="Calibri"/>
                <a:cs typeface="Calibri"/>
                <a:sym typeface="Calibri"/>
              </a:rPr>
              <a:t>.</a:t>
            </a:r>
            <a:endParaRPr lang="en-US" sz="2000" b="0" i="0" u="none" strike="noStrike" cap="none" dirty="0">
              <a:solidFill>
                <a:srgbClr val="FF9929"/>
              </a:solidFill>
              <a:latin typeface="Calibri"/>
              <a:ea typeface="Calibri"/>
              <a:cs typeface="Calibri"/>
              <a:sym typeface="Calibri"/>
            </a:endParaRPr>
          </a:p>
        </p:txBody>
      </p:sp>
      <p:pic>
        <p:nvPicPr>
          <p:cNvPr id="204" name="Shape 204"/>
          <p:cNvPicPr preferRelativeResize="0"/>
          <p:nvPr/>
        </p:nvPicPr>
        <p:blipFill rotWithShape="1">
          <a:blip r:embed="rId4">
            <a:alphaModFix/>
          </a:blip>
          <a:srcRect/>
          <a:stretch/>
        </p:blipFill>
        <p:spPr>
          <a:xfrm>
            <a:off x="224777" y="179975"/>
            <a:ext cx="1059219" cy="966303"/>
          </a:xfrm>
          <a:prstGeom prst="rect">
            <a:avLst/>
          </a:prstGeom>
          <a:noFill/>
          <a:ln>
            <a:noFill/>
          </a:ln>
          <a:effectLst>
            <a:reflection stA="50000" endPos="40000" sy="-100000" algn="bl" rotWithShape="0"/>
          </a:effectLst>
        </p:spPr>
      </p:pic>
      <p:pic>
        <p:nvPicPr>
          <p:cNvPr id="205" name="Shape 205"/>
          <p:cNvPicPr preferRelativeResize="0"/>
          <p:nvPr/>
        </p:nvPicPr>
        <p:blipFill rotWithShape="1">
          <a:blip r:embed="rId5">
            <a:alphaModFix/>
          </a:blip>
          <a:srcRect/>
          <a:stretch/>
        </p:blipFill>
        <p:spPr>
          <a:xfrm>
            <a:off x="5101458" y="218101"/>
            <a:ext cx="1068530" cy="1068530"/>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Hammura1.jpg"/>
          <p:cNvPicPr>
            <a:picLocks noChangeAspect="1"/>
          </p:cNvPicPr>
          <p:nvPr/>
        </p:nvPicPr>
        <p:blipFill>
          <a:blip r:embed="rId2"/>
          <a:stretch>
            <a:fillRect/>
          </a:stretch>
        </p:blipFill>
        <p:spPr>
          <a:xfrm>
            <a:off x="2045722" y="0"/>
            <a:ext cx="4858347"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l="23529" r="22352" b="52631"/>
          <a:stretch/>
        </p:blipFill>
        <p:spPr>
          <a:xfrm>
            <a:off x="88936" y="192086"/>
            <a:ext cx="1313567" cy="2169647"/>
          </a:xfrm>
          <a:prstGeom prst="rect">
            <a:avLst/>
          </a:prstGeom>
          <a:noFill/>
          <a:ln>
            <a:noFill/>
          </a:ln>
          <a:effectLst>
            <a:reflection stA="50000" endPos="40000" sy="-100000" algn="bl" rotWithShape="0"/>
          </a:effectLst>
        </p:spPr>
      </p:pic>
      <p:graphicFrame>
        <p:nvGraphicFramePr>
          <p:cNvPr id="211" name="Shape 21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2446811"/>
              </p:ext>
            </p:extLst>
          </p:nvPr>
        </p:nvGraphicFramePr>
        <p:xfrm>
          <a:off x="1536700" y="577377"/>
          <a:ext cx="7366000" cy="6015100"/>
        </p:xfrm>
        <a:graphic>
          <a:graphicData uri="http://schemas.openxmlformats.org/drawingml/2006/table">
            <a:tbl>
              <a:tblPr>
                <a:noFill/>
                <a:tableStyleId>{97C899D5-BCAE-4833-878D-DEFB4C25EFEC}</a:tableStyleId>
              </a:tblPr>
              <a:tblGrid>
                <a:gridCol w="18415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0"/>
                    </a:ext>
                  </a:extLst>
                </a:gridCol>
                <a:gridCol w="18415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1"/>
                    </a:ext>
                  </a:extLst>
                </a:gridCol>
                <a:gridCol w="18415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2"/>
                    </a:ext>
                  </a:extLst>
                </a:gridCol>
                <a:gridCol w="1841500">
                  <a:extLst>
                    <a:ext uri="{9D8B030D-6E8A-4147-A177-3AD203B41FA5}">
                      <a16:col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20003"/>
                    </a:ext>
                  </a:extLst>
                </a:gridCol>
              </a:tblGrid>
              <a:tr h="1503775">
                <a:tc>
                  <a:txBody>
                    <a:bodyPr/>
                    <a:lstStyle/>
                    <a:p>
                      <a:pPr marL="0" marR="0" lvl="0" indent="0" algn="l" rtl="0">
                        <a:spcBef>
                          <a:spcPts val="0"/>
                        </a:spcBef>
                        <a:buSzPct val="25000"/>
                        <a:buNone/>
                      </a:pPr>
                      <a:r>
                        <a:rPr lang="en-US" sz="3200" b="1" u="none" strike="noStrike" cap="none" dirty="0">
                          <a:solidFill>
                            <a:schemeClr val="accent1">
                              <a:lumMod val="60000"/>
                              <a:lumOff val="40000"/>
                            </a:schemeClr>
                          </a:solidFill>
                        </a:rPr>
                        <a:t>Form </a:t>
                      </a:r>
                    </a:p>
                  </a:txBody>
                  <a:tcPr marL="63500" marR="63500" marT="63500" marB="63500"/>
                </a:tc>
                <a:tc>
                  <a:txBody>
                    <a:bodyPr/>
                    <a:lstStyle/>
                    <a:p>
                      <a:pPr marL="0" marR="0" lvl="0" indent="0" algn="l" rtl="0">
                        <a:spcBef>
                          <a:spcPts val="0"/>
                        </a:spcBef>
                        <a:buSzPct val="25000"/>
                        <a:buNone/>
                      </a:pPr>
                      <a:r>
                        <a:rPr lang="en-US" sz="3200" b="1" u="none" strike="noStrike" cap="none" dirty="0">
                          <a:solidFill>
                            <a:schemeClr val="accent1">
                              <a:lumMod val="60000"/>
                              <a:lumOff val="40000"/>
                            </a:schemeClr>
                          </a:solidFill>
                        </a:rPr>
                        <a:t>Function</a:t>
                      </a:r>
                    </a:p>
                  </a:txBody>
                  <a:tcPr marL="63500" marR="63500" marT="63500" marB="63500"/>
                </a:tc>
                <a:tc>
                  <a:txBody>
                    <a:bodyPr/>
                    <a:lstStyle/>
                    <a:p>
                      <a:pPr marL="0" marR="0" lvl="0" indent="0" algn="l" rtl="0">
                        <a:spcBef>
                          <a:spcPts val="0"/>
                        </a:spcBef>
                        <a:buSzPct val="25000"/>
                        <a:buNone/>
                      </a:pPr>
                      <a:r>
                        <a:rPr lang="en-US" sz="3200" b="1" u="none" strike="noStrike" cap="none">
                          <a:solidFill>
                            <a:schemeClr val="accent1">
                              <a:lumMod val="60000"/>
                              <a:lumOff val="40000"/>
                            </a:schemeClr>
                          </a:solidFill>
                        </a:rPr>
                        <a:t>Content</a:t>
                      </a:r>
                    </a:p>
                  </a:txBody>
                  <a:tcPr marL="63500" marR="63500" marT="63500" marB="63500"/>
                </a:tc>
                <a:tc>
                  <a:txBody>
                    <a:bodyPr/>
                    <a:lstStyle/>
                    <a:p>
                      <a:pPr marL="0" marR="0" lvl="0" indent="0" algn="l" rtl="0">
                        <a:spcBef>
                          <a:spcPts val="0"/>
                        </a:spcBef>
                        <a:buSzPct val="25000"/>
                        <a:buNone/>
                      </a:pPr>
                      <a:r>
                        <a:rPr lang="en-US" sz="3200" b="1" u="none" strike="noStrike" cap="none">
                          <a:solidFill>
                            <a:schemeClr val="accent1">
                              <a:lumMod val="60000"/>
                              <a:lumOff val="40000"/>
                            </a:schemeClr>
                          </a:solidFill>
                        </a:rPr>
                        <a:t>Context</a:t>
                      </a:r>
                    </a:p>
                  </a:txBody>
                  <a:tcPr marL="63500" marR="63500" marT="63500" marB="63500"/>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0"/>
                  </a:ext>
                </a:extLst>
              </a:tr>
              <a:tr h="1503775">
                <a:tc>
                  <a:txBody>
                    <a:bodyPr/>
                    <a:lstStyle/>
                    <a:p>
                      <a:pPr marL="0" marR="0" lvl="0" indent="0" algn="ctr" rtl="0">
                        <a:spcBef>
                          <a:spcPts val="0"/>
                        </a:spcBef>
                        <a:buSzPct val="25000"/>
                        <a:buNone/>
                      </a:pPr>
                      <a:r>
                        <a:rPr lang="en-US" sz="1400" u="none" strike="noStrike" cap="none">
                          <a:solidFill>
                            <a:schemeClr val="accent1">
                              <a:lumMod val="60000"/>
                              <a:lumOff val="40000"/>
                            </a:schemeClr>
                          </a:solidFill>
                        </a:rPr>
                        <a:t>Bas- relief</a:t>
                      </a:r>
                    </a:p>
                  </a:txBody>
                  <a:tcPr marL="63500" marR="63500" marT="63500" marB="63500"/>
                </a:tc>
                <a:tc>
                  <a:txBody>
                    <a:bodyPr/>
                    <a:lstStyle/>
                    <a:p>
                      <a:pPr marL="0" marR="0" lvl="0" indent="0" algn="ctr" rtl="0">
                        <a:spcBef>
                          <a:spcPts val="0"/>
                        </a:spcBef>
                        <a:buSzPct val="25000"/>
                        <a:buNone/>
                      </a:pPr>
                      <a:r>
                        <a:rPr lang="en-US" sz="1400" u="none" strike="noStrike" cap="none" dirty="0">
                          <a:solidFill>
                            <a:schemeClr val="accent1">
                              <a:lumMod val="60000"/>
                              <a:lumOff val="40000"/>
                            </a:schemeClr>
                          </a:solidFill>
                        </a:rPr>
                        <a:t>300 law entries placed below figures; symbolically given from Shamash to Hammurabi</a:t>
                      </a:r>
                    </a:p>
                  </a:txBody>
                  <a:tcPr marL="63500" marR="63500" marT="63500" marB="63500"/>
                </a:tc>
                <a:tc>
                  <a:txBody>
                    <a:bodyPr/>
                    <a:lstStyle/>
                    <a:p>
                      <a:pPr marL="0" marR="0" lvl="0" indent="0" algn="ctr" rtl="0">
                        <a:spcBef>
                          <a:spcPts val="0"/>
                        </a:spcBef>
                        <a:buSzPct val="25000"/>
                        <a:buNone/>
                      </a:pPr>
                      <a:r>
                        <a:rPr lang="en-US" sz="1400" u="none" strike="noStrike" cap="none" dirty="0">
                          <a:solidFill>
                            <a:schemeClr val="accent1">
                              <a:lumMod val="60000"/>
                              <a:lumOff val="40000"/>
                            </a:schemeClr>
                          </a:solidFill>
                        </a:rPr>
                        <a:t>Sun God, Shamash, enthroned on ziggurat and handing Hammurabi a rope, ring, &amp; rod of authority</a:t>
                      </a:r>
                    </a:p>
                  </a:txBody>
                  <a:tcPr marL="63500" marR="63500" marT="63500" marB="63500"/>
                </a:tc>
                <a:tc>
                  <a:txBody>
                    <a:bodyPr/>
                    <a:lstStyle/>
                    <a:p>
                      <a:pPr marL="0" marR="0" lvl="0" indent="0" algn="ctr" rtl="0">
                        <a:spcBef>
                          <a:spcPts val="0"/>
                        </a:spcBef>
                        <a:buSzPct val="25000"/>
                        <a:buNone/>
                      </a:pPr>
                      <a:r>
                        <a:rPr lang="en-US" sz="1400" u="none" strike="noStrike" cap="none">
                          <a:solidFill>
                            <a:schemeClr val="accent1">
                              <a:lumMod val="60000"/>
                              <a:lumOff val="40000"/>
                            </a:schemeClr>
                          </a:solidFill>
                        </a:rPr>
                        <a:t>Hammurabi united Mesopotamia in his lifetime.</a:t>
                      </a:r>
                    </a:p>
                  </a:txBody>
                  <a:tcPr marL="63500" marR="63500" marT="63500" marB="63500"/>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1"/>
                  </a:ext>
                </a:extLst>
              </a:tr>
              <a:tr h="1503775">
                <a:tc>
                  <a:txBody>
                    <a:bodyPr/>
                    <a:lstStyle/>
                    <a:p>
                      <a:pPr marL="0" marR="0" lvl="0" indent="0" algn="ctr" rtl="0">
                        <a:spcBef>
                          <a:spcPts val="0"/>
                        </a:spcBef>
                        <a:buSzPct val="25000"/>
                        <a:buNone/>
                      </a:pPr>
                      <a:r>
                        <a:rPr lang="en-US" sz="1400" u="none" strike="noStrike" cap="none">
                          <a:solidFill>
                            <a:schemeClr val="accent1">
                              <a:lumMod val="60000"/>
                              <a:lumOff val="40000"/>
                            </a:schemeClr>
                          </a:solidFill>
                        </a:rPr>
                        <a:t>Text in Akkadian language; read right to left</a:t>
                      </a:r>
                    </a:p>
                  </a:txBody>
                  <a:tcPr marL="63500" marR="63500" marT="63500" marB="63500"/>
                </a:tc>
                <a:tc>
                  <a:txBody>
                    <a:bodyPr/>
                    <a:lstStyle/>
                    <a:p>
                      <a:pPr marL="0" marR="0" lvl="0" indent="0" algn="l" rtl="0">
                        <a:spcBef>
                          <a:spcPts val="0"/>
                        </a:spcBef>
                        <a:buSzPct val="25000"/>
                        <a:buNone/>
                      </a:pPr>
                      <a:r>
                        <a:rPr lang="en-US" sz="1400" u="none" strike="noStrike" cap="none">
                          <a:solidFill>
                            <a:schemeClr val="accent1">
                              <a:lumMod val="60000"/>
                              <a:lumOff val="40000"/>
                            </a:schemeClr>
                          </a:solidFill>
                        </a:rPr>
                        <a:t>Contains one of the earliest law codes ever written below the bas relief and on the back</a:t>
                      </a:r>
                    </a:p>
                  </a:txBody>
                  <a:tcPr marL="63500" marR="63500" marT="63500" marB="63500"/>
                </a:tc>
                <a:tc>
                  <a:txBody>
                    <a:bodyPr/>
                    <a:lstStyle/>
                    <a:p>
                      <a:pPr marL="0" marR="0" lvl="0" indent="0" algn="l" rtl="0">
                        <a:spcBef>
                          <a:spcPts val="0"/>
                        </a:spcBef>
                        <a:buSzPct val="25000"/>
                        <a:buNone/>
                      </a:pPr>
                      <a:r>
                        <a:rPr lang="en-US" sz="1400" u="none" strike="noStrike" cap="none" dirty="0">
                          <a:solidFill>
                            <a:schemeClr val="accent1">
                              <a:lumMod val="60000"/>
                              <a:lumOff val="40000"/>
                            </a:schemeClr>
                          </a:solidFill>
                        </a:rPr>
                        <a:t>Shamash has a fuller beard than Hammurabi</a:t>
                      </a:r>
                    </a:p>
                  </a:txBody>
                  <a:tcPr marL="63500" marR="63500" marT="63500" marB="63500"/>
                </a:tc>
                <a:tc>
                  <a:txBody>
                    <a:bodyPr/>
                    <a:lstStyle/>
                    <a:p>
                      <a:pPr marL="0" marR="0" lvl="0" indent="0" algn="ctr" rtl="0">
                        <a:spcBef>
                          <a:spcPts val="0"/>
                        </a:spcBef>
                        <a:buSzPct val="25000"/>
                        <a:buNone/>
                      </a:pPr>
                      <a:r>
                        <a:rPr lang="en-US" sz="1400" u="none" strike="noStrike" cap="none" dirty="0">
                          <a:solidFill>
                            <a:schemeClr val="accent1">
                              <a:lumMod val="60000"/>
                              <a:lumOff val="40000"/>
                            </a:schemeClr>
                          </a:solidFill>
                        </a:rPr>
                        <a:t>Took Babylon from a small power to a dominant kingdom; empire collapsed after his death</a:t>
                      </a:r>
                    </a:p>
                  </a:txBody>
                  <a:tcPr marL="63500" marR="63500" marT="63500" marB="63500"/>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2"/>
                  </a:ext>
                </a:extLst>
              </a:tr>
              <a:tr h="1503775">
                <a:tc>
                  <a:txBody>
                    <a:bodyPr/>
                    <a:lstStyle/>
                    <a:p>
                      <a:pPr marL="0" marR="0" lvl="0" indent="0" algn="ctr" rtl="0">
                        <a:spcBef>
                          <a:spcPts val="0"/>
                        </a:spcBef>
                        <a:buSzPct val="25000"/>
                        <a:buNone/>
                      </a:pPr>
                      <a:r>
                        <a:rPr lang="en-US" sz="1400" u="none" strike="noStrike" cap="none">
                          <a:solidFill>
                            <a:schemeClr val="accent1">
                              <a:lumMod val="60000"/>
                              <a:lumOff val="40000"/>
                            </a:schemeClr>
                          </a:solidFill>
                        </a:rPr>
                        <a:t>Twisted Perspective; composite view</a:t>
                      </a:r>
                    </a:p>
                  </a:txBody>
                  <a:tcPr marL="63500" marR="63500" marT="63500" marB="63500"/>
                </a:tc>
                <a:tc>
                  <a:txBody>
                    <a:bodyPr/>
                    <a:lstStyle/>
                    <a:p>
                      <a:pPr marL="0" marR="0" lvl="0" indent="0" algn="l" rtl="0">
                        <a:spcBef>
                          <a:spcPts val="0"/>
                        </a:spcBef>
                        <a:buSzPct val="25000"/>
                        <a:buNone/>
                      </a:pPr>
                      <a:endParaRPr sz="1800" u="none" strike="noStrike" cap="none">
                        <a:solidFill>
                          <a:schemeClr val="accent1">
                            <a:lumMod val="60000"/>
                            <a:lumOff val="40000"/>
                          </a:schemeClr>
                        </a:solidFill>
                      </a:endParaRPr>
                    </a:p>
                  </a:txBody>
                  <a:tcPr marL="63500" marR="63500" marT="63500" marB="63500"/>
                </a:tc>
                <a:tc>
                  <a:txBody>
                    <a:bodyPr/>
                    <a:lstStyle/>
                    <a:p>
                      <a:pPr marL="0" marR="0" lvl="0" indent="0" algn="ctr" rtl="0">
                        <a:spcBef>
                          <a:spcPts val="0"/>
                        </a:spcBef>
                        <a:buSzPct val="25000"/>
                        <a:buNone/>
                      </a:pPr>
                      <a:r>
                        <a:rPr lang="en-US" sz="1400" u="none" strike="noStrike" cap="none">
                          <a:solidFill>
                            <a:schemeClr val="accent1">
                              <a:lumMod val="60000"/>
                              <a:lumOff val="40000"/>
                            </a:schemeClr>
                          </a:solidFill>
                        </a:rPr>
                        <a:t>Shamash depicted with emblems of authority;</a:t>
                      </a:r>
                      <a:br>
                        <a:rPr lang="en-US" sz="1400" u="none" strike="noStrike" cap="none">
                          <a:solidFill>
                            <a:schemeClr val="accent1">
                              <a:lumMod val="60000"/>
                              <a:lumOff val="40000"/>
                            </a:schemeClr>
                          </a:solidFill>
                        </a:rPr>
                      </a:br>
                      <a:r>
                        <a:rPr lang="en-US" sz="1400" u="none" strike="noStrike" cap="none">
                          <a:solidFill>
                            <a:schemeClr val="accent1">
                              <a:lumMod val="60000"/>
                              <a:lumOff val="40000"/>
                            </a:schemeClr>
                          </a:solidFill>
                        </a:rPr>
                        <a:t>Hammurabi depicted with speaking/greeting gesture</a:t>
                      </a:r>
                    </a:p>
                  </a:txBody>
                  <a:tcPr marL="63500" marR="63500" marT="63500" marB="63500"/>
                </a:tc>
                <a:tc>
                  <a:txBody>
                    <a:bodyPr/>
                    <a:lstStyle/>
                    <a:p>
                      <a:pPr marL="0" marR="0" lvl="0" indent="0" algn="l" rtl="0">
                        <a:spcBef>
                          <a:spcPts val="0"/>
                        </a:spcBef>
                        <a:buSzPct val="25000"/>
                        <a:buNone/>
                      </a:pPr>
                      <a:endParaRPr sz="1800" u="none" strike="noStrike" cap="none" dirty="0">
                        <a:solidFill>
                          <a:schemeClr val="accent1">
                            <a:lumMod val="60000"/>
                            <a:lumOff val="40000"/>
                          </a:schemeClr>
                        </a:solidFill>
                      </a:endParaRPr>
                    </a:p>
                  </a:txBody>
                  <a:tcPr marL="63500" marR="63500" marT="63500" marB="63500"/>
                </a:tc>
                <a:extLst>
                  <a:ext uri="{0D108BD9-81ED-4DB2-BD59-A6C34878D82A}">
                    <a16:row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val="10003"/>
                  </a:ext>
                </a:extLst>
              </a:tr>
            </a:tbl>
          </a:graphicData>
        </a:graphic>
      </p:graphicFrame>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15"/>
        <p:cNvGrpSpPr/>
        <p:nvPr/>
      </p:nvGrpSpPr>
      <p:grpSpPr>
        <a:xfrm>
          <a:off x="0" y="0"/>
          <a:ext cx="0" cy="0"/>
          <a:chOff x="0" y="0"/>
          <a:chExt cx="0" cy="0"/>
        </a:xfrm>
      </p:grpSpPr>
      <p:pic>
        <p:nvPicPr>
          <p:cNvPr id="219" name="Shape 219"/>
          <p:cNvPicPr preferRelativeResize="0"/>
          <p:nvPr/>
        </p:nvPicPr>
        <p:blipFill rotWithShape="1">
          <a:blip r:embed="rId3">
            <a:alphaModFix/>
          </a:blip>
          <a:srcRect/>
          <a:stretch/>
        </p:blipFill>
        <p:spPr>
          <a:xfrm>
            <a:off x="4038601" y="-22225"/>
            <a:ext cx="5105399" cy="6880225"/>
          </a:xfrm>
          <a:prstGeom prst="rect">
            <a:avLst/>
          </a:prstGeom>
          <a:noFill/>
          <a:ln>
            <a:noFill/>
          </a:ln>
        </p:spPr>
      </p:pic>
      <p:sp>
        <p:nvSpPr>
          <p:cNvPr id="218" name="Shape 218"/>
          <p:cNvSpPr/>
          <p:nvPr/>
        </p:nvSpPr>
        <p:spPr>
          <a:xfrm>
            <a:off x="152392" y="318909"/>
            <a:ext cx="4267199" cy="623824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1" i="0" u="none" strike="noStrike" cap="none" dirty="0">
                <a:solidFill>
                  <a:srgbClr val="FFFF00"/>
                </a:solidFill>
                <a:latin typeface="Calibri"/>
                <a:ea typeface="Calibri"/>
                <a:cs typeface="Calibri"/>
                <a:sym typeface="Calibri"/>
              </a:rPr>
              <a:t>Babylonian:</a:t>
            </a: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Stele of Hammurabi:</a:t>
            </a: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*Conventions of Power:</a:t>
            </a: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Sun God: Note fire coming off shoulders</a:t>
            </a:r>
          </a:p>
          <a:p>
            <a:pPr marL="0" marR="0" lvl="0" indent="0" algn="l" rtl="0">
              <a:spcBef>
                <a:spcPts val="0"/>
              </a:spcBef>
              <a:buNone/>
            </a:pPr>
            <a:endParaRPr sz="1800" b="0" i="0" u="none" strike="noStrike" cap="none" dirty="0">
              <a:solidFill>
                <a:srgbClr val="FFFF00"/>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(builders’ tools--measuring rods and coiled rope; show ruler’s capacity to build the social order and to measure</a:t>
            </a: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people’s lives--to render judgments and enforce laws) </a:t>
            </a: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Rod and ring handed to ruler, symbolize authority</a:t>
            </a:r>
          </a:p>
          <a:p>
            <a:pPr marL="0" marR="0" lvl="0" indent="0" algn="l" rtl="0">
              <a:spcBef>
                <a:spcPts val="0"/>
              </a:spcBef>
              <a:buSzPct val="25000"/>
              <a:buNone/>
            </a:pPr>
            <a:r>
              <a:rPr lang="en-US" sz="1800" b="0" i="0" u="none" strike="noStrike" cap="none" dirty="0">
                <a:solidFill>
                  <a:srgbClr val="FFFF00"/>
                </a:solidFill>
                <a:latin typeface="Calibri"/>
                <a:ea typeface="Calibri"/>
                <a:cs typeface="Calibri"/>
                <a:sym typeface="Calibri"/>
              </a:rPr>
              <a:t>Sits on Mountain (Ziggurat?)</a:t>
            </a:r>
            <a:endParaRPr lang="en-US" sz="1800" b="0" i="0" u="none" strike="noStrike" cap="none" dirty="0" smtClean="0">
              <a:solidFill>
                <a:srgbClr val="FFFF00"/>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smtClean="0">
                <a:solidFill>
                  <a:srgbClr val="FFFF00"/>
                </a:solidFill>
                <a:latin typeface="Calibri"/>
                <a:ea typeface="Calibri"/>
                <a:cs typeface="Calibri"/>
                <a:sym typeface="Calibri"/>
              </a:rPr>
              <a:t>False </a:t>
            </a:r>
            <a:r>
              <a:rPr lang="en-US" sz="1800" b="0" i="0" u="none" strike="noStrike" cap="none" dirty="0">
                <a:solidFill>
                  <a:srgbClr val="FFFF00"/>
                </a:solidFill>
                <a:latin typeface="Calibri"/>
                <a:ea typeface="Calibri"/>
                <a:cs typeface="Calibri"/>
                <a:sym typeface="Calibri"/>
              </a:rPr>
              <a:t>door:  gateway to </a:t>
            </a:r>
            <a:r>
              <a:rPr lang="en-US" sz="1800" b="0" i="0" u="none" strike="noStrike" cap="none" dirty="0" smtClean="0">
                <a:solidFill>
                  <a:srgbClr val="FFFF00"/>
                </a:solidFill>
                <a:latin typeface="Calibri"/>
                <a:ea typeface="Calibri"/>
                <a:cs typeface="Calibri"/>
                <a:sym typeface="Calibri"/>
              </a:rPr>
              <a:t>heaven</a:t>
            </a:r>
          </a:p>
          <a:p>
            <a:pPr>
              <a:buSzPct val="25000"/>
            </a:pPr>
            <a:r>
              <a:rPr lang="en-US" sz="1800" dirty="0" smtClean="0">
                <a:solidFill>
                  <a:srgbClr val="FFFF00"/>
                </a:solidFill>
                <a:latin typeface="Calibri"/>
                <a:ea typeface="Calibri"/>
                <a:cs typeface="Calibri"/>
                <a:sym typeface="Calibri"/>
              </a:rPr>
              <a:t>Cuneiform: laws inscribed on stele</a:t>
            </a:r>
          </a:p>
          <a:p>
            <a:pPr marL="0" marR="0" lvl="0" indent="0" algn="l" rtl="0">
              <a:spcBef>
                <a:spcPts val="0"/>
              </a:spcBef>
              <a:buSzPct val="25000"/>
              <a:buNone/>
            </a:pPr>
            <a:endParaRPr lang="en-US" sz="1800" b="0" i="0" u="none" strike="noStrike" cap="none" dirty="0">
              <a:solidFill>
                <a:srgbClr val="FFFF00"/>
              </a:solidFill>
              <a:latin typeface="Calibri"/>
              <a:ea typeface="Calibri"/>
              <a:cs typeface="Calibri"/>
              <a:sym typeface="Calibri"/>
            </a:endParaRPr>
          </a:p>
        </p:txBody>
      </p:sp>
      <p:cxnSp>
        <p:nvCxnSpPr>
          <p:cNvPr id="220" name="Shape 220"/>
          <p:cNvCxnSpPr/>
          <p:nvPr/>
        </p:nvCxnSpPr>
        <p:spPr>
          <a:xfrm rot="10800000" flipH="1">
            <a:off x="3886200" y="2057398"/>
            <a:ext cx="3200401" cy="1219202"/>
          </a:xfrm>
          <a:prstGeom prst="straightConnector1">
            <a:avLst/>
          </a:prstGeom>
          <a:noFill/>
          <a:ln w="54975" cap="flat" cmpd="sng">
            <a:solidFill>
              <a:srgbClr val="DF8045"/>
            </a:solidFill>
            <a:prstDash val="solid"/>
            <a:round/>
            <a:headEnd type="none" w="med" len="med"/>
            <a:tailEnd type="triangle" w="lg" len="lg"/>
          </a:ln>
        </p:spPr>
      </p:cxnSp>
      <p:cxnSp>
        <p:nvCxnSpPr>
          <p:cNvPr id="221" name="Shape 221"/>
          <p:cNvCxnSpPr/>
          <p:nvPr/>
        </p:nvCxnSpPr>
        <p:spPr>
          <a:xfrm>
            <a:off x="2819400" y="5638798"/>
            <a:ext cx="3191933" cy="146758"/>
          </a:xfrm>
          <a:prstGeom prst="straightConnector1">
            <a:avLst/>
          </a:prstGeom>
          <a:noFill/>
          <a:ln w="54975" cap="flat" cmpd="sng">
            <a:solidFill>
              <a:srgbClr val="7D3DA1"/>
            </a:solidFill>
            <a:prstDash val="solid"/>
            <a:round/>
            <a:headEnd type="none" w="med" len="med"/>
            <a:tailEnd type="triangle" w="lg" len="lg"/>
          </a:ln>
        </p:spPr>
      </p:cxnSp>
      <p:cxnSp>
        <p:nvCxnSpPr>
          <p:cNvPr id="222" name="Shape 222"/>
          <p:cNvCxnSpPr/>
          <p:nvPr/>
        </p:nvCxnSpPr>
        <p:spPr>
          <a:xfrm flipV="1">
            <a:off x="3951111" y="3668889"/>
            <a:ext cx="2229556" cy="1495778"/>
          </a:xfrm>
          <a:prstGeom prst="straightConnector1">
            <a:avLst/>
          </a:prstGeom>
          <a:noFill/>
          <a:ln w="54975" cap="flat" cmpd="sng">
            <a:solidFill>
              <a:srgbClr val="3497AE"/>
            </a:solidFill>
            <a:prstDash val="solid"/>
            <a:round/>
            <a:headEnd type="none" w="med" len="med"/>
            <a:tailEnd type="triangle" w="lg" len="lg"/>
          </a:ln>
        </p:spPr>
      </p:cxnSp>
      <p:cxnSp>
        <p:nvCxnSpPr>
          <p:cNvPr id="223" name="Shape 223"/>
          <p:cNvCxnSpPr/>
          <p:nvPr/>
        </p:nvCxnSpPr>
        <p:spPr>
          <a:xfrm flipV="1">
            <a:off x="3979333" y="3372556"/>
            <a:ext cx="3852334" cy="1763888"/>
          </a:xfrm>
          <a:prstGeom prst="straightConnector1">
            <a:avLst/>
          </a:prstGeom>
          <a:noFill/>
          <a:ln w="54975" cap="flat" cmpd="sng">
            <a:solidFill>
              <a:schemeClr val="accent2"/>
            </a:solidFill>
            <a:prstDash val="solid"/>
            <a:round/>
            <a:headEnd type="none" w="med" len="med"/>
            <a:tailEnd type="triangle" w="lg" len="lg"/>
          </a:ln>
        </p:spPr>
      </p:cxnSp>
      <p:cxnSp>
        <p:nvCxnSpPr>
          <p:cNvPr id="224" name="Shape 224"/>
          <p:cNvCxnSpPr/>
          <p:nvPr/>
        </p:nvCxnSpPr>
        <p:spPr>
          <a:xfrm>
            <a:off x="3556000" y="6307667"/>
            <a:ext cx="2463799" cy="321732"/>
          </a:xfrm>
          <a:prstGeom prst="straightConnector1">
            <a:avLst/>
          </a:prstGeom>
          <a:noFill/>
          <a:ln w="54975" cap="flat" cmpd="sng">
            <a:solidFill>
              <a:srgbClr val="FF9929"/>
            </a:solidFill>
            <a:prstDash val="solid"/>
            <a:round/>
            <a:headEnd type="none" w="med" len="med"/>
            <a:tailEnd type="triangle" w="lg" len="lg"/>
          </a:ln>
        </p:spPr>
      </p:cxnSp>
      <p:cxnSp>
        <p:nvCxnSpPr>
          <p:cNvPr id="225" name="Shape 225"/>
          <p:cNvCxnSpPr/>
          <p:nvPr/>
        </p:nvCxnSpPr>
        <p:spPr>
          <a:xfrm flipV="1">
            <a:off x="4205112" y="3242732"/>
            <a:ext cx="629354" cy="383823"/>
          </a:xfrm>
          <a:prstGeom prst="straightConnector1">
            <a:avLst/>
          </a:prstGeom>
          <a:noFill/>
          <a:ln w="54975" cap="flat" cmpd="sng">
            <a:solidFill>
              <a:srgbClr val="FFC000"/>
            </a:solidFill>
            <a:prstDash val="solid"/>
            <a:round/>
            <a:headEnd type="none" w="med" len="med"/>
            <a:tailEnd type="triangle" w="lg" len="lg"/>
          </a:ln>
        </p:spPr>
      </p:cxnSp>
      <p:cxnSp>
        <p:nvCxnSpPr>
          <p:cNvPr id="226" name="Shape 226"/>
          <p:cNvCxnSpPr/>
          <p:nvPr/>
        </p:nvCxnSpPr>
        <p:spPr>
          <a:xfrm flipV="1">
            <a:off x="3203222" y="5181599"/>
            <a:ext cx="5102577" cy="773290"/>
          </a:xfrm>
          <a:prstGeom prst="straightConnector1">
            <a:avLst/>
          </a:prstGeom>
          <a:noFill/>
          <a:ln w="54975" cap="flat" cmpd="sng">
            <a:solidFill>
              <a:schemeClr val="accent4"/>
            </a:solidFill>
            <a:prstDash val="solid"/>
            <a:round/>
            <a:headEnd type="none" w="med" len="med"/>
            <a:tailEnd type="triangle" w="lg" len="lg"/>
          </a:ln>
        </p:spPr>
      </p:cxn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Hammurabi's Code Explained_ World History Review.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6" name="Rectangle 5"/>
          <p:cNvSpPr/>
          <p:nvPr/>
        </p:nvSpPr>
        <p:spPr>
          <a:xfrm>
            <a:off x="430245" y="6198418"/>
            <a:ext cx="6357280" cy="316066"/>
          </a:xfrm>
          <a:prstGeom prst="rect">
            <a:avLst/>
          </a:prstGeom>
        </p:spPr>
        <p:txBody>
          <a:bodyPr wrap="square">
            <a:spAutoFit/>
          </a:bodyPr>
          <a:lstStyle/>
          <a:p>
            <a:r>
              <a:rPr lang="en-US" dirty="0" smtClean="0">
                <a:solidFill>
                  <a:srgbClr val="FF9929"/>
                </a:solidFill>
                <a:hlinkClick r:id="rId4"/>
              </a:rPr>
              <a:t>https://www.youtube.com/watch?v=BsPbqmYwxso</a:t>
            </a:r>
            <a:r>
              <a:rPr lang="en-US" dirty="0" smtClean="0">
                <a:solidFill>
                  <a:srgbClr val="FF9929"/>
                </a:solidFill>
              </a:rPr>
              <a:t>                    5:00 Min</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81000" y="230187"/>
            <a:ext cx="8381999" cy="1181365"/>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4000" b="0" i="0" u="none" strike="noStrike" cap="none">
                <a:solidFill>
                  <a:srgbClr val="FBD76C"/>
                </a:solidFill>
                <a:latin typeface="Calibri"/>
                <a:ea typeface="Calibri"/>
                <a:cs typeface="Calibri"/>
                <a:sym typeface="Calibri"/>
              </a:rPr>
              <a:t>Cross Curricular Comparisons: Humans and the Divine</a:t>
            </a:r>
          </a:p>
        </p:txBody>
      </p:sp>
      <p:sp>
        <p:nvSpPr>
          <p:cNvPr id="232" name="Shape 232"/>
          <p:cNvSpPr txBox="1">
            <a:spLocks noGrp="1"/>
          </p:cNvSpPr>
          <p:nvPr>
            <p:ph type="body" idx="1"/>
          </p:nvPr>
        </p:nvSpPr>
        <p:spPr>
          <a:xfrm>
            <a:off x="380999" y="1411551"/>
            <a:ext cx="4313971" cy="3887458"/>
          </a:xfrm>
          <a:prstGeom prst="rect">
            <a:avLst/>
          </a:prstGeom>
          <a:noFill/>
          <a:ln>
            <a:noFill/>
          </a:ln>
        </p:spPr>
        <p:txBody>
          <a:bodyPr lIns="0" tIns="0" rIns="0" bIns="0" anchor="t" anchorCtr="0">
            <a:noAutofit/>
          </a:bodyPr>
          <a:lstStyle/>
          <a:p>
            <a:pPr marL="339976" marR="0" lvl="0" indent="-339976" algn="l" rtl="0">
              <a:lnSpc>
                <a:spcPct val="90000"/>
              </a:lnSpc>
              <a:spcBef>
                <a:spcPts val="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Stele of Hammurabi</a:t>
            </a: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err="1">
                <a:solidFill>
                  <a:srgbClr val="FFFFFF"/>
                </a:solidFill>
                <a:latin typeface="Calibri"/>
                <a:ea typeface="Calibri"/>
                <a:cs typeface="Calibri"/>
                <a:sym typeface="Calibri"/>
              </a:rPr>
              <a:t>Jayavarman</a:t>
            </a:r>
            <a:r>
              <a:rPr lang="en-US" sz="2800" b="0" i="0" u="none" strike="noStrike" cap="none" dirty="0">
                <a:solidFill>
                  <a:srgbClr val="FFFFFF"/>
                </a:solidFill>
                <a:latin typeface="Calibri"/>
                <a:ea typeface="Calibri"/>
                <a:cs typeface="Calibri"/>
                <a:sym typeface="Calibri"/>
              </a:rPr>
              <a:t> VII as </a:t>
            </a:r>
            <a:r>
              <a:rPr lang="en-US" sz="2800" b="0" i="0" u="none" strike="noStrike" cap="none" dirty="0" smtClean="0">
                <a:solidFill>
                  <a:srgbClr val="FFFFFF"/>
                </a:solidFill>
                <a:latin typeface="Calibri"/>
                <a:ea typeface="Calibri"/>
                <a:cs typeface="Calibri"/>
                <a:sym typeface="Calibri"/>
              </a:rPr>
              <a:t>Buddha #199</a:t>
            </a: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err="1">
                <a:solidFill>
                  <a:srgbClr val="FFFFFF"/>
                </a:solidFill>
                <a:latin typeface="Calibri"/>
                <a:ea typeface="Calibri"/>
                <a:cs typeface="Calibri"/>
                <a:sym typeface="Calibri"/>
              </a:rPr>
              <a:t>Bichitr</a:t>
            </a:r>
            <a:r>
              <a:rPr lang="en-US" sz="2800" b="0" i="0" u="none" strike="noStrike" cap="none" dirty="0">
                <a:solidFill>
                  <a:srgbClr val="FFFFFF"/>
                </a:solidFill>
                <a:latin typeface="Calibri"/>
                <a:ea typeface="Calibri"/>
                <a:cs typeface="Calibri"/>
                <a:sym typeface="Calibri"/>
              </a:rPr>
              <a:t>, </a:t>
            </a:r>
            <a:r>
              <a:rPr lang="en-US" sz="2800" b="0" i="1" u="none" strike="noStrike" cap="none" dirty="0">
                <a:solidFill>
                  <a:srgbClr val="FFFFFF"/>
                </a:solidFill>
                <a:latin typeface="Calibri"/>
                <a:ea typeface="Calibri"/>
                <a:cs typeface="Calibri"/>
                <a:sym typeface="Calibri"/>
              </a:rPr>
              <a:t>Jahangir Preferring a Sufi </a:t>
            </a:r>
            <a:r>
              <a:rPr lang="en-US" sz="2800" b="0" i="1" u="none" strike="noStrike" cap="none" dirty="0" err="1">
                <a:solidFill>
                  <a:srgbClr val="FFFFFF"/>
                </a:solidFill>
                <a:latin typeface="Calibri"/>
                <a:ea typeface="Calibri"/>
                <a:cs typeface="Calibri"/>
                <a:sym typeface="Calibri"/>
              </a:rPr>
              <a:t>Shaikh</a:t>
            </a:r>
            <a:r>
              <a:rPr lang="en-US" sz="2800" b="0" i="1" u="none" strike="noStrike" cap="none" dirty="0">
                <a:solidFill>
                  <a:srgbClr val="FFFFFF"/>
                </a:solidFill>
                <a:latin typeface="Calibri"/>
                <a:ea typeface="Calibri"/>
                <a:cs typeface="Calibri"/>
                <a:sym typeface="Calibri"/>
              </a:rPr>
              <a:t> to </a:t>
            </a:r>
            <a:r>
              <a:rPr lang="en-US" sz="2800" b="0" i="1" u="none" strike="noStrike" cap="none" dirty="0" smtClean="0">
                <a:solidFill>
                  <a:srgbClr val="FFFFFF"/>
                </a:solidFill>
                <a:latin typeface="Calibri"/>
                <a:ea typeface="Calibri"/>
                <a:cs typeface="Calibri"/>
                <a:sym typeface="Calibri"/>
              </a:rPr>
              <a:t>Kings #208</a:t>
            </a:r>
          </a:p>
          <a:p>
            <a:pPr marL="339976" marR="0" lvl="0" indent="-339976" algn="l" rtl="0">
              <a:lnSpc>
                <a:spcPct val="90000"/>
              </a:lnSpc>
              <a:spcBef>
                <a:spcPts val="600"/>
              </a:spcBef>
              <a:buClr>
                <a:srgbClr val="FFFFFF"/>
              </a:buClr>
              <a:buSzPct val="100000"/>
              <a:buFont typeface="Calibri"/>
              <a:buChar char="•"/>
            </a:pPr>
            <a:r>
              <a:rPr lang="en-US" sz="2800" b="0" i="0" u="none" strike="noStrike" cap="none" dirty="0">
                <a:solidFill>
                  <a:srgbClr val="FFFFFF"/>
                </a:solidFill>
                <a:latin typeface="Calibri"/>
                <a:ea typeface="Calibri"/>
                <a:cs typeface="Calibri"/>
                <a:sym typeface="Calibri"/>
              </a:rPr>
              <a:t>Bernini, </a:t>
            </a:r>
            <a:r>
              <a:rPr lang="en-US" sz="2800" b="0" i="1" u="none" strike="noStrike" cap="none" dirty="0">
                <a:solidFill>
                  <a:srgbClr val="FFFFFF"/>
                </a:solidFill>
                <a:latin typeface="Calibri"/>
                <a:ea typeface="Calibri"/>
                <a:cs typeface="Calibri"/>
                <a:sym typeface="Calibri"/>
              </a:rPr>
              <a:t>Ecstasy of St. </a:t>
            </a:r>
            <a:r>
              <a:rPr lang="en-US" sz="2800" b="0" i="1" u="none" strike="noStrike" cap="none" dirty="0" smtClean="0">
                <a:solidFill>
                  <a:srgbClr val="FFFFFF"/>
                </a:solidFill>
                <a:latin typeface="Calibri"/>
                <a:ea typeface="Calibri"/>
                <a:cs typeface="Calibri"/>
                <a:sym typeface="Calibri"/>
              </a:rPr>
              <a:t>Teresa #89</a:t>
            </a:r>
            <a:endParaRPr lang="en-US" sz="2800" b="0" i="1" u="none" strike="noStrike" cap="none" dirty="0">
              <a:solidFill>
                <a:srgbClr val="FFFFFF"/>
              </a:solidFill>
              <a:latin typeface="Calibri"/>
              <a:ea typeface="Calibri"/>
              <a:cs typeface="Calibri"/>
              <a:sym typeface="Calibri"/>
            </a:endParaRPr>
          </a:p>
        </p:txBody>
      </p:sp>
      <p:pic>
        <p:nvPicPr>
          <p:cNvPr id="4" name="Picture 3" descr="af699298dccbbfa0a7583f3647b78461.jpg"/>
          <p:cNvPicPr>
            <a:picLocks noChangeAspect="1"/>
          </p:cNvPicPr>
          <p:nvPr/>
        </p:nvPicPr>
        <p:blipFill>
          <a:blip r:embed="rId3"/>
          <a:stretch>
            <a:fillRect/>
          </a:stretch>
        </p:blipFill>
        <p:spPr>
          <a:xfrm>
            <a:off x="7091831" y="1007349"/>
            <a:ext cx="1829287" cy="2759260"/>
          </a:xfrm>
          <a:prstGeom prst="rect">
            <a:avLst/>
          </a:prstGeom>
        </p:spPr>
      </p:pic>
      <p:pic>
        <p:nvPicPr>
          <p:cNvPr id="5" name="Picture 4" descr="5811fc54a2f2ac33e7ee3d5af4de8b29.jpg"/>
          <p:cNvPicPr>
            <a:picLocks noChangeAspect="1"/>
          </p:cNvPicPr>
          <p:nvPr/>
        </p:nvPicPr>
        <p:blipFill>
          <a:blip r:embed="rId4"/>
          <a:stretch>
            <a:fillRect/>
          </a:stretch>
        </p:blipFill>
        <p:spPr>
          <a:xfrm>
            <a:off x="4937688" y="2102294"/>
            <a:ext cx="1968626" cy="2961164"/>
          </a:xfrm>
          <a:prstGeom prst="rect">
            <a:avLst/>
          </a:prstGeom>
        </p:spPr>
      </p:pic>
      <p:pic>
        <p:nvPicPr>
          <p:cNvPr id="6" name="Picture 5" descr="work_098.jpg"/>
          <p:cNvPicPr>
            <a:picLocks noChangeAspect="1"/>
          </p:cNvPicPr>
          <p:nvPr/>
        </p:nvPicPr>
        <p:blipFill>
          <a:blip r:embed="rId5"/>
          <a:stretch>
            <a:fillRect/>
          </a:stretch>
        </p:blipFill>
        <p:spPr>
          <a:xfrm>
            <a:off x="2934255" y="4128387"/>
            <a:ext cx="1793218" cy="2364632"/>
          </a:xfrm>
          <a:prstGeom prst="rect">
            <a:avLst/>
          </a:prstGeom>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36"/>
        <p:cNvGrpSpPr/>
        <p:nvPr/>
      </p:nvGrpSpPr>
      <p:grpSpPr>
        <a:xfrm>
          <a:off x="0" y="0"/>
          <a:ext cx="0" cy="0"/>
          <a:chOff x="0" y="0"/>
          <a:chExt cx="0" cy="0"/>
        </a:xfrm>
      </p:grpSpPr>
      <p:sp>
        <p:nvSpPr>
          <p:cNvPr id="237" name="Shape 237"/>
          <p:cNvSpPr/>
          <p:nvPr/>
        </p:nvSpPr>
        <p:spPr>
          <a:xfrm>
            <a:off x="76200" y="1827213"/>
            <a:ext cx="6705599" cy="153416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5600" b="0" i="0" u="none" strike="noStrike" cap="none" dirty="0">
                <a:solidFill>
                  <a:srgbClr val="FBAE00"/>
                </a:solidFill>
                <a:latin typeface="MufferawRg-Regular"/>
                <a:ea typeface="Carme"/>
                <a:cs typeface="MufferawRg-Regular"/>
                <a:sym typeface="Carme"/>
              </a:rPr>
              <a:t>Assyrian Art</a:t>
            </a:r>
          </a:p>
          <a:p>
            <a:pPr marL="0" marR="0" lvl="0" indent="0" algn="ctr" rtl="0">
              <a:spcBef>
                <a:spcPts val="1000"/>
              </a:spcBef>
              <a:buNone/>
            </a:pPr>
            <a:endParaRPr sz="1800" b="0" i="0" u="none" strike="noStrike" cap="none" dirty="0">
              <a:solidFill>
                <a:srgbClr val="FBAE00"/>
              </a:solidFill>
              <a:latin typeface="Arial Black"/>
              <a:ea typeface="Arial Black"/>
              <a:cs typeface="Arial Black"/>
              <a:sym typeface="Arial Black"/>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a657a483fdcd78987cd5f245502628e22425c53.jpg"/>
          <p:cNvPicPr>
            <a:picLocks noChangeAspect="1"/>
          </p:cNvPicPr>
          <p:nvPr/>
        </p:nvPicPr>
        <p:blipFill>
          <a:blip r:embed="rId2"/>
          <a:stretch>
            <a:fillRect/>
          </a:stretch>
        </p:blipFill>
        <p:spPr>
          <a:xfrm>
            <a:off x="-767779" y="0"/>
            <a:ext cx="11430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81000" y="230186"/>
            <a:ext cx="8381999" cy="1522413"/>
          </a:xfrm>
          <a:prstGeom prst="rect">
            <a:avLst/>
          </a:prstGeom>
          <a:noFill/>
          <a:ln>
            <a:noFill/>
          </a:ln>
        </p:spPr>
        <p:txBody>
          <a:bodyPr lIns="0" tIns="0" rIns="0" bIns="0" anchor="t" anchorCtr="0">
            <a:noAutofit/>
          </a:bodyPr>
          <a:lstStyle/>
          <a:p>
            <a:pPr marL="0" marR="0" lvl="0" indent="0" algn="l" rtl="0">
              <a:lnSpc>
                <a:spcPct val="90000"/>
              </a:lnSpc>
              <a:spcBef>
                <a:spcPts val="0"/>
              </a:spcBef>
              <a:buSzPct val="25000"/>
              <a:buNone/>
            </a:pPr>
            <a:r>
              <a:rPr lang="en-US" sz="4272" dirty="0" smtClean="0">
                <a:solidFill>
                  <a:srgbClr val="FFFFFF"/>
                </a:solidFill>
                <a:latin typeface="MufferawRg-Regular"/>
                <a:cs typeface="MufferawRg-Regular"/>
              </a:rPr>
              <a:t>MESOPOTAMIA</a:t>
            </a:r>
            <a:endParaRPr lang="en-US" sz="4272" b="0" i="0" u="none" strike="noStrike" cap="none" dirty="0">
              <a:solidFill>
                <a:srgbClr val="FFFFFF"/>
              </a:solidFill>
              <a:latin typeface="MufferawRg-Regular"/>
              <a:ea typeface="Calibri"/>
              <a:cs typeface="MufferawRg-Regular"/>
              <a:sym typeface="Calibri"/>
            </a:endParaRPr>
          </a:p>
        </p:txBody>
      </p:sp>
      <p:sp>
        <p:nvSpPr>
          <p:cNvPr id="104" name="Shape 104"/>
          <p:cNvSpPr txBox="1">
            <a:spLocks noGrp="1"/>
          </p:cNvSpPr>
          <p:nvPr>
            <p:ph type="body" idx="1"/>
          </p:nvPr>
        </p:nvSpPr>
        <p:spPr>
          <a:xfrm>
            <a:off x="381001" y="1447801"/>
            <a:ext cx="4343399" cy="4876800"/>
          </a:xfrm>
          <a:prstGeom prst="rect">
            <a:avLst/>
          </a:prstGeom>
          <a:noFill/>
          <a:ln>
            <a:noFill/>
          </a:ln>
        </p:spPr>
        <p:txBody>
          <a:bodyPr lIns="0" tIns="0" rIns="0" bIns="0" anchor="t" anchorCtr="0">
            <a:noAutofit/>
          </a:bodyPr>
          <a:lstStyle/>
          <a:p>
            <a:pPr marL="381000" marR="0" lvl="0" indent="-381000" algn="l" rtl="0">
              <a:lnSpc>
                <a:spcPct val="90000"/>
              </a:lnSpc>
              <a:spcBef>
                <a:spcPts val="0"/>
              </a:spcBef>
              <a:buClr>
                <a:srgbClr val="FFFFFF"/>
              </a:buClr>
              <a:buSzPct val="99096"/>
              <a:buNone/>
            </a:pPr>
            <a:r>
              <a:rPr lang="en-US" sz="2400" b="0" i="0" u="none" strike="noStrike" cap="none" dirty="0" smtClean="0">
                <a:solidFill>
                  <a:srgbClr val="FFFFFF"/>
                </a:solidFill>
                <a:latin typeface="Calibri"/>
                <a:ea typeface="Calibri"/>
                <a:cs typeface="Calibri"/>
                <a:sym typeface="Calibri"/>
              </a:rPr>
              <a:t>Agricultural Theocracy</a:t>
            </a:r>
          </a:p>
          <a:p>
            <a:pPr marL="381000" marR="0" lvl="0" indent="-381000" algn="l" rtl="0">
              <a:lnSpc>
                <a:spcPct val="90000"/>
              </a:lnSpc>
              <a:spcBef>
                <a:spcPts val="0"/>
              </a:spcBef>
              <a:buClr>
                <a:srgbClr val="FFFFFF"/>
              </a:buClr>
              <a:buSzPct val="99096"/>
              <a:buNone/>
            </a:pPr>
            <a:endParaRPr lang="en-US" sz="2400" dirty="0" smtClean="0">
              <a:solidFill>
                <a:srgbClr val="FFFFFF"/>
              </a:solidFill>
            </a:endParaRPr>
          </a:p>
          <a:p>
            <a:pPr marL="381000" marR="0" lvl="0" indent="-381000" algn="l" rtl="0">
              <a:lnSpc>
                <a:spcPct val="90000"/>
              </a:lnSpc>
              <a:spcBef>
                <a:spcPts val="0"/>
              </a:spcBef>
              <a:buClr>
                <a:srgbClr val="FFFFFF"/>
              </a:buClr>
              <a:buSzPct val="99096"/>
              <a:buNone/>
            </a:pPr>
            <a:r>
              <a:rPr lang="en-US" sz="2400" b="0" i="0" u="none" strike="noStrike" cap="none" dirty="0" smtClean="0">
                <a:solidFill>
                  <a:srgbClr val="FFFFFF"/>
                </a:solidFill>
                <a:latin typeface="Calibri"/>
                <a:ea typeface="Calibri"/>
                <a:cs typeface="Calibri"/>
                <a:sym typeface="Calibri"/>
              </a:rPr>
              <a:t>Practices a prototype of socialism</a:t>
            </a:r>
          </a:p>
          <a:p>
            <a:pPr marL="381000" marR="0" lvl="0" indent="-381000" algn="l" rtl="0">
              <a:lnSpc>
                <a:spcPct val="90000"/>
              </a:lnSpc>
              <a:spcBef>
                <a:spcPts val="0"/>
              </a:spcBef>
              <a:buClr>
                <a:srgbClr val="FFFFFF"/>
              </a:buClr>
              <a:buSzPct val="99096"/>
              <a:buNone/>
            </a:pPr>
            <a:endParaRPr lang="en-US" sz="2400" dirty="0" smtClean="0">
              <a:solidFill>
                <a:srgbClr val="FFFFFF"/>
              </a:solidFill>
            </a:endParaRPr>
          </a:p>
          <a:p>
            <a:pPr marL="381000" marR="0" lvl="0" indent="-381000" algn="l" rtl="0">
              <a:lnSpc>
                <a:spcPct val="90000"/>
              </a:lnSpc>
              <a:spcBef>
                <a:spcPts val="0"/>
              </a:spcBef>
              <a:buClr>
                <a:srgbClr val="FFFFFF"/>
              </a:buClr>
              <a:buSzPct val="99096"/>
              <a:buNone/>
            </a:pPr>
            <a:r>
              <a:rPr lang="en-US" sz="2400" b="0" i="0" u="none" strike="noStrike" cap="none" dirty="0" smtClean="0">
                <a:solidFill>
                  <a:srgbClr val="FFFFFF"/>
                </a:solidFill>
                <a:latin typeface="Calibri"/>
                <a:ea typeface="Calibri"/>
                <a:cs typeface="Calibri"/>
                <a:sym typeface="Calibri"/>
              </a:rPr>
              <a:t>All the crops where brought in centrally and then distributed evenly. This allowed for many types of tradesmen such as blacksmiths and </a:t>
            </a:r>
            <a:r>
              <a:rPr lang="en-US" sz="2400" dirty="0" smtClean="0">
                <a:solidFill>
                  <a:srgbClr val="FFFFFF"/>
                </a:solidFill>
              </a:rPr>
              <a:t>construction workers to be ensured a livelihood</a:t>
            </a:r>
          </a:p>
          <a:p>
            <a:pPr marL="381000" marR="0" lvl="0" indent="-381000" algn="l" rtl="0">
              <a:lnSpc>
                <a:spcPct val="90000"/>
              </a:lnSpc>
              <a:spcBef>
                <a:spcPts val="0"/>
              </a:spcBef>
              <a:buClr>
                <a:srgbClr val="FFFFFF"/>
              </a:buClr>
              <a:buSzPct val="99096"/>
              <a:buNone/>
            </a:pPr>
            <a:endParaRPr lang="en-US" sz="2400" b="0" i="0" u="none" strike="noStrike" cap="none" dirty="0" smtClean="0">
              <a:solidFill>
                <a:srgbClr val="FFFFFF"/>
              </a:solidFill>
              <a:latin typeface="Calibri"/>
              <a:ea typeface="Calibri"/>
              <a:cs typeface="Calibri"/>
              <a:sym typeface="Calibri"/>
            </a:endParaRPr>
          </a:p>
        </p:txBody>
      </p:sp>
      <p:pic>
        <p:nvPicPr>
          <p:cNvPr id="5" name="Picture 4" descr="Sumeret-02.jpg"/>
          <p:cNvPicPr>
            <a:picLocks noChangeAspect="1"/>
          </p:cNvPicPr>
          <p:nvPr/>
        </p:nvPicPr>
        <p:blipFill>
          <a:blip r:embed="rId3"/>
          <a:stretch>
            <a:fillRect/>
          </a:stretch>
        </p:blipFill>
        <p:spPr>
          <a:xfrm>
            <a:off x="5029200" y="838200"/>
            <a:ext cx="3505200" cy="5164552"/>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1"/>
        <p:cNvGrpSpPr/>
        <p:nvPr/>
      </p:nvGrpSpPr>
      <p:grpSpPr>
        <a:xfrm>
          <a:off x="0" y="0"/>
          <a:ext cx="0" cy="0"/>
          <a:chOff x="0" y="0"/>
          <a:chExt cx="0" cy="0"/>
        </a:xfrm>
      </p:grpSpPr>
      <p:pic>
        <p:nvPicPr>
          <p:cNvPr id="242" name="Shape 242"/>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243" name="Shape 243"/>
          <p:cNvSpPr/>
          <p:nvPr/>
        </p:nvSpPr>
        <p:spPr>
          <a:xfrm>
            <a:off x="5194298" y="2692399"/>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500"/>
                                        <p:tgtEl>
                                          <p:spTgt spid="2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ufferawRg-Regular"/>
                <a:cs typeface="MufferawRg-Regular"/>
              </a:rPr>
              <a:t>A Military Culture</a:t>
            </a:r>
            <a:r>
              <a:rPr lang="en-US" b="1" dirty="0" smtClean="0"/>
              <a:t/>
            </a:r>
            <a:br>
              <a:rPr lang="en-US" b="1" dirty="0" smtClean="0"/>
            </a:br>
            <a:endParaRPr lang="en-US" dirty="0"/>
          </a:p>
        </p:txBody>
      </p:sp>
      <p:sp>
        <p:nvSpPr>
          <p:cNvPr id="3" name="Text Placeholder 2"/>
          <p:cNvSpPr>
            <a:spLocks noGrp="1"/>
          </p:cNvSpPr>
          <p:nvPr>
            <p:ph type="body" idx="1"/>
          </p:nvPr>
        </p:nvSpPr>
        <p:spPr>
          <a:xfrm>
            <a:off x="381001" y="1172988"/>
            <a:ext cx="8255000" cy="4556123"/>
          </a:xfrm>
        </p:spPr>
        <p:txBody>
          <a:bodyPr/>
          <a:lstStyle/>
          <a:p>
            <a:r>
              <a:rPr lang="en-US" sz="2900" dirty="0" smtClean="0"/>
              <a:t>The Assyrian empire dominated Mesopotamia and all of the Near East for the first half of the first millennium, led by a series of highly ambitious and aggressive warrior kings.</a:t>
            </a:r>
          </a:p>
          <a:p>
            <a:r>
              <a:rPr lang="en-US" sz="2900" dirty="0" smtClean="0"/>
              <a:t>Assyrian society was entirely military, with men obliged to fight in the army at any time. State offices were also under the purview of the military. </a:t>
            </a:r>
          </a:p>
          <a:p>
            <a:r>
              <a:rPr lang="en-US" sz="2900" dirty="0" smtClean="0"/>
              <a:t>It was a brutal culture, </a:t>
            </a:r>
            <a:r>
              <a:rPr lang="en-US" sz="2900" dirty="0" err="1" smtClean="0"/>
              <a:t>enimies</a:t>
            </a:r>
            <a:r>
              <a:rPr lang="en-US" sz="2900" dirty="0" smtClean="0"/>
              <a:t> were killed, their houses torched, they salted their fields, and cut down their orchards</a:t>
            </a:r>
          </a:p>
          <a:p>
            <a:r>
              <a:rPr lang="en-US" sz="2900" dirty="0" err="1" smtClean="0"/>
              <a:t>Ashur</a:t>
            </a:r>
            <a:r>
              <a:rPr lang="en-US" sz="2900" dirty="0" smtClean="0"/>
              <a:t> – the god of Conquest was their God</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ufferawRg-Regular"/>
                <a:cs typeface="MufferawRg-Regular"/>
              </a:rPr>
              <a:t>Wealth &amp; Riches</a:t>
            </a:r>
            <a:r>
              <a:rPr lang="en-US" b="1" dirty="0" smtClean="0"/>
              <a:t/>
            </a:r>
            <a:br>
              <a:rPr lang="en-US" b="1" dirty="0" smtClean="0"/>
            </a:br>
            <a:endParaRPr lang="en-US" dirty="0"/>
          </a:p>
        </p:txBody>
      </p:sp>
      <p:sp>
        <p:nvSpPr>
          <p:cNvPr id="3" name="Text Placeholder 2"/>
          <p:cNvSpPr>
            <a:spLocks noGrp="1"/>
          </p:cNvSpPr>
          <p:nvPr>
            <p:ph type="body" idx="1"/>
          </p:nvPr>
        </p:nvSpPr>
        <p:spPr>
          <a:xfrm>
            <a:off x="381001" y="1172988"/>
            <a:ext cx="8255000" cy="4556123"/>
          </a:xfrm>
        </p:spPr>
        <p:txBody>
          <a:bodyPr/>
          <a:lstStyle/>
          <a:p>
            <a:r>
              <a:rPr lang="en-US" sz="2800" dirty="0" smtClean="0"/>
              <a:t>As a result of these fierce and successful military campaigns, the Assyrians acquired massive resources from all over the Near East which made the Assyrian kings very rich. </a:t>
            </a:r>
          </a:p>
          <a:p>
            <a:r>
              <a:rPr lang="en-US" sz="2800" dirty="0" smtClean="0"/>
              <a:t>The palaces were on an entirely new scale of size and </a:t>
            </a:r>
            <a:r>
              <a:rPr lang="en-US" sz="2800" dirty="0" err="1" smtClean="0"/>
              <a:t>glamor</a:t>
            </a:r>
            <a:r>
              <a:rPr lang="en-US" sz="2800" dirty="0" smtClean="0"/>
              <a:t>. The interior public reception rooms of Assyrian palaces were lined with large scale carved limestone reliefs which offer beautiful and terrifying images of the power and wealth of the Assyrian kings and some of the most beautiful and captivating images in all of ancient Near Eastern art.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7"/>
        <p:cNvGrpSpPr/>
        <p:nvPr/>
      </p:nvGrpSpPr>
      <p:grpSpPr>
        <a:xfrm>
          <a:off x="0" y="0"/>
          <a:ext cx="0" cy="0"/>
          <a:chOff x="0" y="0"/>
          <a:chExt cx="0" cy="0"/>
        </a:xfrm>
      </p:grpSpPr>
      <p:sp>
        <p:nvSpPr>
          <p:cNvPr id="248" name="Shape 248"/>
          <p:cNvSpPr/>
          <p:nvPr/>
        </p:nvSpPr>
        <p:spPr>
          <a:xfrm>
            <a:off x="316615" y="5736369"/>
            <a:ext cx="8229600" cy="64673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a:solidFill>
                  <a:srgbClr val="FBAE00"/>
                </a:solidFill>
                <a:latin typeface="Calibri"/>
                <a:ea typeface="Calibri"/>
                <a:cs typeface="Calibri"/>
                <a:sym typeface="Calibri"/>
              </a:rPr>
              <a:t>Reconstruction </a:t>
            </a:r>
            <a:r>
              <a:rPr lang="en-US" sz="1800" b="0" i="0" u="none" strike="noStrike" cap="none" dirty="0" smtClean="0">
                <a:solidFill>
                  <a:srgbClr val="FBAE00"/>
                </a:solidFill>
                <a:latin typeface="Calibri"/>
                <a:ea typeface="Calibri"/>
                <a:cs typeface="Calibri"/>
                <a:sym typeface="Calibri"/>
              </a:rPr>
              <a:t>drawing of </a:t>
            </a:r>
            <a:r>
              <a:rPr lang="en-US" sz="1800" b="0" i="0" u="none" strike="noStrike" cap="none" dirty="0">
                <a:solidFill>
                  <a:srgbClr val="FBAE00"/>
                </a:solidFill>
                <a:latin typeface="Calibri"/>
                <a:ea typeface="Calibri"/>
                <a:cs typeface="Calibri"/>
                <a:sym typeface="Calibri"/>
              </a:rPr>
              <a:t>the citadel of Sargon </a:t>
            </a:r>
            <a:r>
              <a:rPr lang="en-US" sz="1800" b="0" i="0" u="none" strike="noStrike" cap="none" dirty="0" smtClean="0">
                <a:solidFill>
                  <a:srgbClr val="FBAE00"/>
                </a:solidFill>
                <a:latin typeface="Calibri"/>
                <a:ea typeface="Calibri"/>
                <a:cs typeface="Calibri"/>
                <a:sym typeface="Calibri"/>
              </a:rPr>
              <a:t>II, Iraq </a:t>
            </a:r>
            <a:r>
              <a:rPr lang="en-US" sz="1600" b="0" i="0" u="none" strike="noStrike" cap="none" dirty="0" smtClean="0">
                <a:solidFill>
                  <a:srgbClr val="FBAE00"/>
                </a:solidFill>
                <a:latin typeface="Calibri"/>
                <a:ea typeface="Calibri"/>
                <a:cs typeface="Calibri"/>
                <a:sym typeface="Calibri"/>
              </a:rPr>
              <a:t>roughly </a:t>
            </a:r>
            <a:r>
              <a:rPr lang="en-US" sz="1600" b="0" i="0" u="none" strike="noStrike" cap="none" dirty="0">
                <a:solidFill>
                  <a:srgbClr val="FBAE00"/>
                </a:solidFill>
                <a:latin typeface="Calibri"/>
                <a:ea typeface="Calibri"/>
                <a:cs typeface="Calibri"/>
                <a:sym typeface="Calibri"/>
              </a:rPr>
              <a:t>720-705 B.C.E.</a:t>
            </a:r>
          </a:p>
        </p:txBody>
      </p:sp>
      <p:pic>
        <p:nvPicPr>
          <p:cNvPr id="249" name="Shape 249"/>
          <p:cNvPicPr preferRelativeResize="0"/>
          <p:nvPr/>
        </p:nvPicPr>
        <p:blipFill rotWithShape="1">
          <a:blip r:embed="rId3">
            <a:alphaModFix/>
          </a:blip>
          <a:srcRect/>
          <a:stretch/>
        </p:blipFill>
        <p:spPr>
          <a:xfrm>
            <a:off x="262742" y="165091"/>
            <a:ext cx="8192858" cy="5415546"/>
          </a:xfrm>
          <a:prstGeom prst="rect">
            <a:avLst/>
          </a:prstGeom>
          <a:noFill/>
          <a:ln>
            <a:noFill/>
          </a:ln>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9e8801f6b3ff6a85adf6e2b59091ec3.jpg"/>
          <p:cNvPicPr>
            <a:picLocks noChangeAspect="1"/>
          </p:cNvPicPr>
          <p:nvPr/>
        </p:nvPicPr>
        <p:blipFill>
          <a:blip r:embed="rId2"/>
          <a:stretch>
            <a:fillRect/>
          </a:stretch>
        </p:blipFill>
        <p:spPr>
          <a:xfrm>
            <a:off x="0" y="-3417"/>
            <a:ext cx="9144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12963"/>
            <a:ext cx="9144000" cy="6858000"/>
          </a:xfrm>
          <a:prstGeom prst="rect">
            <a:avLst/>
          </a:prstGeom>
        </p:spPr>
      </p:pic>
      <p:sp>
        <p:nvSpPr>
          <p:cNvPr id="5" name="TextBox 4"/>
          <p:cNvSpPr txBox="1"/>
          <p:nvPr/>
        </p:nvSpPr>
        <p:spPr>
          <a:xfrm>
            <a:off x="1366130" y="6136316"/>
            <a:ext cx="6222296" cy="307777"/>
          </a:xfrm>
          <a:prstGeom prst="rect">
            <a:avLst/>
          </a:prstGeom>
          <a:noFill/>
        </p:spPr>
        <p:txBody>
          <a:bodyPr wrap="square" rtlCol="0">
            <a:spAutoFit/>
          </a:bodyPr>
          <a:lstStyle/>
          <a:p>
            <a:pPr algn="ctr"/>
            <a:r>
              <a:rPr lang="en-US" dirty="0" smtClean="0"/>
              <a:t>https://</a:t>
            </a:r>
            <a:r>
              <a:rPr lang="en-US" dirty="0" err="1" smtClean="0"/>
              <a:t>www.youtube.com/watch?v</a:t>
            </a:r>
            <a:r>
              <a:rPr lang="en-US" dirty="0" smtClean="0"/>
              <a:t>=WHLhmu6eKog</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descr="AH1L05Lamassu2.jpg"/>
          <p:cNvPicPr>
            <a:picLocks noChangeAspect="1"/>
          </p:cNvPicPr>
          <p:nvPr/>
        </p:nvPicPr>
        <p:blipFill>
          <a:blip r:embed="rId2"/>
          <a:stretch>
            <a:fillRect/>
          </a:stretch>
        </p:blipFill>
        <p:spPr>
          <a:xfrm>
            <a:off x="0" y="652290"/>
            <a:ext cx="9144000" cy="540475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E9-1.jpg"/>
          <p:cNvPicPr>
            <a:picLocks noChangeAspect="1"/>
          </p:cNvPicPr>
          <p:nvPr/>
        </p:nvPicPr>
        <p:blipFill>
          <a:blip r:embed="rId2"/>
          <a:stretch>
            <a:fillRect/>
          </a:stretch>
        </p:blipFill>
        <p:spPr>
          <a:xfrm>
            <a:off x="3981450" y="0"/>
            <a:ext cx="5162550" cy="6858000"/>
          </a:xfrm>
          <a:prstGeom prst="rect">
            <a:avLst/>
          </a:prstGeom>
        </p:spPr>
      </p:pic>
      <p:sp>
        <p:nvSpPr>
          <p:cNvPr id="5" name="Shape 254"/>
          <p:cNvSpPr/>
          <p:nvPr/>
        </p:nvSpPr>
        <p:spPr>
          <a:xfrm>
            <a:off x="197554" y="211666"/>
            <a:ext cx="4078111" cy="2243667"/>
          </a:xfrm>
          <a:prstGeom prst="rect">
            <a:avLst/>
          </a:prstGeom>
          <a:noFill/>
          <a:ln>
            <a:noFill/>
          </a:ln>
        </p:spPr>
        <p:txBody>
          <a:bodyPr lIns="0" tIns="0" rIns="0" bIns="0" anchor="t" anchorCtr="0">
            <a:noAutofit/>
          </a:bodyPr>
          <a:lstStyle/>
          <a:p>
            <a:pPr marL="0" marR="0" lvl="0" indent="0" rtl="0">
              <a:spcBef>
                <a:spcPts val="0"/>
              </a:spcBef>
              <a:buSzPct val="25000"/>
              <a:buNone/>
            </a:pPr>
            <a:r>
              <a:rPr lang="en-US" sz="1800" b="0" i="0" u="none" strike="noStrike" cap="none" dirty="0" err="1">
                <a:solidFill>
                  <a:srgbClr val="FBAE00"/>
                </a:solidFill>
                <a:latin typeface="Calibri"/>
                <a:ea typeface="Calibri"/>
                <a:cs typeface="Calibri"/>
                <a:sym typeface="Calibri"/>
              </a:rPr>
              <a:t>Lamassu</a:t>
            </a:r>
            <a:r>
              <a:rPr lang="en-US" sz="1800" b="0" i="0" u="none" strike="noStrike" cap="none" dirty="0">
                <a:solidFill>
                  <a:srgbClr val="FBAE00"/>
                </a:solidFill>
                <a:latin typeface="Calibri"/>
                <a:ea typeface="Calibri"/>
                <a:cs typeface="Calibri"/>
                <a:sym typeface="Calibri"/>
              </a:rPr>
              <a:t> (winged human headed bull)</a:t>
            </a:r>
          </a:p>
          <a:p>
            <a:pPr marL="0" marR="0" lvl="0" indent="0" rtl="0">
              <a:spcBef>
                <a:spcPts val="1000"/>
              </a:spcBef>
              <a:buSzPct val="25000"/>
              <a:buNone/>
            </a:pPr>
            <a:r>
              <a:rPr lang="en-US" sz="1800" b="0" i="0" u="none" strike="noStrike" cap="none" dirty="0">
                <a:solidFill>
                  <a:srgbClr val="FBAE00"/>
                </a:solidFill>
                <a:latin typeface="Calibri"/>
                <a:ea typeface="Calibri"/>
                <a:cs typeface="Calibri"/>
                <a:sym typeface="Calibri"/>
              </a:rPr>
              <a:t>from the citadel of Sargon II</a:t>
            </a:r>
            <a:r>
              <a:rPr lang="en-US" sz="1800" b="0" i="0" u="none" strike="noStrike" cap="none" dirty="0" smtClean="0">
                <a:solidFill>
                  <a:srgbClr val="FBAE00"/>
                </a:solidFill>
                <a:latin typeface="Calibri"/>
                <a:ea typeface="Calibri"/>
                <a:cs typeface="Calibri"/>
                <a:sym typeface="Calibri"/>
              </a:rPr>
              <a:t>,</a:t>
            </a:r>
          </a:p>
          <a:p>
            <a:pPr marL="0" marR="0" lvl="0" indent="0" rtl="0">
              <a:spcBef>
                <a:spcPts val="1000"/>
              </a:spcBef>
              <a:buSzPct val="25000"/>
              <a:buNone/>
            </a:pPr>
            <a:r>
              <a:rPr lang="en-US" sz="1800" b="0" i="0" u="none" strike="noStrike" cap="none" dirty="0" smtClean="0">
                <a:solidFill>
                  <a:srgbClr val="FBAE00"/>
                </a:solidFill>
                <a:latin typeface="Calibri"/>
                <a:ea typeface="Calibri"/>
                <a:cs typeface="Calibri"/>
                <a:sym typeface="Calibri"/>
              </a:rPr>
              <a:t> </a:t>
            </a:r>
            <a:r>
              <a:rPr lang="en-US" sz="1800" b="0" i="0" u="none" strike="noStrike" cap="none" dirty="0">
                <a:solidFill>
                  <a:srgbClr val="FBAE00"/>
                </a:solidFill>
                <a:latin typeface="Calibri"/>
                <a:ea typeface="Calibri"/>
                <a:cs typeface="Calibri"/>
                <a:sym typeface="Calibri"/>
              </a:rPr>
              <a:t>Dar </a:t>
            </a:r>
            <a:r>
              <a:rPr lang="en-US" sz="1800" b="0" i="0" u="none" strike="noStrike" cap="none" dirty="0" err="1">
                <a:solidFill>
                  <a:srgbClr val="FBAE00"/>
                </a:solidFill>
                <a:latin typeface="Calibri"/>
                <a:ea typeface="Calibri"/>
                <a:cs typeface="Calibri"/>
                <a:sym typeface="Calibri"/>
              </a:rPr>
              <a:t>Sharrukin</a:t>
            </a:r>
            <a:r>
              <a:rPr lang="en-US" sz="1800" b="0" i="0" u="none" strike="noStrike" cap="none" dirty="0">
                <a:solidFill>
                  <a:srgbClr val="FBAE00"/>
                </a:solidFill>
                <a:latin typeface="Calibri"/>
                <a:ea typeface="Calibri"/>
                <a:cs typeface="Calibri"/>
                <a:sym typeface="Calibri"/>
              </a:rPr>
              <a:t> (modern </a:t>
            </a:r>
            <a:r>
              <a:rPr lang="en-US" sz="1800" b="0" i="0" u="none" strike="noStrike" cap="none" dirty="0" err="1">
                <a:solidFill>
                  <a:srgbClr val="FBAE00"/>
                </a:solidFill>
                <a:latin typeface="Calibri"/>
                <a:ea typeface="Calibri"/>
                <a:cs typeface="Calibri"/>
                <a:sym typeface="Calibri"/>
              </a:rPr>
              <a:t>Khorsabad</a:t>
            </a:r>
            <a:r>
              <a:rPr lang="en-US" sz="1800" b="0" i="0" u="none" strike="noStrike" cap="none" dirty="0">
                <a:solidFill>
                  <a:srgbClr val="FBAE00"/>
                </a:solidFill>
                <a:latin typeface="Calibri"/>
                <a:ea typeface="Calibri"/>
                <a:cs typeface="Calibri"/>
                <a:sym typeface="Calibri"/>
              </a:rPr>
              <a:t>) Iraq</a:t>
            </a:r>
          </a:p>
          <a:p>
            <a:pPr marL="0" marR="0" lvl="0" indent="0" rtl="0">
              <a:spcBef>
                <a:spcPts val="1000"/>
              </a:spcBef>
              <a:buSzPct val="25000"/>
              <a:buNone/>
            </a:pPr>
            <a:r>
              <a:rPr lang="en-US" sz="1800" b="0" i="0" u="none" strike="noStrike" cap="none" dirty="0">
                <a:solidFill>
                  <a:srgbClr val="FBAE00"/>
                </a:solidFill>
                <a:latin typeface="Calibri"/>
                <a:ea typeface="Calibri"/>
                <a:cs typeface="Calibri"/>
                <a:sym typeface="Calibri"/>
              </a:rPr>
              <a:t>ca. 720-705 B.C.E.</a:t>
            </a:r>
          </a:p>
          <a:p>
            <a:pPr marL="0" marR="0" lvl="0" indent="0" rtl="0">
              <a:spcBef>
                <a:spcPts val="0"/>
              </a:spcBef>
              <a:buSzPct val="25000"/>
              <a:buNone/>
            </a:pPr>
            <a:r>
              <a:rPr lang="en-US" sz="1800" b="0" i="0" u="none" strike="noStrike" cap="none" dirty="0">
                <a:solidFill>
                  <a:srgbClr val="FBAE00"/>
                </a:solidFill>
                <a:latin typeface="Calibri"/>
                <a:ea typeface="Calibri"/>
                <a:cs typeface="Calibri"/>
                <a:sym typeface="Calibri"/>
              </a:rPr>
              <a:t>limestone</a:t>
            </a:r>
          </a:p>
          <a:p>
            <a:pPr marL="0" marR="0" lvl="0" indent="0" rtl="0">
              <a:spcBef>
                <a:spcPts val="0"/>
              </a:spcBef>
              <a:buSzPct val="25000"/>
              <a:buNone/>
            </a:pPr>
            <a:r>
              <a:rPr lang="en-US" sz="1800" b="0" i="0" u="none" strike="noStrike" cap="none" dirty="0">
                <a:solidFill>
                  <a:srgbClr val="FBAE00"/>
                </a:solidFill>
                <a:latin typeface="Calibri"/>
                <a:ea typeface="Calibri"/>
                <a:cs typeface="Calibri"/>
                <a:sym typeface="Calibri"/>
              </a:rPr>
              <a:t>13 ft. 10 in. high</a:t>
            </a:r>
          </a:p>
        </p:txBody>
      </p:sp>
      <p:pic>
        <p:nvPicPr>
          <p:cNvPr id="6" name="Shape 258"/>
          <p:cNvPicPr preferRelativeResize="0"/>
          <p:nvPr/>
        </p:nvPicPr>
        <p:blipFill rotWithShape="1">
          <a:blip r:embed="rId3">
            <a:alphaModFix/>
          </a:blip>
          <a:srcRect/>
          <a:stretch/>
        </p:blipFill>
        <p:spPr>
          <a:xfrm>
            <a:off x="246502" y="5428270"/>
            <a:ext cx="1059218" cy="966303"/>
          </a:xfrm>
          <a:prstGeom prst="rect">
            <a:avLst/>
          </a:prstGeom>
          <a:noFill/>
          <a:ln>
            <a:noFill/>
          </a:ln>
          <a:effectLst>
            <a:reflection stA="50000" endPos="40000" sy="-100000" algn="bl" rotWithShape="0"/>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3"/>
        <p:cNvGrpSpPr/>
        <p:nvPr/>
      </p:nvGrpSpPr>
      <p:grpSpPr>
        <a:xfrm>
          <a:off x="0" y="0"/>
          <a:ext cx="0" cy="0"/>
          <a:chOff x="0" y="0"/>
          <a:chExt cx="0" cy="0"/>
        </a:xfrm>
      </p:grpSpPr>
      <p:sp>
        <p:nvSpPr>
          <p:cNvPr id="254" name="Shape 254"/>
          <p:cNvSpPr/>
          <p:nvPr/>
        </p:nvSpPr>
        <p:spPr>
          <a:xfrm>
            <a:off x="762000" y="4953000"/>
            <a:ext cx="8229600" cy="1762760"/>
          </a:xfrm>
          <a:prstGeom prst="rect">
            <a:avLst/>
          </a:prstGeom>
          <a:noFill/>
          <a:ln>
            <a:noFill/>
          </a:ln>
        </p:spPr>
        <p:txBody>
          <a:bodyPr lIns="0" tIns="0" rIns="0" bIns="0" anchor="t" anchorCtr="0">
            <a:noAutofit/>
          </a:bodyPr>
          <a:lstStyle/>
          <a:p>
            <a:pPr marL="0" marR="0" lvl="0" indent="0" algn="r" rtl="0">
              <a:spcBef>
                <a:spcPts val="0"/>
              </a:spcBef>
              <a:buSzPct val="25000"/>
              <a:buNone/>
            </a:pPr>
            <a:r>
              <a:rPr lang="en-US" sz="1800" b="0" i="0" u="none" strike="noStrike" cap="none" dirty="0" err="1">
                <a:solidFill>
                  <a:srgbClr val="FBAE00"/>
                </a:solidFill>
                <a:latin typeface="Calibri"/>
                <a:ea typeface="Calibri"/>
                <a:cs typeface="Calibri"/>
                <a:sym typeface="Calibri"/>
              </a:rPr>
              <a:t>Lamassu</a:t>
            </a:r>
            <a:r>
              <a:rPr lang="en-US" sz="1800" b="0" i="0" u="none" strike="noStrike" cap="none" dirty="0">
                <a:solidFill>
                  <a:srgbClr val="FBAE00"/>
                </a:solidFill>
                <a:latin typeface="Calibri"/>
                <a:ea typeface="Calibri"/>
                <a:cs typeface="Calibri"/>
                <a:sym typeface="Calibri"/>
              </a:rPr>
              <a:t> (winged human headed bull)</a:t>
            </a:r>
          </a:p>
          <a:p>
            <a:pPr marL="0" marR="0" lvl="0" indent="0" algn="r" rtl="0">
              <a:spcBef>
                <a:spcPts val="1000"/>
              </a:spcBef>
              <a:buSzPct val="25000"/>
              <a:buNone/>
            </a:pPr>
            <a:r>
              <a:rPr lang="en-US" sz="1800" b="0" i="0" u="none" strike="noStrike" cap="none" dirty="0">
                <a:solidFill>
                  <a:srgbClr val="FBAE00"/>
                </a:solidFill>
                <a:latin typeface="Calibri"/>
                <a:ea typeface="Calibri"/>
                <a:cs typeface="Calibri"/>
                <a:sym typeface="Calibri"/>
              </a:rPr>
              <a:t>from the citadel of Sargon II,</a:t>
            </a:r>
            <a:r>
              <a:rPr lang="en-US" sz="1800" b="0" i="0" u="none" strike="noStrike" cap="none" dirty="0" smtClean="0">
                <a:solidFill>
                  <a:srgbClr val="FBAE00"/>
                </a:solidFill>
                <a:latin typeface="Calibri"/>
                <a:ea typeface="Calibri"/>
                <a:cs typeface="Calibri"/>
                <a:sym typeface="Calibri"/>
              </a:rPr>
              <a:t> Iraq</a:t>
            </a:r>
            <a:endParaRPr lang="en-US" sz="1800" b="0" i="0" u="none" strike="noStrike" cap="none" dirty="0">
              <a:solidFill>
                <a:srgbClr val="FBAE00"/>
              </a:solidFill>
              <a:latin typeface="Calibri"/>
              <a:ea typeface="Calibri"/>
              <a:cs typeface="Calibri"/>
              <a:sym typeface="Calibri"/>
            </a:endParaRPr>
          </a:p>
          <a:p>
            <a:pPr marL="0" marR="0" lvl="0" indent="0" algn="r" rtl="0">
              <a:spcBef>
                <a:spcPts val="1000"/>
              </a:spcBef>
              <a:buSzPct val="25000"/>
              <a:buNone/>
            </a:pPr>
            <a:r>
              <a:rPr lang="en-US" sz="1800" b="0" i="0" u="none" strike="noStrike" cap="none" dirty="0">
                <a:solidFill>
                  <a:srgbClr val="FBAE00"/>
                </a:solidFill>
                <a:latin typeface="Calibri"/>
                <a:ea typeface="Calibri"/>
                <a:cs typeface="Calibri"/>
                <a:sym typeface="Calibri"/>
              </a:rPr>
              <a:t>ca. 720-705 B.C.E.</a:t>
            </a:r>
          </a:p>
          <a:p>
            <a:pPr marL="0" marR="0" lvl="0" indent="0" algn="r" rtl="0">
              <a:spcBef>
                <a:spcPts val="0"/>
              </a:spcBef>
              <a:buSzPct val="25000"/>
              <a:buNone/>
            </a:pPr>
            <a:r>
              <a:rPr lang="en-US" sz="1800" b="0" i="0" u="none" strike="noStrike" cap="none" dirty="0">
                <a:solidFill>
                  <a:srgbClr val="FBAE00"/>
                </a:solidFill>
                <a:latin typeface="Calibri"/>
                <a:ea typeface="Calibri"/>
                <a:cs typeface="Calibri"/>
                <a:sym typeface="Calibri"/>
              </a:rPr>
              <a:t>limestone</a:t>
            </a:r>
          </a:p>
          <a:p>
            <a:pPr marL="0" marR="0" lvl="0" indent="0" algn="r" rtl="0">
              <a:spcBef>
                <a:spcPts val="0"/>
              </a:spcBef>
              <a:buSzPct val="25000"/>
              <a:buNone/>
            </a:pPr>
            <a:r>
              <a:rPr lang="en-US" sz="1800" b="0" i="0" u="none" strike="noStrike" cap="none" dirty="0">
                <a:solidFill>
                  <a:srgbClr val="FBAE00"/>
                </a:solidFill>
                <a:latin typeface="Calibri"/>
                <a:ea typeface="Calibri"/>
                <a:cs typeface="Calibri"/>
                <a:sym typeface="Calibri"/>
              </a:rPr>
              <a:t>13 ft. 10 in. high</a:t>
            </a:r>
          </a:p>
        </p:txBody>
      </p:sp>
      <p:pic>
        <p:nvPicPr>
          <p:cNvPr id="255" name="Shape 255"/>
          <p:cNvPicPr preferRelativeResize="0"/>
          <p:nvPr/>
        </p:nvPicPr>
        <p:blipFill rotWithShape="1">
          <a:blip r:embed="rId3">
            <a:alphaModFix/>
          </a:blip>
          <a:srcRect/>
          <a:stretch/>
        </p:blipFill>
        <p:spPr>
          <a:xfrm>
            <a:off x="2808453" y="204938"/>
            <a:ext cx="6172199" cy="4059237"/>
          </a:xfrm>
          <a:prstGeom prst="rect">
            <a:avLst/>
          </a:prstGeom>
          <a:noFill/>
          <a:ln>
            <a:noFill/>
          </a:ln>
        </p:spPr>
      </p:pic>
      <p:sp>
        <p:nvSpPr>
          <p:cNvPr id="256" name="Shape 256"/>
          <p:cNvSpPr txBox="1">
            <a:spLocks noGrp="1"/>
          </p:cNvSpPr>
          <p:nvPr>
            <p:ph type="body" idx="1"/>
          </p:nvPr>
        </p:nvSpPr>
        <p:spPr>
          <a:xfrm>
            <a:off x="0" y="152398"/>
            <a:ext cx="2743199" cy="6260177"/>
          </a:xfrm>
          <a:prstGeom prst="rect">
            <a:avLst/>
          </a:prstGeom>
          <a:noFill/>
          <a:ln>
            <a:noFill/>
          </a:ln>
        </p:spPr>
        <p:txBody>
          <a:bodyPr lIns="0" tIns="0" rIns="0" bIns="0" anchor="t" anchorCtr="0">
            <a:noAutofit/>
          </a:bodyPr>
          <a:lstStyle/>
          <a:p>
            <a:pPr marL="223242" marR="0" lvl="0" indent="-223242" algn="l" rtl="0">
              <a:lnSpc>
                <a:spcPct val="90000"/>
              </a:lnSpc>
              <a:spcBef>
                <a:spcPts val="0"/>
              </a:spcBef>
              <a:buClr>
                <a:srgbClr val="FFFFFF"/>
              </a:buClr>
              <a:buSzPct val="100000"/>
              <a:buFont typeface="Calibri"/>
              <a:buChar char="•"/>
            </a:pPr>
            <a:r>
              <a:rPr lang="en-US" sz="1800" b="0" i="0" u="none" strike="noStrike" cap="none" dirty="0">
                <a:solidFill>
                  <a:srgbClr val="FFFFFF"/>
                </a:solidFill>
                <a:latin typeface="Calibri"/>
                <a:ea typeface="Calibri"/>
                <a:cs typeface="Calibri"/>
                <a:sym typeface="Calibri"/>
              </a:rPr>
              <a:t>-These were guardians of the Assyrian (Sargon </a:t>
            </a:r>
            <a:r>
              <a:rPr lang="en-US" sz="1800" b="0" i="0" u="none" strike="noStrike" cap="none" dirty="0" err="1">
                <a:solidFill>
                  <a:srgbClr val="FFFFFF"/>
                </a:solidFill>
                <a:latin typeface="Calibri"/>
                <a:ea typeface="Calibri"/>
                <a:cs typeface="Calibri"/>
                <a:sym typeface="Calibri"/>
              </a:rPr>
              <a:t>II's</a:t>
            </a:r>
            <a:r>
              <a:rPr lang="en-US" sz="1800" b="0" i="0" u="none" strike="noStrike" cap="none" dirty="0">
                <a:solidFill>
                  <a:srgbClr val="FFFFFF"/>
                </a:solidFill>
                <a:latin typeface="Calibri"/>
                <a:ea typeface="Calibri"/>
                <a:cs typeface="Calibri"/>
                <a:sym typeface="Calibri"/>
              </a:rPr>
              <a:t>) palace.</a:t>
            </a:r>
          </a:p>
          <a:p>
            <a:pPr marL="223242" marR="0" lvl="0" indent="-223242" algn="l" rtl="0">
              <a:lnSpc>
                <a:spcPct val="90000"/>
              </a:lnSpc>
              <a:spcBef>
                <a:spcPts val="400"/>
              </a:spcBef>
              <a:buClr>
                <a:srgbClr val="FFFFFF"/>
              </a:buClr>
              <a:buSzPct val="100000"/>
              <a:buFont typeface="Calibri"/>
              <a:buChar char="•"/>
            </a:pPr>
            <a:r>
              <a:rPr lang="en-US" sz="1800" b="0" i="0" u="none" strike="noStrike" cap="none" dirty="0">
                <a:solidFill>
                  <a:srgbClr val="FFFFFF"/>
                </a:solidFill>
                <a:latin typeface="Calibri"/>
                <a:ea typeface="Calibri"/>
                <a:cs typeface="Calibri"/>
                <a:sym typeface="Calibri"/>
              </a:rPr>
              <a:t>-The creatures have 5 legs to give the illusion from the front that the animal is standing, but from the side, walking. </a:t>
            </a:r>
          </a:p>
          <a:p>
            <a:pPr marL="223242" marR="0" lvl="0" indent="-223242" algn="l" rtl="0">
              <a:lnSpc>
                <a:spcPct val="90000"/>
              </a:lnSpc>
              <a:spcBef>
                <a:spcPts val="400"/>
              </a:spcBef>
              <a:buClr>
                <a:srgbClr val="FFFFFF"/>
              </a:buClr>
              <a:buSzPct val="100000"/>
              <a:buFont typeface="Calibri"/>
              <a:buChar char="•"/>
            </a:pPr>
            <a:r>
              <a:rPr lang="en-US" sz="1800" b="0" i="0" u="none" strike="noStrike" cap="none" dirty="0">
                <a:solidFill>
                  <a:srgbClr val="FFFFFF"/>
                </a:solidFill>
                <a:latin typeface="Calibri"/>
                <a:ea typeface="Calibri"/>
                <a:cs typeface="Calibri"/>
                <a:sym typeface="Calibri"/>
              </a:rPr>
              <a:t>-The </a:t>
            </a:r>
            <a:r>
              <a:rPr lang="en-US" sz="1800" b="0" i="0" u="none" strike="noStrike" cap="none" dirty="0" err="1">
                <a:solidFill>
                  <a:srgbClr val="FFFFFF"/>
                </a:solidFill>
                <a:latin typeface="Calibri"/>
                <a:ea typeface="Calibri"/>
                <a:cs typeface="Calibri"/>
                <a:sym typeface="Calibri"/>
              </a:rPr>
              <a:t>lamassu</a:t>
            </a:r>
            <a:r>
              <a:rPr lang="en-US" sz="1800" b="0" i="0" u="none" strike="noStrike" cap="none" dirty="0">
                <a:solidFill>
                  <a:srgbClr val="FFFFFF"/>
                </a:solidFill>
                <a:latin typeface="Calibri"/>
                <a:ea typeface="Calibri"/>
                <a:cs typeface="Calibri"/>
                <a:sym typeface="Calibri"/>
              </a:rPr>
              <a:t> was a mythical creature that had the head of a man and a body of a bull and had wings.</a:t>
            </a:r>
          </a:p>
          <a:p>
            <a:pPr marL="223242" marR="0" lvl="0" indent="-223242" algn="l" rtl="0">
              <a:lnSpc>
                <a:spcPct val="90000"/>
              </a:lnSpc>
              <a:spcBef>
                <a:spcPts val="400"/>
              </a:spcBef>
              <a:buClr>
                <a:srgbClr val="FFFFFF"/>
              </a:buClr>
              <a:buSzPct val="100000"/>
              <a:buFont typeface="Calibri"/>
              <a:buChar char="•"/>
            </a:pPr>
            <a:r>
              <a:rPr lang="en-US" sz="1800" b="0" i="0" u="none" strike="noStrike" cap="none" dirty="0">
                <a:solidFill>
                  <a:srgbClr val="FFFFFF"/>
                </a:solidFill>
                <a:latin typeface="Calibri"/>
                <a:ea typeface="Calibri"/>
                <a:cs typeface="Calibri"/>
                <a:sym typeface="Calibri"/>
              </a:rPr>
              <a:t>-These creatures were believed to protect the people from enemies and unfriendly spirits.</a:t>
            </a:r>
          </a:p>
          <a:p>
            <a:pPr marL="223242" marR="0" lvl="0" indent="-223242" algn="l" rtl="0">
              <a:lnSpc>
                <a:spcPct val="90000"/>
              </a:lnSpc>
              <a:spcBef>
                <a:spcPts val="400"/>
              </a:spcBef>
              <a:buClr>
                <a:srgbClr val="FFFFFF"/>
              </a:buClr>
              <a:buSzPct val="100000"/>
              <a:buFont typeface="Calibri"/>
              <a:buChar char="•"/>
            </a:pPr>
            <a:r>
              <a:rPr lang="en-US" sz="1800" b="0" i="0" u="none" strike="noStrike" cap="none" dirty="0">
                <a:solidFill>
                  <a:srgbClr val="FFFFFF"/>
                </a:solidFill>
                <a:latin typeface="Calibri"/>
                <a:ea typeface="Calibri"/>
                <a:cs typeface="Calibri"/>
                <a:sym typeface="Calibri"/>
              </a:rPr>
              <a:t>-Combos of man and beast are a source of power as animals are so powerful and usually gods or have godlike attributes</a:t>
            </a:r>
            <a:r>
              <a:rPr lang="en-US" sz="1800" b="0" i="0" u="none" strike="noStrike" cap="none" dirty="0" smtClean="0">
                <a:solidFill>
                  <a:srgbClr val="FFFFFF"/>
                </a:solidFill>
                <a:latin typeface="Calibri"/>
                <a:ea typeface="Calibri"/>
                <a:cs typeface="Calibri"/>
                <a:sym typeface="Calibri"/>
              </a:rPr>
              <a:t> </a:t>
            </a:r>
          </a:p>
          <a:p>
            <a:pPr marL="223242" marR="0" lvl="0" indent="-223242" algn="l" rtl="0">
              <a:lnSpc>
                <a:spcPct val="90000"/>
              </a:lnSpc>
              <a:spcBef>
                <a:spcPts val="400"/>
              </a:spcBef>
              <a:buClr>
                <a:srgbClr val="FFFFFF"/>
              </a:buClr>
              <a:buSzPct val="100000"/>
              <a:buFont typeface="Calibri"/>
              <a:buChar char="•"/>
            </a:pPr>
            <a:r>
              <a:rPr lang="en-US" sz="1800" dirty="0" smtClean="0">
                <a:solidFill>
                  <a:srgbClr val="FFFFFF"/>
                </a:solidFill>
              </a:rPr>
              <a:t>Made from one solid </a:t>
            </a:r>
          </a:p>
          <a:p>
            <a:pPr marL="223242" marR="0" lvl="0" indent="-223242" algn="l" rtl="0">
              <a:lnSpc>
                <a:spcPct val="90000"/>
              </a:lnSpc>
              <a:spcBef>
                <a:spcPts val="400"/>
              </a:spcBef>
              <a:buClr>
                <a:srgbClr val="FFFFFF"/>
              </a:buClr>
              <a:buSzPct val="100000"/>
              <a:buNone/>
            </a:pPr>
            <a:r>
              <a:rPr lang="en-US" sz="1800" dirty="0" smtClean="0">
                <a:solidFill>
                  <a:srgbClr val="FFFFFF"/>
                </a:solidFill>
              </a:rPr>
              <a:t>    stone</a:t>
            </a:r>
            <a:endParaRPr lang="en-US" sz="1800" b="0" i="0" u="none" strike="noStrike" cap="none" dirty="0">
              <a:solidFill>
                <a:srgbClr val="FFFFFF"/>
              </a:solidFill>
              <a:latin typeface="Calibri"/>
              <a:ea typeface="Calibri"/>
              <a:cs typeface="Calibri"/>
              <a:sym typeface="Calibri"/>
            </a:endParaRPr>
          </a:p>
        </p:txBody>
      </p:sp>
      <p:pic>
        <p:nvPicPr>
          <p:cNvPr id="257" name="Shape 257"/>
          <p:cNvPicPr preferRelativeResize="0"/>
          <p:nvPr/>
        </p:nvPicPr>
        <p:blipFill rotWithShape="1">
          <a:blip r:embed="rId4">
            <a:alphaModFix/>
          </a:blip>
          <a:srcRect/>
          <a:stretch/>
        </p:blipFill>
        <p:spPr>
          <a:xfrm>
            <a:off x="5168315" y="5828494"/>
            <a:ext cx="754348" cy="754348"/>
          </a:xfrm>
          <a:prstGeom prst="rect">
            <a:avLst/>
          </a:prstGeom>
          <a:noFill/>
          <a:ln>
            <a:noFill/>
          </a:ln>
        </p:spPr>
      </p:pic>
      <p:pic>
        <p:nvPicPr>
          <p:cNvPr id="258" name="Shape 258"/>
          <p:cNvPicPr preferRelativeResize="0"/>
          <p:nvPr/>
        </p:nvPicPr>
        <p:blipFill rotWithShape="1">
          <a:blip r:embed="rId5">
            <a:alphaModFix/>
          </a:blip>
          <a:srcRect/>
          <a:stretch/>
        </p:blipFill>
        <p:spPr>
          <a:xfrm>
            <a:off x="6338673" y="5799781"/>
            <a:ext cx="853932" cy="779025"/>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xEl>
                                              <p:pRg st="0" end="0"/>
                                            </p:txEl>
                                          </p:spTgt>
                                        </p:tgtEl>
                                        <p:attrNameLst>
                                          <p:attrName>style.visibility</p:attrName>
                                        </p:attrNameLst>
                                      </p:cBhvr>
                                      <p:to>
                                        <p:strVal val="visible"/>
                                      </p:to>
                                    </p:set>
                                    <p:animEffect transition="in" filter="fade">
                                      <p:cBhvr>
                                        <p:cTn id="7" dur="500"/>
                                        <p:tgtEl>
                                          <p:spTgt spid="2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
                                            <p:txEl>
                                              <p:pRg st="1" end="1"/>
                                            </p:txEl>
                                          </p:spTgt>
                                        </p:tgtEl>
                                        <p:attrNameLst>
                                          <p:attrName>style.visibility</p:attrName>
                                        </p:attrNameLst>
                                      </p:cBhvr>
                                      <p:to>
                                        <p:strVal val="visible"/>
                                      </p:to>
                                    </p:set>
                                    <p:animEffect transition="in" filter="fade">
                                      <p:cBhvr>
                                        <p:cTn id="12" dur="500"/>
                                        <p:tgtEl>
                                          <p:spTgt spid="2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
                                            <p:txEl>
                                              <p:pRg st="2" end="2"/>
                                            </p:txEl>
                                          </p:spTgt>
                                        </p:tgtEl>
                                        <p:attrNameLst>
                                          <p:attrName>style.visibility</p:attrName>
                                        </p:attrNameLst>
                                      </p:cBhvr>
                                      <p:to>
                                        <p:strVal val="visible"/>
                                      </p:to>
                                    </p:set>
                                    <p:animEffect transition="in" filter="fade">
                                      <p:cBhvr>
                                        <p:cTn id="17" dur="500"/>
                                        <p:tgtEl>
                                          <p:spTgt spid="2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
                                            <p:txEl>
                                              <p:pRg st="3" end="3"/>
                                            </p:txEl>
                                          </p:spTgt>
                                        </p:tgtEl>
                                        <p:attrNameLst>
                                          <p:attrName>style.visibility</p:attrName>
                                        </p:attrNameLst>
                                      </p:cBhvr>
                                      <p:to>
                                        <p:strVal val="visible"/>
                                      </p:to>
                                    </p:set>
                                    <p:animEffect transition="in" filter="fade">
                                      <p:cBhvr>
                                        <p:cTn id="22" dur="500"/>
                                        <p:tgtEl>
                                          <p:spTgt spid="2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
                                            <p:txEl>
                                              <p:pRg st="4" end="4"/>
                                            </p:txEl>
                                          </p:spTgt>
                                        </p:tgtEl>
                                        <p:attrNameLst>
                                          <p:attrName>style.visibility</p:attrName>
                                        </p:attrNameLst>
                                      </p:cBhvr>
                                      <p:to>
                                        <p:strVal val="visible"/>
                                      </p:to>
                                    </p:set>
                                    <p:animEffect transition="in" filter="fade">
                                      <p:cBhvr>
                                        <p:cTn id="27" dur="500"/>
                                        <p:tgtEl>
                                          <p:spTgt spid="2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6">
                                            <p:txEl>
                                              <p:pRg st="5" end="5"/>
                                            </p:txEl>
                                          </p:spTgt>
                                        </p:tgtEl>
                                        <p:attrNameLst>
                                          <p:attrName>style.visibility</p:attrName>
                                        </p:attrNameLst>
                                      </p:cBhvr>
                                      <p:to>
                                        <p:strVal val="visible"/>
                                      </p:to>
                                    </p:set>
                                    <p:animEffect transition="in" filter="fade">
                                      <p:cBhvr>
                                        <p:cTn id="32" dur="500"/>
                                        <p:tgtEl>
                                          <p:spTgt spid="2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6">
                                            <p:txEl>
                                              <p:pRg st="6" end="6"/>
                                            </p:txEl>
                                          </p:spTgt>
                                        </p:tgtEl>
                                        <p:attrNameLst>
                                          <p:attrName>style.visibility</p:attrName>
                                        </p:attrNameLst>
                                      </p:cBhvr>
                                      <p:to>
                                        <p:strVal val="visible"/>
                                      </p:to>
                                    </p:set>
                                    <p:animEffect transition="in" filter="fade">
                                      <p:cBhvr>
                                        <p:cTn id="37" dur="500"/>
                                        <p:tgtEl>
                                          <p:spTgt spid="2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amassu-louvre-sandra.jpg"/>
          <p:cNvPicPr>
            <a:picLocks noChangeAspect="1"/>
          </p:cNvPicPr>
          <p:nvPr/>
        </p:nvPicPr>
        <p:blipFill>
          <a:blip r:embed="rId2"/>
          <a:stretch>
            <a:fillRect/>
          </a:stretch>
        </p:blipFill>
        <p:spPr>
          <a:xfrm>
            <a:off x="0" y="-7999"/>
            <a:ext cx="9144000" cy="68580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MufferawRg-Regular"/>
                <a:cs typeface="MufferawRg-Regular"/>
              </a:rPr>
              <a:t>Conflict between the Country &amp; City</a:t>
            </a:r>
            <a:endParaRPr lang="en-US" sz="3600" dirty="0">
              <a:latin typeface="MufferawRg-Regular"/>
              <a:cs typeface="MufferawRg-Regular"/>
            </a:endParaRPr>
          </a:p>
        </p:txBody>
      </p:sp>
      <p:sp>
        <p:nvSpPr>
          <p:cNvPr id="3" name="Text Placeholder 2"/>
          <p:cNvSpPr>
            <a:spLocks noGrp="1"/>
          </p:cNvSpPr>
          <p:nvPr>
            <p:ph type="body" idx="1"/>
          </p:nvPr>
        </p:nvSpPr>
        <p:spPr/>
        <p:txBody>
          <a:bodyPr/>
          <a:lstStyle/>
          <a:p>
            <a:r>
              <a:rPr lang="en-US" dirty="0" smtClean="0"/>
              <a:t>Continual conflict between the concept of country “Sumer” and needs of each individual city-state</a:t>
            </a:r>
          </a:p>
          <a:p>
            <a:endParaRPr lang="en-US" dirty="0" smtClean="0"/>
          </a:p>
          <a:p>
            <a:r>
              <a:rPr lang="en-US" dirty="0" smtClean="0"/>
              <a:t>This leads to many battles and wars</a:t>
            </a:r>
            <a:endParaRPr lang="en-US" dirty="0"/>
          </a:p>
        </p:txBody>
      </p:sp>
      <p:pic>
        <p:nvPicPr>
          <p:cNvPr id="4" name="Picture 3" descr="6f5c87c4aa3a79855d2a07651264d42a8266a163.png"/>
          <p:cNvPicPr>
            <a:picLocks noChangeAspect="1"/>
          </p:cNvPicPr>
          <p:nvPr/>
        </p:nvPicPr>
        <p:blipFill>
          <a:blip r:embed="rId2"/>
          <a:stretch>
            <a:fillRect/>
          </a:stretch>
        </p:blipFill>
        <p:spPr>
          <a:xfrm>
            <a:off x="4495800" y="1411552"/>
            <a:ext cx="4097021" cy="451048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2"/>
        <p:cNvGrpSpPr/>
        <p:nvPr/>
      </p:nvGrpSpPr>
      <p:grpSpPr>
        <a:xfrm>
          <a:off x="0" y="0"/>
          <a:ext cx="0" cy="0"/>
          <a:chOff x="0" y="0"/>
          <a:chExt cx="0" cy="0"/>
        </a:xfrm>
      </p:grpSpPr>
      <p:pic>
        <p:nvPicPr>
          <p:cNvPr id="263" name="Shape 263"/>
          <p:cNvPicPr preferRelativeResize="0"/>
          <p:nvPr/>
        </p:nvPicPr>
        <p:blipFill rotWithShape="1">
          <a:blip r:embed="rId3">
            <a:alphaModFix/>
          </a:blip>
          <a:srcRect/>
          <a:stretch/>
        </p:blipFill>
        <p:spPr>
          <a:xfrm>
            <a:off x="4745037" y="533400"/>
            <a:ext cx="3865563" cy="5791200"/>
          </a:xfrm>
          <a:prstGeom prst="rect">
            <a:avLst/>
          </a:prstGeom>
          <a:noFill/>
          <a:ln>
            <a:noFill/>
          </a:ln>
        </p:spPr>
      </p:pic>
      <p:pic>
        <p:nvPicPr>
          <p:cNvPr id="264" name="Shape 264"/>
          <p:cNvPicPr preferRelativeResize="0"/>
          <p:nvPr/>
        </p:nvPicPr>
        <p:blipFill rotWithShape="1">
          <a:blip r:embed="rId4">
            <a:alphaModFix/>
          </a:blip>
          <a:srcRect/>
          <a:stretch/>
        </p:blipFill>
        <p:spPr>
          <a:xfrm flipH="1">
            <a:off x="380999" y="533400"/>
            <a:ext cx="4114800" cy="5791200"/>
          </a:xfrm>
          <a:prstGeom prst="rect">
            <a:avLst/>
          </a:prstGeom>
          <a:noFill/>
          <a:ln>
            <a:noFill/>
          </a:ln>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Lamassu from the citadel of Sargon II.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437905" y="6295510"/>
            <a:ext cx="7323958" cy="307777"/>
          </a:xfrm>
          <a:prstGeom prst="rect">
            <a:avLst/>
          </a:prstGeom>
          <a:noFill/>
        </p:spPr>
        <p:txBody>
          <a:bodyPr wrap="square" rtlCol="0">
            <a:spAutoFit/>
          </a:bodyPr>
          <a:lstStyle/>
          <a:p>
            <a:r>
              <a:rPr lang="en-US" dirty="0" smtClean="0">
                <a:solidFill>
                  <a:srgbClr val="FF9929"/>
                </a:solidFill>
                <a:hlinkClick r:id="rId4"/>
              </a:rPr>
              <a:t>https://www.youtube.com/watch?v=2GrvBLKaRSI</a:t>
            </a:r>
            <a:r>
              <a:rPr lang="en-US" dirty="0" smtClean="0">
                <a:solidFill>
                  <a:srgbClr val="FF9929"/>
                </a:solidFill>
              </a:rPr>
              <a:t> 			5:00 min</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81000" y="230187"/>
            <a:ext cx="8381999" cy="664796"/>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BD76C"/>
              </a:buClr>
              <a:buSzPct val="25000"/>
              <a:buFont typeface="Calibri"/>
              <a:buNone/>
            </a:pPr>
            <a:r>
              <a:rPr lang="en-US" sz="3200" b="0" i="0" u="none" strike="noStrike" cap="none" dirty="0">
                <a:solidFill>
                  <a:srgbClr val="FBD76C"/>
                </a:solidFill>
                <a:latin typeface="MufferawRg-Regular"/>
                <a:ea typeface="Calibri"/>
                <a:cs typeface="MufferawRg-Regular"/>
                <a:sym typeface="Calibri"/>
              </a:rPr>
              <a:t>Guessing Game!  </a:t>
            </a:r>
          </a:p>
          <a:p>
            <a:pPr marL="0" marR="0" lvl="0" indent="0" algn="l" rtl="0">
              <a:lnSpc>
                <a:spcPct val="90000"/>
              </a:lnSpc>
              <a:spcBef>
                <a:spcPts val="0"/>
              </a:spcBef>
              <a:buClr>
                <a:srgbClr val="FBD76C"/>
              </a:buClr>
              <a:buSzPct val="25000"/>
              <a:buFont typeface="Calibri"/>
              <a:buNone/>
            </a:pPr>
            <a:r>
              <a:rPr lang="en-US" sz="3200" b="0" i="0" u="none" strike="noStrike" cap="none" dirty="0">
                <a:solidFill>
                  <a:srgbClr val="FBD76C"/>
                </a:solidFill>
                <a:latin typeface="MufferawRg-Regular"/>
                <a:ea typeface="Calibri"/>
                <a:cs typeface="MufferawRg-Regular"/>
                <a:sym typeface="Calibri"/>
              </a:rPr>
              <a:t>Is it form, function, content, or context?</a:t>
            </a:r>
          </a:p>
        </p:txBody>
      </p:sp>
      <p:sp>
        <p:nvSpPr>
          <p:cNvPr id="270" name="Shape 270"/>
          <p:cNvSpPr txBox="1">
            <a:spLocks noGrp="1"/>
          </p:cNvSpPr>
          <p:nvPr>
            <p:ph type="body" idx="1"/>
          </p:nvPr>
        </p:nvSpPr>
        <p:spPr>
          <a:xfrm>
            <a:off x="381000" y="1411551"/>
            <a:ext cx="8381999" cy="5186929"/>
          </a:xfrm>
          <a:prstGeom prst="rect">
            <a:avLst/>
          </a:prstGeom>
          <a:noFill/>
          <a:ln>
            <a:noFill/>
          </a:ln>
        </p:spPr>
        <p:txBody>
          <a:bodyPr lIns="0" tIns="0" rIns="0" bIns="0" anchor="t" anchorCtr="0">
            <a:noAutofit/>
          </a:bodyPr>
          <a:lstStyle/>
          <a:p>
            <a:pPr marL="396874" marR="0" lvl="0" indent="-396874" algn="l" rtl="0">
              <a:lnSpc>
                <a:spcPct val="90000"/>
              </a:lnSpc>
              <a:spcBef>
                <a:spcPts val="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Human headed animal guardian figures</a:t>
            </a: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Winged</a:t>
            </a: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5 legs: when seen from the front, they are standing at attention; when seen from the side, it seems to be walking by you</a:t>
            </a: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meant to ward off enemies both visible and invisible; </a:t>
            </a:r>
            <a:r>
              <a:rPr lang="en-US" sz="2500" b="0" i="0" u="none" strike="noStrike" cap="none" dirty="0" err="1">
                <a:solidFill>
                  <a:srgbClr val="FF9929"/>
                </a:solidFill>
                <a:latin typeface="Calibri"/>
                <a:ea typeface="Calibri"/>
                <a:cs typeface="Calibri"/>
                <a:sym typeface="Calibri"/>
              </a:rPr>
              <a:t>Apotropaic</a:t>
            </a:r>
            <a:endParaRPr lang="en-US" sz="2500" b="0" i="0" u="none" strike="noStrike" cap="none" dirty="0">
              <a:solidFill>
                <a:srgbClr val="FF9929"/>
              </a:solidFill>
              <a:latin typeface="Calibri"/>
              <a:ea typeface="Calibri"/>
              <a:cs typeface="Calibri"/>
              <a:sym typeface="Calibri"/>
            </a:endParaRP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has a feeling of harmony and stability</a:t>
            </a: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Sargon II founded a capitol at </a:t>
            </a:r>
            <a:r>
              <a:rPr lang="en-US" sz="2500" b="0" i="0" u="none" strike="noStrike" cap="none" dirty="0" err="1">
                <a:solidFill>
                  <a:srgbClr val="FFFFFF"/>
                </a:solidFill>
                <a:latin typeface="Calibri"/>
                <a:ea typeface="Calibri"/>
                <a:cs typeface="Calibri"/>
                <a:sym typeface="Calibri"/>
              </a:rPr>
              <a:t>Khorsabad</a:t>
            </a:r>
            <a:r>
              <a:rPr lang="en-US" sz="2500" b="0" i="0" u="none" strike="noStrike" cap="none" dirty="0">
                <a:solidFill>
                  <a:srgbClr val="FFFFFF"/>
                </a:solidFill>
                <a:latin typeface="Calibri"/>
                <a:ea typeface="Calibri"/>
                <a:cs typeface="Calibri"/>
                <a:sym typeface="Calibri"/>
              </a:rPr>
              <a:t>, surrounded by a city wall with seven gates</a:t>
            </a:r>
          </a:p>
          <a:p>
            <a:pPr marL="396874" marR="0" lvl="0" indent="-396874" algn="l" rtl="0">
              <a:lnSpc>
                <a:spcPct val="90000"/>
              </a:lnSpc>
              <a:spcBef>
                <a:spcPts val="500"/>
              </a:spcBef>
              <a:buClr>
                <a:srgbClr val="FFFFFF"/>
              </a:buClr>
              <a:buSzPct val="100000"/>
              <a:buFont typeface="Calibri"/>
              <a:buChar char="•"/>
            </a:pPr>
            <a:r>
              <a:rPr lang="en-US" sz="2500" b="0" i="0" u="none" strike="noStrike" cap="none" dirty="0">
                <a:solidFill>
                  <a:srgbClr val="FFFFFF"/>
                </a:solidFill>
                <a:latin typeface="Calibri"/>
                <a:ea typeface="Calibri"/>
                <a:cs typeface="Calibri"/>
                <a:sym typeface="Calibri"/>
              </a:rPr>
              <a:t>Protective Spirits placed on either side of each gate as guardians; also bore the weight of the arches above the gates</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74"/>
        <p:cNvGrpSpPr/>
        <p:nvPr/>
      </p:nvGrpSpPr>
      <p:grpSpPr>
        <a:xfrm>
          <a:off x="0" y="0"/>
          <a:ext cx="0" cy="0"/>
          <a:chOff x="0" y="0"/>
          <a:chExt cx="0" cy="0"/>
        </a:xfrm>
      </p:grpSpPr>
      <p:sp>
        <p:nvSpPr>
          <p:cNvPr id="275" name="Shape 275"/>
          <p:cNvSpPr/>
          <p:nvPr/>
        </p:nvSpPr>
        <p:spPr>
          <a:xfrm>
            <a:off x="4724335" y="1309489"/>
            <a:ext cx="4572937" cy="4153922"/>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US" sz="4500" b="0" i="0" u="none" strike="noStrike" cap="none" dirty="0" err="1">
                <a:solidFill>
                  <a:srgbClr val="FBAE00"/>
                </a:solidFill>
                <a:latin typeface="MufferawRg-Regular"/>
                <a:ea typeface="Carme"/>
                <a:cs typeface="MufferawRg-Regular"/>
                <a:sym typeface="Carme"/>
              </a:rPr>
              <a:t>Achaemenid</a:t>
            </a:r>
            <a:r>
              <a:rPr lang="en-US" sz="4500" b="0" i="0" u="none" strike="noStrike" cap="none" dirty="0">
                <a:solidFill>
                  <a:srgbClr val="FBAE00"/>
                </a:solidFill>
                <a:latin typeface="MufferawRg-Regular"/>
                <a:ea typeface="Carme"/>
                <a:cs typeface="MufferawRg-Regular"/>
                <a:sym typeface="Carme"/>
              </a:rPr>
              <a:t> Persian Art</a:t>
            </a:r>
          </a:p>
          <a:p>
            <a:pPr marL="0" marR="0" lvl="0" indent="0" algn="ctr" rtl="0">
              <a:spcBef>
                <a:spcPts val="1000"/>
              </a:spcBef>
              <a:buNone/>
            </a:pPr>
            <a:endParaRPr sz="4500" b="0" i="0" u="none" strike="noStrike" cap="none" dirty="0">
              <a:solidFill>
                <a:srgbClr val="FBAE00"/>
              </a:solidFill>
              <a:latin typeface="Arial Black"/>
              <a:ea typeface="Arial Black"/>
              <a:cs typeface="Arial Black"/>
              <a:sym typeface="Arial Black"/>
            </a:endParaRPr>
          </a:p>
        </p:txBody>
      </p:sp>
      <p:pic>
        <p:nvPicPr>
          <p:cNvPr id="276" name="Shape 276"/>
          <p:cNvPicPr preferRelativeResize="0"/>
          <p:nvPr/>
        </p:nvPicPr>
        <p:blipFill rotWithShape="1">
          <a:blip r:embed="rId3">
            <a:alphaModFix/>
          </a:blip>
          <a:srcRect/>
          <a:stretch/>
        </p:blipFill>
        <p:spPr>
          <a:xfrm>
            <a:off x="161175" y="625673"/>
            <a:ext cx="4852829" cy="5214980"/>
          </a:xfrm>
          <a:prstGeom prst="rect">
            <a:avLst/>
          </a:prstGeom>
          <a:noFill/>
          <a:ln>
            <a:noFill/>
          </a:ln>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2.jpg"/>
          <p:cNvPicPr>
            <a:picLocks noChangeAspect="1"/>
          </p:cNvPicPr>
          <p:nvPr/>
        </p:nvPicPr>
        <p:blipFill>
          <a:blip r:embed="rId2"/>
          <a:stretch>
            <a:fillRect/>
          </a:stretch>
        </p:blipFill>
        <p:spPr>
          <a:xfrm>
            <a:off x="0" y="14359"/>
            <a:ext cx="9144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pic>
        <p:nvPicPr>
          <p:cNvPr id="4" name="perespolis.mp4">
            <a:hlinkClick r:id="" action="ppaction://media"/>
          </p:cNvPr>
          <p:cNvPicPr/>
          <p:nvPr>
            <a:videoFile r:link="rId1"/>
          </p:nvPr>
        </p:nvPicPr>
        <p:blipFill>
          <a:blip r:embed="rId4"/>
          <a:stretch>
            <a:fillRect/>
          </a:stretch>
        </p:blipFill>
        <p:spPr>
          <a:xfrm>
            <a:off x="0" y="859257"/>
            <a:ext cx="9144000" cy="5139485"/>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3">
            <a:alphaModFix/>
          </a:blip>
          <a:srcRect/>
          <a:stretch/>
        </p:blipFill>
        <p:spPr>
          <a:xfrm>
            <a:off x="228600" y="965200"/>
            <a:ext cx="8686800" cy="4927599"/>
          </a:xfrm>
          <a:prstGeom prst="rect">
            <a:avLst/>
          </a:prstGeom>
          <a:noFill/>
          <a:ln>
            <a:noFill/>
          </a:ln>
        </p:spPr>
      </p:pic>
      <p:sp>
        <p:nvSpPr>
          <p:cNvPr id="291" name="Shape 291"/>
          <p:cNvSpPr/>
          <p:nvPr/>
        </p:nvSpPr>
        <p:spPr>
          <a:xfrm>
            <a:off x="8521699" y="4508498"/>
            <a:ext cx="304801" cy="304801"/>
          </a:xfrm>
          <a:custGeom>
            <a:avLst/>
            <a:gdLst/>
            <a:ahLst/>
            <a:cxnLst/>
            <a:rect l="0" t="0" r="0" b="0"/>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BAE00">
              <a:alpha val="54901"/>
            </a:srgbClr>
          </a:solidFill>
          <a:ln>
            <a:noFill/>
          </a:ln>
        </p:spPr>
        <p:txBody>
          <a:bodyPr lIns="0" tIns="0" rIns="0" bIns="0" anchor="ctr" anchorCtr="0">
            <a:noAutofit/>
          </a:bodyPr>
          <a:lstStyle/>
          <a:p>
            <a:pPr marL="0" marR="0" lvl="0" indent="0" algn="l"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 calcmode="lin" valueType="num">
                                      <p:cBhvr additive="base">
                                        <p:cTn id="7" dur="500"/>
                                        <p:tgtEl>
                                          <p:spTgt spid="29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sp>
        <p:nvSpPr>
          <p:cNvPr id="327" name="Shape 327"/>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328" name="Shape 328"/>
          <p:cNvPicPr preferRelativeResize="0"/>
          <p:nvPr/>
        </p:nvPicPr>
        <p:blipFill rotWithShape="1">
          <a:blip r:embed="rId3">
            <a:alphaModFix/>
          </a:blip>
          <a:srcRect/>
          <a:stretch/>
        </p:blipFill>
        <p:spPr>
          <a:xfrm>
            <a:off x="0" y="0"/>
            <a:ext cx="9144000" cy="6980238"/>
          </a:xfrm>
          <a:prstGeom prst="rect">
            <a:avLst/>
          </a:prstGeom>
          <a:noFill/>
          <a:ln>
            <a:noFill/>
          </a:ln>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5"/>
        <p:cNvGrpSpPr/>
        <p:nvPr/>
      </p:nvGrpSpPr>
      <p:grpSpPr>
        <a:xfrm>
          <a:off x="0" y="0"/>
          <a:ext cx="0" cy="0"/>
          <a:chOff x="0" y="0"/>
          <a:chExt cx="0" cy="0"/>
        </a:xfrm>
      </p:grpSpPr>
      <p:sp>
        <p:nvSpPr>
          <p:cNvPr id="296" name="Shape 296"/>
          <p:cNvSpPr/>
          <p:nvPr/>
        </p:nvSpPr>
        <p:spPr>
          <a:xfrm>
            <a:off x="1389481" y="150043"/>
            <a:ext cx="4419599" cy="142240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dirty="0">
                <a:solidFill>
                  <a:srgbClr val="FBAE00"/>
                </a:solidFill>
                <a:latin typeface="Calibri"/>
                <a:ea typeface="Calibri"/>
                <a:cs typeface="Calibri"/>
                <a:sym typeface="Calibri"/>
              </a:rPr>
              <a:t>Palace of Darius I and Xerxes I</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Persepolis, Iran</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521-465 B.C.E.</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limestone</a:t>
            </a:r>
          </a:p>
        </p:txBody>
      </p:sp>
      <p:pic>
        <p:nvPicPr>
          <p:cNvPr id="297" name="Shape 297"/>
          <p:cNvPicPr preferRelativeResize="0"/>
          <p:nvPr/>
        </p:nvPicPr>
        <p:blipFill rotWithShape="1">
          <a:blip r:embed="rId3">
            <a:alphaModFix/>
          </a:blip>
          <a:srcRect/>
          <a:stretch/>
        </p:blipFill>
        <p:spPr>
          <a:xfrm>
            <a:off x="145385" y="1800810"/>
            <a:ext cx="4972472" cy="2950687"/>
          </a:xfrm>
          <a:prstGeom prst="rect">
            <a:avLst/>
          </a:prstGeom>
          <a:noFill/>
          <a:ln>
            <a:noFill/>
          </a:ln>
        </p:spPr>
      </p:pic>
      <p:sp>
        <p:nvSpPr>
          <p:cNvPr id="298" name="Shape 298"/>
          <p:cNvSpPr txBox="1">
            <a:spLocks noGrp="1"/>
          </p:cNvSpPr>
          <p:nvPr>
            <p:ph type="body" idx="1"/>
          </p:nvPr>
        </p:nvSpPr>
        <p:spPr>
          <a:xfrm>
            <a:off x="5261083" y="305455"/>
            <a:ext cx="3709491" cy="6179921"/>
          </a:xfrm>
          <a:prstGeom prst="rect">
            <a:avLst/>
          </a:prstGeom>
          <a:noFill/>
          <a:ln>
            <a:noFill/>
          </a:ln>
        </p:spPr>
        <p:txBody>
          <a:bodyPr lIns="0" tIns="0" rIns="0" bIns="0" anchor="t" anchorCtr="0">
            <a:noAutofit/>
          </a:bodyPr>
          <a:lstStyle/>
          <a:p>
            <a:pPr marL="353218" marR="0" lvl="0" indent="-353218" algn="l" rtl="0">
              <a:lnSpc>
                <a:spcPct val="90000"/>
              </a:lnSpc>
              <a:spcBef>
                <a:spcPts val="0"/>
              </a:spcBef>
              <a:buClr>
                <a:srgbClr val="FFFFFF"/>
              </a:buClr>
              <a:buSzPct val="102250"/>
              <a:buFont typeface="Calibri"/>
              <a:buChar char="•"/>
            </a:pPr>
            <a:r>
              <a:rPr lang="en-US" sz="2045" b="0" i="0" u="none" strike="noStrike" cap="none" dirty="0">
                <a:solidFill>
                  <a:srgbClr val="FFFFFF"/>
                </a:solidFill>
                <a:latin typeface="Calibri"/>
                <a:ea typeface="Calibri"/>
                <a:cs typeface="Calibri"/>
                <a:sym typeface="Calibri"/>
              </a:rPr>
              <a:t>Audience Hall: </a:t>
            </a:r>
            <a:r>
              <a:rPr lang="en-US" sz="2045" b="0" i="0" u="none" strike="noStrike" cap="none" dirty="0" err="1">
                <a:solidFill>
                  <a:srgbClr val="FFFFFF"/>
                </a:solidFill>
                <a:latin typeface="Calibri"/>
                <a:ea typeface="Calibri"/>
                <a:cs typeface="Calibri"/>
                <a:sym typeface="Calibri"/>
              </a:rPr>
              <a:t>Apadana</a:t>
            </a:r>
            <a:r>
              <a:rPr lang="en-US" sz="2045" b="0" i="0" u="none" strike="noStrike" cap="none" dirty="0">
                <a:solidFill>
                  <a:srgbClr val="FFFFFF"/>
                </a:solidFill>
                <a:latin typeface="Calibri"/>
                <a:ea typeface="Calibri"/>
                <a:cs typeface="Calibri"/>
                <a:sym typeface="Calibri"/>
              </a:rPr>
              <a:t> had 36 columns covered by a wooden roof; held thousands of people; used for the king’s receptions; stairways adorned with reliefs of the New Year’s festival and a procession of representatives of 23 subject nations</a:t>
            </a:r>
          </a:p>
          <a:p>
            <a:pPr marL="353218" marR="0" lvl="0" indent="-353218" algn="l" rtl="0">
              <a:lnSpc>
                <a:spcPct val="90000"/>
              </a:lnSpc>
              <a:spcBef>
                <a:spcPts val="300"/>
              </a:spcBef>
              <a:buClr>
                <a:srgbClr val="FFFFFF"/>
              </a:buClr>
              <a:buSzPct val="102250"/>
              <a:buFont typeface="Calibri"/>
              <a:buChar char="•"/>
            </a:pPr>
            <a:r>
              <a:rPr lang="en-US" sz="2045" b="0" i="0" u="none" strike="noStrike" cap="none" dirty="0">
                <a:solidFill>
                  <a:srgbClr val="FFFFFF"/>
                </a:solidFill>
                <a:latin typeface="Calibri"/>
                <a:ea typeface="Calibri"/>
                <a:cs typeface="Calibri"/>
                <a:sym typeface="Calibri"/>
              </a:rPr>
              <a:t>Columns had a bell shaped base that is an inverted lotus blossom; capitals are lions or bulls</a:t>
            </a:r>
          </a:p>
          <a:p>
            <a:pPr marL="353218" marR="0" lvl="0" indent="-353218" algn="l" rtl="0">
              <a:lnSpc>
                <a:spcPct val="90000"/>
              </a:lnSpc>
              <a:spcBef>
                <a:spcPts val="300"/>
              </a:spcBef>
              <a:buClr>
                <a:srgbClr val="FFFFFF"/>
              </a:buClr>
              <a:buSzPct val="102250"/>
              <a:buFont typeface="Calibri"/>
              <a:buChar char="•"/>
            </a:pPr>
            <a:r>
              <a:rPr lang="en-US" sz="2045" b="0" i="0" u="none" strike="noStrike" cap="none" dirty="0">
                <a:solidFill>
                  <a:srgbClr val="FFFFFF"/>
                </a:solidFill>
                <a:latin typeface="Calibri"/>
                <a:ea typeface="Calibri"/>
                <a:cs typeface="Calibri"/>
                <a:sym typeface="Calibri"/>
              </a:rPr>
              <a:t>Everything built to dwarf the viewer</a:t>
            </a:r>
          </a:p>
          <a:p>
            <a:pPr marL="353218" marR="0" lvl="0" indent="-353218" algn="l" rtl="0">
              <a:lnSpc>
                <a:spcPct val="90000"/>
              </a:lnSpc>
              <a:spcBef>
                <a:spcPts val="300"/>
              </a:spcBef>
              <a:buClr>
                <a:srgbClr val="FFFFFF"/>
              </a:buClr>
              <a:buSzPct val="102250"/>
              <a:buFont typeface="Calibri"/>
              <a:buChar char="•"/>
            </a:pPr>
            <a:r>
              <a:rPr lang="en-US" sz="2045" b="0" i="0" u="none" strike="noStrike" cap="none" dirty="0">
                <a:solidFill>
                  <a:srgbClr val="FFFFFF"/>
                </a:solidFill>
                <a:latin typeface="Calibri"/>
                <a:ea typeface="Calibri"/>
                <a:cs typeface="Calibri"/>
                <a:sym typeface="Calibri"/>
              </a:rPr>
              <a:t>Stairs have a central relief of the king enthroned with attendants</a:t>
            </a:r>
          </a:p>
          <a:p>
            <a:pPr marL="353218" marR="0" lvl="0" indent="-353218" algn="l" rtl="0">
              <a:lnSpc>
                <a:spcPct val="90000"/>
              </a:lnSpc>
              <a:spcBef>
                <a:spcPts val="300"/>
              </a:spcBef>
              <a:buClr>
                <a:srgbClr val="FFFFFF"/>
              </a:buClr>
              <a:buSzPct val="102250"/>
              <a:buFont typeface="Calibri"/>
              <a:buChar char="•"/>
            </a:pPr>
            <a:r>
              <a:rPr lang="en-US" sz="2045" b="0" i="0" u="none" strike="noStrike" cap="none" dirty="0">
                <a:solidFill>
                  <a:srgbClr val="FFFFFF"/>
                </a:solidFill>
                <a:latin typeface="Calibri"/>
                <a:ea typeface="Calibri"/>
                <a:cs typeface="Calibri"/>
                <a:sym typeface="Calibri"/>
              </a:rPr>
              <a:t>orderly and harmonious world symbolized by static processions</a:t>
            </a:r>
          </a:p>
        </p:txBody>
      </p:sp>
      <p:pic>
        <p:nvPicPr>
          <p:cNvPr id="299" name="Shape 299"/>
          <p:cNvPicPr preferRelativeResize="0"/>
          <p:nvPr/>
        </p:nvPicPr>
        <p:blipFill rotWithShape="1">
          <a:blip r:embed="rId4">
            <a:alphaModFix/>
          </a:blip>
          <a:srcRect/>
          <a:stretch/>
        </p:blipFill>
        <p:spPr>
          <a:xfrm>
            <a:off x="184289" y="152613"/>
            <a:ext cx="1059219" cy="966303"/>
          </a:xfrm>
          <a:prstGeom prst="rect">
            <a:avLst/>
          </a:prstGeom>
          <a:noFill/>
          <a:ln>
            <a:noFill/>
          </a:ln>
          <a:effectLst>
            <a:reflection stA="50000" endPos="40000" sy="-100000" algn="bl" rotWithShape="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animEffect transition="in" filter="fade">
                                      <p:cBhvr>
                                        <p:cTn id="7" dur="500"/>
                                        <p:tgtEl>
                                          <p:spTgt spid="2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xEl>
                                              <p:pRg st="1" end="1"/>
                                            </p:txEl>
                                          </p:spTgt>
                                        </p:tgtEl>
                                        <p:attrNameLst>
                                          <p:attrName>style.visibility</p:attrName>
                                        </p:attrNameLst>
                                      </p:cBhvr>
                                      <p:to>
                                        <p:strVal val="visible"/>
                                      </p:to>
                                    </p:set>
                                    <p:animEffect transition="in" filter="fade">
                                      <p:cBhvr>
                                        <p:cTn id="12" dur="500"/>
                                        <p:tgtEl>
                                          <p:spTgt spid="2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
                                            <p:txEl>
                                              <p:pRg st="2" end="2"/>
                                            </p:txEl>
                                          </p:spTgt>
                                        </p:tgtEl>
                                        <p:attrNameLst>
                                          <p:attrName>style.visibility</p:attrName>
                                        </p:attrNameLst>
                                      </p:cBhvr>
                                      <p:to>
                                        <p:strVal val="visible"/>
                                      </p:to>
                                    </p:set>
                                    <p:animEffect transition="in" filter="fade">
                                      <p:cBhvr>
                                        <p:cTn id="17" dur="500"/>
                                        <p:tgtEl>
                                          <p:spTgt spid="2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
                                            <p:txEl>
                                              <p:pRg st="3" end="3"/>
                                            </p:txEl>
                                          </p:spTgt>
                                        </p:tgtEl>
                                        <p:attrNameLst>
                                          <p:attrName>style.visibility</p:attrName>
                                        </p:attrNameLst>
                                      </p:cBhvr>
                                      <p:to>
                                        <p:strVal val="visible"/>
                                      </p:to>
                                    </p:set>
                                    <p:animEffect transition="in" filter="fade">
                                      <p:cBhvr>
                                        <p:cTn id="22" dur="500"/>
                                        <p:tgtEl>
                                          <p:spTgt spid="2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xEl>
                                              <p:pRg st="4" end="4"/>
                                            </p:txEl>
                                          </p:spTgt>
                                        </p:tgtEl>
                                        <p:attrNameLst>
                                          <p:attrName>style.visibility</p:attrName>
                                        </p:attrNameLst>
                                      </p:cBhvr>
                                      <p:to>
                                        <p:strVal val="visible"/>
                                      </p:to>
                                    </p:set>
                                    <p:animEffect transition="in" filter="fade">
                                      <p:cBhvr>
                                        <p:cTn id="27" dur="500"/>
                                        <p:tgtEl>
                                          <p:spTgt spid="2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381000" y="238985"/>
            <a:ext cx="4114800" cy="6380029"/>
          </a:xfrm>
          <a:prstGeom prst="rect">
            <a:avLst/>
          </a:prstGeom>
          <a:noFill/>
          <a:ln>
            <a:noFill/>
          </a:ln>
        </p:spPr>
        <p:txBody>
          <a:bodyPr lIns="0" tIns="0" rIns="0" bIns="0" anchor="t" anchorCtr="0">
            <a:noAutofit/>
          </a:bodyPr>
          <a:lstStyle/>
          <a:p>
            <a:pPr marL="339976" marR="0" lvl="0" indent="-339976" algn="l" rtl="0">
              <a:lnSpc>
                <a:spcPct val="90000"/>
              </a:lnSpc>
              <a:spcBef>
                <a:spcPts val="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Built by Darius I and Xerxes I; destroyed by Alexander the Great</a:t>
            </a:r>
          </a:p>
          <a:p>
            <a:pPr marL="339976" marR="0" lvl="0" indent="-339976" algn="l" rtl="0">
              <a:lnSpc>
                <a:spcPct val="90000"/>
              </a:lnSpc>
              <a:spcBef>
                <a:spcPts val="60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Built not so much as a complex of palaces, but rather as a seat for spectacular receptions/festivals</a:t>
            </a:r>
          </a:p>
          <a:p>
            <a:pPr marL="339976" marR="0" lvl="0" indent="-339976" algn="l" rtl="0">
              <a:lnSpc>
                <a:spcPct val="90000"/>
              </a:lnSpc>
              <a:spcBef>
                <a:spcPts val="60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built on artificial terraces</a:t>
            </a:r>
          </a:p>
          <a:p>
            <a:pPr marL="339976" marR="0" lvl="0" indent="-339976" algn="l" rtl="0">
              <a:lnSpc>
                <a:spcPct val="90000"/>
              </a:lnSpc>
              <a:spcBef>
                <a:spcPts val="60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mud brick with stone facing</a:t>
            </a:r>
          </a:p>
          <a:p>
            <a:pPr marL="339976" marR="0" lvl="0" indent="-339976" algn="l" rtl="0">
              <a:lnSpc>
                <a:spcPct val="90000"/>
              </a:lnSpc>
              <a:spcBef>
                <a:spcPts val="60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Giant Lamassu gates, inscribed as “the Gate of All Nations”, announcing this to be a great empire</a:t>
            </a:r>
          </a:p>
          <a:p>
            <a:pPr marL="339976" marR="0" lvl="0" indent="-339976" algn="l" rtl="0">
              <a:lnSpc>
                <a:spcPct val="90000"/>
              </a:lnSpc>
              <a:spcBef>
                <a:spcPts val="600"/>
              </a:spcBef>
              <a:buClr>
                <a:srgbClr val="FFFFFF"/>
              </a:buClr>
              <a:buSzPct val="100000"/>
              <a:buFont typeface="Calibri"/>
              <a:buChar char="•"/>
            </a:pPr>
            <a:r>
              <a:rPr lang="en-US" sz="2300" b="0" i="0" u="none" strike="noStrike" cap="none">
                <a:solidFill>
                  <a:srgbClr val="FFFFFF"/>
                </a:solidFill>
                <a:latin typeface="Calibri"/>
                <a:ea typeface="Calibri"/>
                <a:cs typeface="Calibri"/>
                <a:sym typeface="Calibri"/>
              </a:rPr>
              <a:t>relief sculptures depict delegations from all parts of the empire bringing gifts to be stored in the local treasury</a:t>
            </a:r>
          </a:p>
        </p:txBody>
      </p:sp>
      <p:grpSp>
        <p:nvGrpSpPr>
          <p:cNvPr id="305" name="Shape 305"/>
          <p:cNvGrpSpPr/>
          <p:nvPr/>
        </p:nvGrpSpPr>
        <p:grpSpPr>
          <a:xfrm>
            <a:off x="4664998" y="-47074"/>
            <a:ext cx="4415502" cy="3112415"/>
            <a:chOff x="0" y="-287821"/>
            <a:chExt cx="4415501" cy="3112413"/>
          </a:xfrm>
        </p:grpSpPr>
        <p:pic>
          <p:nvPicPr>
            <p:cNvPr id="306" name="Shape 306"/>
            <p:cNvPicPr preferRelativeResize="0"/>
            <p:nvPr/>
          </p:nvPicPr>
          <p:blipFill rotWithShape="1">
            <a:blip r:embed="rId3">
              <a:alphaModFix/>
            </a:blip>
            <a:srcRect/>
            <a:stretch/>
          </p:blipFill>
          <p:spPr>
            <a:xfrm>
              <a:off x="0" y="0"/>
              <a:ext cx="4415501" cy="2735691"/>
            </a:xfrm>
            <a:prstGeom prst="rect">
              <a:avLst/>
            </a:prstGeom>
            <a:noFill/>
            <a:ln>
              <a:noFill/>
            </a:ln>
          </p:spPr>
        </p:pic>
        <p:pic>
          <p:nvPicPr>
            <p:cNvPr id="307" name="Shape 307"/>
            <p:cNvPicPr preferRelativeResize="0"/>
            <p:nvPr/>
          </p:nvPicPr>
          <p:blipFill rotWithShape="1">
            <a:blip r:embed="rId4">
              <a:alphaModFix/>
            </a:blip>
            <a:srcRect/>
            <a:stretch/>
          </p:blipFill>
          <p:spPr>
            <a:xfrm>
              <a:off x="0" y="-287821"/>
              <a:ext cx="4415501" cy="3112413"/>
            </a:xfrm>
            <a:prstGeom prst="rect">
              <a:avLst/>
            </a:prstGeom>
            <a:noFill/>
            <a:ln>
              <a:noFill/>
            </a:ln>
          </p:spPr>
        </p:pic>
      </p:grpSp>
      <p:pic>
        <p:nvPicPr>
          <p:cNvPr id="308" name="Shape 308"/>
          <p:cNvPicPr preferRelativeResize="0"/>
          <p:nvPr/>
        </p:nvPicPr>
        <p:blipFill rotWithShape="1">
          <a:blip r:embed="rId5">
            <a:alphaModFix/>
          </a:blip>
          <a:srcRect/>
          <a:stretch/>
        </p:blipFill>
        <p:spPr>
          <a:xfrm>
            <a:off x="4792423" y="3280248"/>
            <a:ext cx="4160650" cy="2987201"/>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 calcmode="lin" valueType="num">
                                      <p:cBhvr additive="base">
                                        <p:cTn id="7" dur="1000"/>
                                        <p:tgtEl>
                                          <p:spTgt spid="30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04">
                                            <p:txEl>
                                              <p:pRg st="1" end="1"/>
                                            </p:txEl>
                                          </p:spTgt>
                                        </p:tgtEl>
                                        <p:attrNameLst>
                                          <p:attrName>style.visibility</p:attrName>
                                        </p:attrNameLst>
                                      </p:cBhvr>
                                      <p:to>
                                        <p:strVal val="visible"/>
                                      </p:to>
                                    </p:set>
                                    <p:anim calcmode="lin" valueType="num">
                                      <p:cBhvr additive="base">
                                        <p:cTn id="12" dur="1000"/>
                                        <p:tgtEl>
                                          <p:spTgt spid="30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04">
                                            <p:txEl>
                                              <p:pRg st="2" end="2"/>
                                            </p:txEl>
                                          </p:spTgt>
                                        </p:tgtEl>
                                        <p:attrNameLst>
                                          <p:attrName>style.visibility</p:attrName>
                                        </p:attrNameLst>
                                      </p:cBhvr>
                                      <p:to>
                                        <p:strVal val="visible"/>
                                      </p:to>
                                    </p:set>
                                    <p:anim calcmode="lin" valueType="num">
                                      <p:cBhvr additive="base">
                                        <p:cTn id="17" dur="1000"/>
                                        <p:tgtEl>
                                          <p:spTgt spid="30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04">
                                            <p:txEl>
                                              <p:pRg st="3" end="3"/>
                                            </p:txEl>
                                          </p:spTgt>
                                        </p:tgtEl>
                                        <p:attrNameLst>
                                          <p:attrName>style.visibility</p:attrName>
                                        </p:attrNameLst>
                                      </p:cBhvr>
                                      <p:to>
                                        <p:strVal val="visible"/>
                                      </p:to>
                                    </p:set>
                                    <p:anim calcmode="lin" valueType="num">
                                      <p:cBhvr additive="base">
                                        <p:cTn id="22" dur="1000"/>
                                        <p:tgtEl>
                                          <p:spTgt spid="30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04">
                                            <p:txEl>
                                              <p:pRg st="4" end="4"/>
                                            </p:txEl>
                                          </p:spTgt>
                                        </p:tgtEl>
                                        <p:attrNameLst>
                                          <p:attrName>style.visibility</p:attrName>
                                        </p:attrNameLst>
                                      </p:cBhvr>
                                      <p:to>
                                        <p:strVal val="visible"/>
                                      </p:to>
                                    </p:set>
                                    <p:anim calcmode="lin" valueType="num">
                                      <p:cBhvr additive="base">
                                        <p:cTn id="27" dur="1000"/>
                                        <p:tgtEl>
                                          <p:spTgt spid="304">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04">
                                            <p:txEl>
                                              <p:pRg st="5" end="5"/>
                                            </p:txEl>
                                          </p:spTgt>
                                        </p:tgtEl>
                                        <p:attrNameLst>
                                          <p:attrName>style.visibility</p:attrName>
                                        </p:attrNameLst>
                                      </p:cBhvr>
                                      <p:to>
                                        <p:strVal val="visible"/>
                                      </p:to>
                                    </p:set>
                                    <p:anim calcmode="lin" valueType="num">
                                      <p:cBhvr additive="base">
                                        <p:cTn id="32" dur="1000"/>
                                        <p:tgtEl>
                                          <p:spTgt spid="304">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194"/>
            <a:ext cx="8381999" cy="664796"/>
          </a:xfrm>
        </p:spPr>
        <p:txBody>
          <a:bodyPr/>
          <a:lstStyle/>
          <a:p>
            <a:r>
              <a:rPr lang="en-US" dirty="0" smtClean="0">
                <a:latin typeface="MufferawRg-Regular"/>
                <a:cs typeface="MufferawRg-Regular"/>
              </a:rPr>
              <a:t>The Price of Agriculture</a:t>
            </a:r>
            <a:endParaRPr lang="en-US" dirty="0">
              <a:latin typeface="MufferawRg-Regular"/>
              <a:cs typeface="MufferawRg-Regular"/>
            </a:endParaRPr>
          </a:p>
        </p:txBody>
      </p:sp>
      <p:sp>
        <p:nvSpPr>
          <p:cNvPr id="3" name="Text Placeholder 2"/>
          <p:cNvSpPr>
            <a:spLocks noGrp="1"/>
          </p:cNvSpPr>
          <p:nvPr>
            <p:ph type="body" idx="1"/>
          </p:nvPr>
        </p:nvSpPr>
        <p:spPr>
          <a:xfrm>
            <a:off x="381000" y="887311"/>
            <a:ext cx="8381999" cy="2210861"/>
          </a:xfrm>
        </p:spPr>
        <p:txBody>
          <a:bodyPr/>
          <a:lstStyle/>
          <a:p>
            <a:r>
              <a:rPr lang="en-US" dirty="0" smtClean="0"/>
              <a:t>To produce large quantities of crops, a “slave” labor system was required. Lower classes of people would destined to work as field laborers to support the needs of the city</a:t>
            </a:r>
            <a:endParaRPr lang="en-US" dirty="0"/>
          </a:p>
        </p:txBody>
      </p:sp>
      <p:pic>
        <p:nvPicPr>
          <p:cNvPr id="4" name="Picture 3" descr="ancient-mesopotamian-agriculture-1.jpg"/>
          <p:cNvPicPr>
            <a:picLocks noChangeAspect="1"/>
          </p:cNvPicPr>
          <p:nvPr/>
        </p:nvPicPr>
        <p:blipFill>
          <a:blip r:embed="rId2"/>
          <a:stretch>
            <a:fillRect/>
          </a:stretch>
        </p:blipFill>
        <p:spPr>
          <a:xfrm>
            <a:off x="827203" y="3206710"/>
            <a:ext cx="5785819" cy="33528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sp>
        <p:nvSpPr>
          <p:cNvPr id="358" name="Shape 358"/>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359" name="Shape 359"/>
          <p:cNvPicPr preferRelativeResize="0"/>
          <p:nvPr/>
        </p:nvPicPr>
        <p:blipFill rotWithShape="1">
          <a:blip r:embed="rId3">
            <a:alphaModFix/>
          </a:blip>
          <a:srcRect/>
          <a:stretch/>
        </p:blipFill>
        <p:spPr>
          <a:xfrm>
            <a:off x="0" y="0"/>
            <a:ext cx="9144000" cy="6435725"/>
          </a:xfrm>
          <a:prstGeom prst="rect">
            <a:avLst/>
          </a:prstGeom>
          <a:noFill/>
          <a:ln>
            <a:noFill/>
          </a:ln>
        </p:spPr>
      </p:pic>
      <p:pic>
        <p:nvPicPr>
          <p:cNvPr id="360" name="Shape 360"/>
          <p:cNvPicPr preferRelativeResize="0"/>
          <p:nvPr/>
        </p:nvPicPr>
        <p:blipFill rotWithShape="1">
          <a:blip r:embed="rId4">
            <a:alphaModFix/>
          </a:blip>
          <a:srcRect/>
          <a:stretch/>
        </p:blipFill>
        <p:spPr>
          <a:xfrm>
            <a:off x="0" y="0"/>
            <a:ext cx="9144000" cy="4243388"/>
          </a:xfrm>
          <a:prstGeom prst="rect">
            <a:avLst/>
          </a:prstGeom>
          <a:noFill/>
          <a:ln>
            <a:noFill/>
          </a:ln>
        </p:spPr>
      </p:pic>
      <p:pic>
        <p:nvPicPr>
          <p:cNvPr id="361" name="Shape 361"/>
          <p:cNvPicPr preferRelativeResize="0"/>
          <p:nvPr/>
        </p:nvPicPr>
        <p:blipFill rotWithShape="1">
          <a:blip r:embed="rId5">
            <a:alphaModFix/>
          </a:blip>
          <a:srcRect/>
          <a:stretch/>
        </p:blipFill>
        <p:spPr>
          <a:xfrm>
            <a:off x="0" y="-533400"/>
            <a:ext cx="9144000" cy="6872288"/>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 calcmode="lin" valueType="num">
                                      <p:cBhvr additive="base">
                                        <p:cTn id="7" dur="500"/>
                                        <p:tgtEl>
                                          <p:spTgt spid="3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nodeType="clickEffect">
                                  <p:stCondLst>
                                    <p:cond delay="0"/>
                                  </p:stCondLst>
                                  <p:childTnLst>
                                    <p:anim calcmode="lin" valueType="num">
                                      <p:cBhvr additive="base">
                                        <p:cTn id="11" dur="500"/>
                                        <p:tgtEl>
                                          <p:spTgt spid="361"/>
                                        </p:tgtEl>
                                        <p:attrNameLst>
                                          <p:attrName>ppt_w</p:attrName>
                                        </p:attrNameLst>
                                      </p:cBhvr>
                                      <p:tavLst>
                                        <p:tav tm="0">
                                          <p:val>
                                            <p:strVal val="#ppt_w"/>
                                          </p:val>
                                        </p:tav>
                                        <p:tav tm="100000">
                                          <p:val>
                                            <p:strVal val="0"/>
                                          </p:val>
                                        </p:tav>
                                      </p:tavLst>
                                    </p:anim>
                                    <p:anim calcmode="lin" valueType="num">
                                      <p:cBhvr additive="base">
                                        <p:cTn id="12" dur="500"/>
                                        <p:tgtEl>
                                          <p:spTgt spid="361"/>
                                        </p:tgtEl>
                                        <p:attrNameLst>
                                          <p:attrName>ppt_h</p:attrName>
                                        </p:attrNameLst>
                                      </p:cBhvr>
                                      <p:tavLst>
                                        <p:tav tm="0">
                                          <p:val>
                                            <p:strVal val="#ppt_h"/>
                                          </p:val>
                                        </p:tav>
                                        <p:tav tm="100000">
                                          <p:val>
                                            <p:strVal val="0"/>
                                          </p:val>
                                        </p:tav>
                                      </p:tavLst>
                                    </p:anim>
                                    <p:set>
                                      <p:cBhvr>
                                        <p:cTn id="13" dur="1" fill="hold">
                                          <p:stCondLst>
                                            <p:cond delay="500"/>
                                          </p:stCondLst>
                                        </p:cTn>
                                        <p:tgtEl>
                                          <p:spTgt spid="36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0"/>
                                        </p:tgtEl>
                                        <p:attrNameLst>
                                          <p:attrName>style.visibility</p:attrName>
                                        </p:attrNameLst>
                                      </p:cBhvr>
                                      <p:to>
                                        <p:strVal val="visible"/>
                                      </p:to>
                                    </p:set>
                                    <p:animEffect transition="in" filter="fade">
                                      <p:cBhvr>
                                        <p:cTn id="18" dur="2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palace-of-darius-i-and-xerxes.jpg"/>
          <p:cNvPicPr>
            <a:picLocks noChangeAspect="1"/>
          </p:cNvPicPr>
          <p:nvPr/>
        </p:nvPicPr>
        <p:blipFill>
          <a:blip r:embed="rId2"/>
          <a:stretch>
            <a:fillRect/>
          </a:stretch>
        </p:blipFill>
        <p:spPr>
          <a:xfrm>
            <a:off x="488825" y="0"/>
            <a:ext cx="8324850" cy="685800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padana.jpg"/>
          <p:cNvPicPr>
            <a:picLocks noChangeAspect="1"/>
          </p:cNvPicPr>
          <p:nvPr/>
        </p:nvPicPr>
        <p:blipFill>
          <a:blip r:embed="rId2"/>
          <a:stretch>
            <a:fillRect/>
          </a:stretch>
        </p:blipFill>
        <p:spPr>
          <a:xfrm>
            <a:off x="1" y="554331"/>
            <a:ext cx="9168360" cy="5010273"/>
          </a:xfrm>
          <a:prstGeom prst="rect">
            <a:avLst/>
          </a:prstGeom>
        </p:spPr>
      </p:pic>
      <p:sp>
        <p:nvSpPr>
          <p:cNvPr id="5" name="TextBox 4"/>
          <p:cNvSpPr txBox="1"/>
          <p:nvPr/>
        </p:nvSpPr>
        <p:spPr>
          <a:xfrm>
            <a:off x="1280446" y="5996521"/>
            <a:ext cx="6808227" cy="307777"/>
          </a:xfrm>
          <a:prstGeom prst="rect">
            <a:avLst/>
          </a:prstGeom>
          <a:noFill/>
        </p:spPr>
        <p:txBody>
          <a:bodyPr wrap="square" rtlCol="0">
            <a:spAutoFit/>
          </a:bodyPr>
          <a:lstStyle/>
          <a:p>
            <a:r>
              <a:rPr lang="en-US" dirty="0" smtClean="0">
                <a:solidFill>
                  <a:schemeClr val="accent5"/>
                </a:solidFill>
              </a:rPr>
              <a:t>https://</a:t>
            </a:r>
            <a:r>
              <a:rPr lang="en-US" dirty="0" err="1" smtClean="0">
                <a:solidFill>
                  <a:schemeClr val="accent5"/>
                </a:solidFill>
              </a:rPr>
              <a:t>www.youtube.com/watch?v</a:t>
            </a:r>
            <a:r>
              <a:rPr lang="en-US" dirty="0" smtClean="0">
                <a:solidFill>
                  <a:schemeClr val="accent5"/>
                </a:solidFill>
              </a:rPr>
              <a:t>=8L4E9m27aKY</a:t>
            </a:r>
            <a:endParaRPr lang="en-US" dirty="0">
              <a:solidFill>
                <a:schemeClr val="accent5"/>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padana_reconstructed1322489569235.jpg"/>
          <p:cNvPicPr>
            <a:picLocks noChangeAspect="1"/>
          </p:cNvPicPr>
          <p:nvPr/>
        </p:nvPicPr>
        <p:blipFill>
          <a:blip r:embed="rId2"/>
          <a:stretch>
            <a:fillRect/>
          </a:stretch>
        </p:blipFill>
        <p:spPr>
          <a:xfrm>
            <a:off x="1389545" y="0"/>
            <a:ext cx="6848475"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2"/>
        <p:cNvGrpSpPr/>
        <p:nvPr/>
      </p:nvGrpSpPr>
      <p:grpSpPr>
        <a:xfrm>
          <a:off x="0" y="0"/>
          <a:ext cx="0" cy="0"/>
          <a:chOff x="0" y="0"/>
          <a:chExt cx="0" cy="0"/>
        </a:xfrm>
      </p:grpSpPr>
      <p:sp>
        <p:nvSpPr>
          <p:cNvPr id="313" name="Shape 313"/>
          <p:cNvSpPr/>
          <p:nvPr/>
        </p:nvSpPr>
        <p:spPr>
          <a:xfrm>
            <a:off x="152400" y="5257800"/>
            <a:ext cx="4419599" cy="115062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a:solidFill>
                  <a:srgbClr val="FBAE00"/>
                </a:solidFill>
                <a:latin typeface="Calibri"/>
                <a:ea typeface="Calibri"/>
                <a:cs typeface="Calibri"/>
                <a:sym typeface="Calibri"/>
              </a:rPr>
              <a:t>Palace of Darius I and Xerxes I</a:t>
            </a:r>
          </a:p>
          <a:p>
            <a:pPr marL="0" marR="0" lvl="0" indent="0" algn="l" rtl="0">
              <a:spcBef>
                <a:spcPts val="1000"/>
              </a:spcBef>
              <a:buSzPct val="25000"/>
              <a:buNone/>
            </a:pPr>
            <a:r>
              <a:rPr lang="en-US" sz="1800" b="0" i="0" u="none" strike="noStrike" cap="none">
                <a:solidFill>
                  <a:srgbClr val="FBAE00"/>
                </a:solidFill>
                <a:latin typeface="Calibri"/>
                <a:ea typeface="Calibri"/>
                <a:cs typeface="Calibri"/>
                <a:sym typeface="Calibri"/>
              </a:rPr>
              <a:t>Persepolis, Iran</a:t>
            </a:r>
          </a:p>
          <a:p>
            <a:pPr marL="0" marR="0" lvl="0" indent="0" algn="l" rtl="0">
              <a:spcBef>
                <a:spcPts val="900"/>
              </a:spcBef>
              <a:buSzPct val="25000"/>
              <a:buNone/>
            </a:pPr>
            <a:r>
              <a:rPr lang="en-US" sz="1600" b="0" i="0" u="none" strike="noStrike" cap="none">
                <a:solidFill>
                  <a:srgbClr val="FBAE00"/>
                </a:solidFill>
                <a:latin typeface="Calibri"/>
                <a:ea typeface="Calibri"/>
                <a:cs typeface="Calibri"/>
                <a:sym typeface="Calibri"/>
              </a:rPr>
              <a:t>ca. 521-465 B.C.E.</a:t>
            </a:r>
          </a:p>
        </p:txBody>
      </p:sp>
      <p:pic>
        <p:nvPicPr>
          <p:cNvPr id="314" name="Shape 314"/>
          <p:cNvPicPr preferRelativeResize="0"/>
          <p:nvPr/>
        </p:nvPicPr>
        <p:blipFill rotWithShape="1">
          <a:blip r:embed="rId3">
            <a:alphaModFix/>
          </a:blip>
          <a:srcRect/>
          <a:stretch/>
        </p:blipFill>
        <p:spPr>
          <a:xfrm>
            <a:off x="2133600" y="533400"/>
            <a:ext cx="6781800" cy="4611687"/>
          </a:xfrm>
          <a:prstGeom prst="rect">
            <a:avLst/>
          </a:prstGeom>
          <a:noFill/>
          <a:ln>
            <a:noFill/>
          </a:ln>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8"/>
        <p:cNvGrpSpPr/>
        <p:nvPr/>
      </p:nvGrpSpPr>
      <p:grpSpPr>
        <a:xfrm>
          <a:off x="0" y="0"/>
          <a:ext cx="0" cy="0"/>
          <a:chOff x="0" y="0"/>
          <a:chExt cx="0" cy="0"/>
        </a:xfrm>
      </p:grpSpPr>
      <p:sp>
        <p:nvSpPr>
          <p:cNvPr id="319" name="Shape 319"/>
          <p:cNvSpPr/>
          <p:nvPr/>
        </p:nvSpPr>
        <p:spPr>
          <a:xfrm>
            <a:off x="415143" y="4414749"/>
            <a:ext cx="4419599" cy="115062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0" i="0" u="none" strike="noStrike" cap="none" dirty="0">
                <a:solidFill>
                  <a:srgbClr val="FBAE00"/>
                </a:solidFill>
                <a:latin typeface="Calibri"/>
                <a:ea typeface="Calibri"/>
                <a:cs typeface="Calibri"/>
                <a:sym typeface="Calibri"/>
              </a:rPr>
              <a:t>Palace of Darius I and Xerxes I</a:t>
            </a:r>
          </a:p>
          <a:p>
            <a:pPr marL="0" marR="0" lvl="0" indent="0" algn="l" rtl="0">
              <a:spcBef>
                <a:spcPts val="1000"/>
              </a:spcBef>
              <a:buSzPct val="25000"/>
              <a:buNone/>
            </a:pPr>
            <a:r>
              <a:rPr lang="en-US" sz="1800" b="0" i="0" u="none" strike="noStrike" cap="none" dirty="0">
                <a:solidFill>
                  <a:srgbClr val="FBAE00"/>
                </a:solidFill>
                <a:latin typeface="Calibri"/>
                <a:ea typeface="Calibri"/>
                <a:cs typeface="Calibri"/>
                <a:sym typeface="Calibri"/>
              </a:rPr>
              <a:t>Persepolis, Iran</a:t>
            </a:r>
          </a:p>
          <a:p>
            <a:pPr marL="0" marR="0" lvl="0" indent="0" algn="l" rtl="0">
              <a:spcBef>
                <a:spcPts val="900"/>
              </a:spcBef>
              <a:buSzPct val="25000"/>
              <a:buNone/>
            </a:pPr>
            <a:r>
              <a:rPr lang="en-US" sz="1600" b="0" i="0" u="none" strike="noStrike" cap="none" dirty="0">
                <a:solidFill>
                  <a:srgbClr val="FBAE00"/>
                </a:solidFill>
                <a:latin typeface="Calibri"/>
                <a:ea typeface="Calibri"/>
                <a:cs typeface="Calibri"/>
                <a:sym typeface="Calibri"/>
              </a:rPr>
              <a:t>ca. 521-465 B.C.E.</a:t>
            </a:r>
          </a:p>
        </p:txBody>
      </p:sp>
      <p:pic>
        <p:nvPicPr>
          <p:cNvPr id="320" name="Shape 320"/>
          <p:cNvPicPr preferRelativeResize="0"/>
          <p:nvPr/>
        </p:nvPicPr>
        <p:blipFill rotWithShape="1">
          <a:blip r:embed="rId3">
            <a:alphaModFix/>
          </a:blip>
          <a:srcRect/>
          <a:stretch/>
        </p:blipFill>
        <p:spPr>
          <a:xfrm>
            <a:off x="4473471" y="1778466"/>
            <a:ext cx="4343400" cy="3624263"/>
          </a:xfrm>
          <a:prstGeom prst="rect">
            <a:avLst/>
          </a:prstGeom>
          <a:noFill/>
          <a:ln>
            <a:noFill/>
          </a:ln>
        </p:spPr>
      </p:pic>
      <p:pic>
        <p:nvPicPr>
          <p:cNvPr id="321" name="Shape 321"/>
          <p:cNvPicPr preferRelativeResize="0"/>
          <p:nvPr/>
        </p:nvPicPr>
        <p:blipFill rotWithShape="1">
          <a:blip r:embed="rId4">
            <a:alphaModFix/>
          </a:blip>
          <a:srcRect/>
          <a:stretch/>
        </p:blipFill>
        <p:spPr>
          <a:xfrm>
            <a:off x="368153" y="248734"/>
            <a:ext cx="3616325" cy="3886200"/>
          </a:xfrm>
          <a:prstGeom prst="rect">
            <a:avLst/>
          </a:prstGeom>
          <a:noFill/>
          <a:ln>
            <a:noFill/>
          </a:ln>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81000" y="230187"/>
            <a:ext cx="8381999" cy="664798"/>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FFFFB9"/>
              </a:buClr>
              <a:buSzPct val="25000"/>
              <a:buFont typeface="Calibri"/>
              <a:buNone/>
            </a:pPr>
            <a:endParaRPr sz="4800" b="0" i="0" u="none" strike="noStrike" cap="none">
              <a:solidFill>
                <a:srgbClr val="FFFFB9"/>
              </a:solidFill>
              <a:latin typeface="Calibri"/>
              <a:ea typeface="Calibri"/>
              <a:cs typeface="Calibri"/>
              <a:sym typeface="Calibri"/>
            </a:endParaRPr>
          </a:p>
        </p:txBody>
      </p:sp>
      <p:sp>
        <p:nvSpPr>
          <p:cNvPr id="334" name="Shape 334"/>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335" name="Shape 335"/>
          <p:cNvPicPr preferRelativeResize="0"/>
          <p:nvPr/>
        </p:nvPicPr>
        <p:blipFill rotWithShape="1">
          <a:blip r:embed="rId3">
            <a:alphaModFix/>
          </a:blip>
          <a:srcRect/>
          <a:stretch/>
        </p:blipFill>
        <p:spPr>
          <a:xfrm>
            <a:off x="152400" y="0"/>
            <a:ext cx="4476749" cy="6858000"/>
          </a:xfrm>
          <a:prstGeom prst="rect">
            <a:avLst/>
          </a:prstGeom>
          <a:noFill/>
          <a:ln>
            <a:noFill/>
          </a:ln>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0"/>
        <p:cNvGrpSpPr/>
        <p:nvPr/>
      </p:nvGrpSpPr>
      <p:grpSpPr>
        <a:xfrm>
          <a:off x="0" y="0"/>
          <a:ext cx="0" cy="0"/>
          <a:chOff x="0" y="0"/>
          <a:chExt cx="0" cy="0"/>
        </a:xfrm>
      </p:grpSpPr>
      <p:sp>
        <p:nvSpPr>
          <p:cNvPr id="342" name="Shape 342"/>
          <p:cNvSpPr txBox="1">
            <a:spLocks noGrp="1"/>
          </p:cNvSpPr>
          <p:nvPr>
            <p:ph type="body" idx="1"/>
          </p:nvPr>
        </p:nvSpPr>
        <p:spPr>
          <a:xfrm>
            <a:off x="381000" y="1412875"/>
            <a:ext cx="8381999" cy="2210861"/>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lt1"/>
              </a:buClr>
              <a:buSzPct val="100000"/>
              <a:buFont typeface="Calibri"/>
              <a:buNone/>
            </a:pPr>
            <a:endParaRPr sz="3200" b="0" i="0" u="none" strike="noStrike" cap="none">
              <a:solidFill>
                <a:schemeClr val="lt1"/>
              </a:solidFill>
              <a:latin typeface="Calibri"/>
              <a:ea typeface="Calibri"/>
              <a:cs typeface="Calibri"/>
              <a:sym typeface="Calibri"/>
            </a:endParaRPr>
          </a:p>
        </p:txBody>
      </p:sp>
      <p:pic>
        <p:nvPicPr>
          <p:cNvPr id="343" name="Shape 343"/>
          <p:cNvPicPr preferRelativeResize="0"/>
          <p:nvPr/>
        </p:nvPicPr>
        <p:blipFill rotWithShape="1">
          <a:blip r:embed="rId3">
            <a:alphaModFix/>
          </a:blip>
          <a:srcRect t="17029"/>
          <a:stretch/>
        </p:blipFill>
        <p:spPr>
          <a:xfrm>
            <a:off x="228600" y="1142999"/>
            <a:ext cx="4443412" cy="5424489"/>
          </a:xfrm>
          <a:prstGeom prst="rect">
            <a:avLst/>
          </a:prstGeom>
          <a:noFill/>
          <a:ln>
            <a:noFill/>
          </a:ln>
        </p:spPr>
      </p:pic>
      <p:sp>
        <p:nvSpPr>
          <p:cNvPr id="344" name="Shape 344"/>
          <p:cNvSpPr/>
          <p:nvPr/>
        </p:nvSpPr>
        <p:spPr>
          <a:xfrm>
            <a:off x="3048000" y="533400"/>
            <a:ext cx="3321507" cy="37084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800" b="1" i="0" u="none" strike="noStrike" cap="none">
                <a:solidFill>
                  <a:srgbClr val="FFFF00"/>
                </a:solidFill>
                <a:latin typeface="Calibri"/>
                <a:ea typeface="Calibri"/>
                <a:cs typeface="Calibri"/>
                <a:sym typeface="Calibri"/>
              </a:rPr>
              <a:t>Persian Apadana and Bull Capitals</a:t>
            </a:r>
          </a:p>
        </p:txBody>
      </p:sp>
      <p:pic>
        <p:nvPicPr>
          <p:cNvPr id="345" name="Shape 345"/>
          <p:cNvPicPr preferRelativeResize="0"/>
          <p:nvPr/>
        </p:nvPicPr>
        <p:blipFill rotWithShape="1">
          <a:blip r:embed="rId4">
            <a:alphaModFix/>
          </a:blip>
          <a:srcRect/>
          <a:stretch/>
        </p:blipFill>
        <p:spPr>
          <a:xfrm>
            <a:off x="5029200" y="1066800"/>
            <a:ext cx="3733800" cy="5468937"/>
          </a:xfrm>
          <a:prstGeom prst="rect">
            <a:avLst/>
          </a:prstGeom>
          <a:noFill/>
          <a:ln>
            <a:noFill/>
          </a:ln>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Apadana.mp4">
            <a:hlinkClick r:id="" action="ppaction://media"/>
          </p:cNvPr>
          <p:cNvPicPr/>
          <p:nvPr>
            <a:videoFile r:link="rId1"/>
          </p:nvPr>
        </p:nvPicPr>
        <p:blipFill>
          <a:blip r:embed="rId3"/>
          <a:stretch>
            <a:fillRect/>
          </a:stretch>
        </p:blipFill>
        <p:spPr>
          <a:xfrm>
            <a:off x="0" y="857250"/>
            <a:ext cx="9144000" cy="5143500"/>
          </a:xfrm>
          <a:prstGeom prst="rect">
            <a:avLst/>
          </a:prstGeom>
        </p:spPr>
      </p:pic>
      <p:sp>
        <p:nvSpPr>
          <p:cNvPr id="5" name="TextBox 4"/>
          <p:cNvSpPr txBox="1"/>
          <p:nvPr/>
        </p:nvSpPr>
        <p:spPr>
          <a:xfrm>
            <a:off x="328428" y="6251714"/>
            <a:ext cx="7696177" cy="307777"/>
          </a:xfrm>
          <a:prstGeom prst="rect">
            <a:avLst/>
          </a:prstGeom>
          <a:noFill/>
        </p:spPr>
        <p:txBody>
          <a:bodyPr wrap="square" rtlCol="0">
            <a:spAutoFit/>
          </a:bodyPr>
          <a:lstStyle/>
          <a:p>
            <a:r>
              <a:rPr lang="en-US" dirty="0" smtClean="0">
                <a:solidFill>
                  <a:srgbClr val="FF9929"/>
                </a:solidFill>
                <a:hlinkClick r:id="rId4"/>
              </a:rPr>
              <a:t>https://www.youtube.com/watch?time_continue=3&amp;v=mjxCTApdX3Q</a:t>
            </a:r>
            <a:r>
              <a:rPr lang="en-US" dirty="0" smtClean="0">
                <a:solidFill>
                  <a:srgbClr val="FF9929"/>
                </a:solidFill>
              </a:rPr>
              <a:t>		4:00 Min</a:t>
            </a:r>
            <a:endParaRPr lang="en-US" dirty="0">
              <a:solidFill>
                <a:srgbClr val="FF9929"/>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palace-of-darius-i-and-xerxes3.jpg"/>
          <p:cNvPicPr>
            <a:picLocks noChangeAspect="1"/>
          </p:cNvPicPr>
          <p:nvPr/>
        </p:nvPicPr>
        <p:blipFill>
          <a:blip r:embed="rId2"/>
          <a:stretch>
            <a:fillRect/>
          </a:stretch>
        </p:blipFill>
        <p:spPr>
          <a:xfrm>
            <a:off x="0" y="1238677"/>
            <a:ext cx="9144000" cy="37973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5777" y="216076"/>
            <a:ext cx="8381999" cy="664796"/>
          </a:xfrm>
        </p:spPr>
        <p:txBody>
          <a:bodyPr/>
          <a:lstStyle/>
          <a:p>
            <a:r>
              <a:rPr lang="en-US" dirty="0" smtClean="0">
                <a:latin typeface="MufferawRg-Regular"/>
                <a:cs typeface="MufferawRg-Regular"/>
              </a:rPr>
              <a:t>MESOPOTAMIA</a:t>
            </a:r>
            <a:endParaRPr lang="en-US" dirty="0">
              <a:latin typeface="MufferawRg-Regular"/>
              <a:cs typeface="MufferawRg-Regular"/>
            </a:endParaRPr>
          </a:p>
        </p:txBody>
      </p:sp>
      <p:sp>
        <p:nvSpPr>
          <p:cNvPr id="3" name="Text Placeholder 2"/>
          <p:cNvSpPr>
            <a:spLocks noGrp="1"/>
          </p:cNvSpPr>
          <p:nvPr>
            <p:ph type="body" idx="1"/>
          </p:nvPr>
        </p:nvSpPr>
        <p:spPr>
          <a:xfrm>
            <a:off x="2" y="1045986"/>
            <a:ext cx="8381999" cy="2210861"/>
          </a:xfrm>
        </p:spPr>
        <p:txBody>
          <a:bodyPr/>
          <a:lstStyle/>
          <a:p>
            <a:r>
              <a:rPr lang="en-US" dirty="0" smtClean="0"/>
              <a:t>Greek: Between two Rivers</a:t>
            </a:r>
          </a:p>
          <a:p>
            <a:r>
              <a:rPr lang="en-US" dirty="0" smtClean="0"/>
              <a:t>Tigris &amp; Euphrates</a:t>
            </a:r>
          </a:p>
          <a:p>
            <a:r>
              <a:rPr lang="en-US" dirty="0" smtClean="0"/>
              <a:t>Vital for irrigation – agricultural growth</a:t>
            </a:r>
          </a:p>
        </p:txBody>
      </p:sp>
      <p:pic>
        <p:nvPicPr>
          <p:cNvPr id="5" name="Picture 4" descr="Flood Irrigation_3.jpg"/>
          <p:cNvPicPr>
            <a:picLocks noChangeAspect="1"/>
          </p:cNvPicPr>
          <p:nvPr/>
        </p:nvPicPr>
        <p:blipFill>
          <a:blip r:embed="rId2"/>
          <a:stretch>
            <a:fillRect/>
          </a:stretch>
        </p:blipFill>
        <p:spPr>
          <a:xfrm>
            <a:off x="376827" y="2698994"/>
            <a:ext cx="7374864" cy="37232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5777" y="216076"/>
            <a:ext cx="8381999" cy="664796"/>
          </a:xfrm>
        </p:spPr>
        <p:txBody>
          <a:bodyPr/>
          <a:lstStyle/>
          <a:p>
            <a:r>
              <a:rPr lang="en-US" dirty="0" smtClean="0">
                <a:latin typeface="MufferawRg-Regular"/>
                <a:cs typeface="MufferawRg-Regular"/>
              </a:rPr>
              <a:t>MESOPOTAMIA</a:t>
            </a:r>
            <a:endParaRPr lang="en-US" dirty="0">
              <a:latin typeface="MufferawRg-Regular"/>
              <a:cs typeface="MufferawRg-Regular"/>
            </a:endParaRPr>
          </a:p>
        </p:txBody>
      </p:sp>
      <p:sp>
        <p:nvSpPr>
          <p:cNvPr id="3" name="Text Placeholder 2"/>
          <p:cNvSpPr>
            <a:spLocks noGrp="1"/>
          </p:cNvSpPr>
          <p:nvPr>
            <p:ph type="body" idx="1"/>
          </p:nvPr>
        </p:nvSpPr>
        <p:spPr>
          <a:xfrm>
            <a:off x="2" y="1045986"/>
            <a:ext cx="8381999" cy="2210861"/>
          </a:xfrm>
        </p:spPr>
        <p:txBody>
          <a:bodyPr/>
          <a:lstStyle/>
          <a:p>
            <a:r>
              <a:rPr lang="en-US" dirty="0" smtClean="0"/>
              <a:t>Tigris &amp; Euphrates</a:t>
            </a:r>
          </a:p>
          <a:p>
            <a:r>
              <a:rPr lang="en-US" dirty="0" smtClean="0"/>
              <a:t>Very unpredictable, caused devastating flooding at times</a:t>
            </a:r>
          </a:p>
        </p:txBody>
      </p:sp>
      <p:pic>
        <p:nvPicPr>
          <p:cNvPr id="7" name="Picture 6" descr="11.jpg"/>
          <p:cNvPicPr>
            <a:picLocks noChangeAspect="1"/>
          </p:cNvPicPr>
          <p:nvPr/>
        </p:nvPicPr>
        <p:blipFill>
          <a:blip r:embed="rId2"/>
          <a:stretch>
            <a:fillRect/>
          </a:stretch>
        </p:blipFill>
        <p:spPr>
          <a:xfrm>
            <a:off x="414212" y="2894011"/>
            <a:ext cx="8344758" cy="30278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ufferawRg-Regular"/>
                <a:cs typeface="MufferawRg-Regular"/>
              </a:rPr>
              <a:t>Agricultural Theocracy</a:t>
            </a:r>
            <a:endParaRPr lang="en-US" dirty="0">
              <a:latin typeface="MufferawRg-Regular"/>
              <a:cs typeface="MufferawRg-Regular"/>
            </a:endParaRPr>
          </a:p>
        </p:txBody>
      </p:sp>
      <p:sp>
        <p:nvSpPr>
          <p:cNvPr id="4" name="Text Placeholder 3"/>
          <p:cNvSpPr>
            <a:spLocks noGrp="1"/>
          </p:cNvSpPr>
          <p:nvPr>
            <p:ph type="body" idx="1"/>
          </p:nvPr>
        </p:nvSpPr>
        <p:spPr>
          <a:xfrm>
            <a:off x="380999" y="1411551"/>
            <a:ext cx="4176889" cy="4825560"/>
          </a:xfrm>
        </p:spPr>
        <p:txBody>
          <a:bodyPr/>
          <a:lstStyle/>
          <a:p>
            <a:r>
              <a:rPr lang="en-US" dirty="0" smtClean="0"/>
              <a:t>Each city-state had God that was worshipped.</a:t>
            </a:r>
          </a:p>
          <a:p>
            <a:r>
              <a:rPr lang="en-US" dirty="0" smtClean="0"/>
              <a:t>Historically these Gods were viewed to be very hostile, irritable, and difficult to please.</a:t>
            </a:r>
          </a:p>
          <a:p>
            <a:r>
              <a:rPr lang="en-US" dirty="0" smtClean="0"/>
              <a:t>This belief may have come from the unpredictable nature of the Tigris &amp; Euphrates seasonal flooding</a:t>
            </a:r>
            <a:endParaRPr lang="en-US" dirty="0"/>
          </a:p>
        </p:txBody>
      </p:sp>
      <p:pic>
        <p:nvPicPr>
          <p:cNvPr id="5" name="Picture 4" descr="3-Anu-father-of-the-gods-on-Earth.jpg"/>
          <p:cNvPicPr>
            <a:picLocks noChangeAspect="1"/>
          </p:cNvPicPr>
          <p:nvPr/>
        </p:nvPicPr>
        <p:blipFill>
          <a:blip r:embed="rId2"/>
          <a:stretch>
            <a:fillRect/>
          </a:stretch>
        </p:blipFill>
        <p:spPr>
          <a:xfrm>
            <a:off x="4867145" y="1357730"/>
            <a:ext cx="3682590" cy="49131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6144"/>
            <a:ext cx="8381999" cy="664796"/>
          </a:xfrm>
        </p:spPr>
        <p:txBody>
          <a:bodyPr/>
          <a:lstStyle/>
          <a:p>
            <a:r>
              <a:rPr lang="en-US" sz="4300" dirty="0" smtClean="0">
                <a:latin typeface="MufferawRg-Regular"/>
                <a:cs typeface="MufferawRg-Regular"/>
              </a:rPr>
              <a:t>A Shift in Power: Gods to Men</a:t>
            </a:r>
            <a:endParaRPr lang="en-US" sz="4300" dirty="0">
              <a:latin typeface="MufferawRg-Regular"/>
              <a:cs typeface="MufferawRg-Regular"/>
            </a:endParaRPr>
          </a:p>
        </p:txBody>
      </p:sp>
      <p:sp>
        <p:nvSpPr>
          <p:cNvPr id="4" name="Text Placeholder 3"/>
          <p:cNvSpPr>
            <a:spLocks noGrp="1"/>
          </p:cNvSpPr>
          <p:nvPr>
            <p:ph type="body" idx="1"/>
          </p:nvPr>
        </p:nvSpPr>
        <p:spPr>
          <a:xfrm>
            <a:off x="0" y="790663"/>
            <a:ext cx="8974667" cy="2158560"/>
          </a:xfrm>
        </p:spPr>
        <p:txBody>
          <a:bodyPr/>
          <a:lstStyle/>
          <a:p>
            <a:r>
              <a:rPr lang="en-US" sz="2200" dirty="0" smtClean="0"/>
              <a:t>About a 1000 years after the first temple structures PALACES begin to appear as a rival structure to the ziggurat</a:t>
            </a:r>
          </a:p>
          <a:p>
            <a:r>
              <a:rPr lang="en-US" sz="2200" dirty="0" smtClean="0"/>
              <a:t>These structures created by “kings” – military leads/rich land owners</a:t>
            </a:r>
          </a:p>
          <a:p>
            <a:r>
              <a:rPr lang="en-US" sz="2200" dirty="0" smtClean="0"/>
              <a:t>Kings begin to marry the  high priestesses of the city temples and take on a semi-religious role, this begins to push out the power of priests </a:t>
            </a:r>
          </a:p>
          <a:p>
            <a:endParaRPr lang="en-US" sz="2200" dirty="0"/>
          </a:p>
        </p:txBody>
      </p:sp>
      <p:pic>
        <p:nvPicPr>
          <p:cNvPr id="7" name="Picture 6" descr="Tower_of_Babel-1.jpg"/>
          <p:cNvPicPr>
            <a:picLocks noChangeAspect="1"/>
          </p:cNvPicPr>
          <p:nvPr/>
        </p:nvPicPr>
        <p:blipFill>
          <a:blip r:embed="rId2"/>
          <a:stretch>
            <a:fillRect/>
          </a:stretch>
        </p:blipFill>
        <p:spPr>
          <a:xfrm>
            <a:off x="1284649" y="2642992"/>
            <a:ext cx="5803276" cy="3844670"/>
          </a:xfrm>
          <a:prstGeom prst="rect">
            <a:avLst/>
          </a:prstGeom>
        </p:spPr>
      </p:pic>
    </p:spTree>
  </p:cSld>
  <p:clrMapOvr>
    <a:masterClrMapping/>
  </p:clrMapOvr>
</p:sld>
</file>

<file path=ppt/theme/theme1.xml><?xml version="1.0" encoding="utf-8"?>
<a:theme xmlns:a="http://schemas.openxmlformats.org/drawingml/2006/main" name="Gray Segoe 4-3 template-template_April-17-2007">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3856</TotalTime>
  <Words>1890</Words>
  <Application>Microsoft Office PowerPoint</Application>
  <PresentationFormat>On-screen Show (4:3)</PresentationFormat>
  <Paragraphs>178</Paragraphs>
  <Slides>59</Slides>
  <Notes>28</Notes>
  <HiddenSlides>0</HiddenSlides>
  <MMClips>5</MMClips>
  <ScaleCrop>false</ScaleCrop>
  <HeadingPairs>
    <vt:vector size="6" baseType="variant">
      <vt:variant>
        <vt:lpstr>Fonts Used</vt:lpstr>
      </vt:variant>
      <vt:variant>
        <vt:i4>4</vt:i4>
      </vt:variant>
      <vt:variant>
        <vt:lpstr>Design Template</vt:lpstr>
      </vt:variant>
      <vt:variant>
        <vt:i4>2</vt:i4>
      </vt:variant>
      <vt:variant>
        <vt:lpstr>Slide Titles</vt:lpstr>
      </vt:variant>
      <vt:variant>
        <vt:i4>59</vt:i4>
      </vt:variant>
    </vt:vector>
  </HeadingPairs>
  <TitlesOfParts>
    <vt:vector size="65" baseType="lpstr">
      <vt:lpstr>Calibri</vt:lpstr>
      <vt:lpstr>Arial Black</vt:lpstr>
      <vt:lpstr>Carme</vt:lpstr>
      <vt:lpstr>Merriweather Sans</vt:lpstr>
      <vt:lpstr>Gray Segoe 4-3 template-template_April-17-2007</vt:lpstr>
      <vt:lpstr>White with Courier font for code slides</vt:lpstr>
      <vt:lpstr>Slide 1</vt:lpstr>
      <vt:lpstr>Slide 2</vt:lpstr>
      <vt:lpstr>MESOPOTAMIA</vt:lpstr>
      <vt:lpstr>Conflict between the Country &amp; City</vt:lpstr>
      <vt:lpstr>The Price of Agriculture</vt:lpstr>
      <vt:lpstr>MESOPOTAMIA</vt:lpstr>
      <vt:lpstr>MESOPOTAMIA</vt:lpstr>
      <vt:lpstr>Agricultural Theocracy</vt:lpstr>
      <vt:lpstr>A Shift in Power: Gods to Men</vt:lpstr>
      <vt:lpstr>Mass Trade </vt:lpstr>
      <vt:lpstr>End of city-states</vt:lpstr>
      <vt:lpstr>The New Mesopotamian Cities</vt:lpstr>
      <vt:lpstr>The New Mesopotamian Cities</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Cross Curricular Comparisons: Humans and the Divine</vt:lpstr>
      <vt:lpstr>Slide 28</vt:lpstr>
      <vt:lpstr>Slide 29</vt:lpstr>
      <vt:lpstr>Slide 30</vt:lpstr>
      <vt:lpstr>A Military Culture </vt:lpstr>
      <vt:lpstr>Wealth &amp; Riches </vt:lpstr>
      <vt:lpstr>Slide 33</vt:lpstr>
      <vt:lpstr>Slide 34</vt:lpstr>
      <vt:lpstr>Slide 35</vt:lpstr>
      <vt:lpstr>Slide 36</vt:lpstr>
      <vt:lpstr>Slide 37</vt:lpstr>
      <vt:lpstr>Slide 38</vt:lpstr>
      <vt:lpstr>Slide 39</vt:lpstr>
      <vt:lpstr>Slide 40</vt:lpstr>
      <vt:lpstr>Slide 41</vt:lpstr>
      <vt:lpstr>Guessing Game!   Is it form, function, content, or context?</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dc:title>
  <cp:lastModifiedBy>Rock Frampton</cp:lastModifiedBy>
  <cp:revision>15</cp:revision>
  <dcterms:created xsi:type="dcterms:W3CDTF">2018-09-11T11:42:44Z</dcterms:created>
  <dcterms:modified xsi:type="dcterms:W3CDTF">2018-09-13T03:17:03Z</dcterms:modified>
</cp:coreProperties>
</file>