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slides/slide61.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notesSlides/notesSlide14.xml" ContentType="application/vnd.openxmlformats-officedocument.presentationml.notesSlide+xml"/>
  <Override PartName="/ppt/slides/slide60.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65.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9"/>
  </p:notesMasterIdLst>
  <p:sldIdLst>
    <p:sldId id="256" r:id="rId2"/>
    <p:sldId id="258" r:id="rId3"/>
    <p:sldId id="259" r:id="rId4"/>
    <p:sldId id="260" r:id="rId5"/>
    <p:sldId id="261" r:id="rId6"/>
    <p:sldId id="262" r:id="rId7"/>
    <p:sldId id="316" r:id="rId8"/>
    <p:sldId id="284" r:id="rId9"/>
    <p:sldId id="286" r:id="rId10"/>
    <p:sldId id="285" r:id="rId11"/>
    <p:sldId id="288" r:id="rId12"/>
    <p:sldId id="266" r:id="rId13"/>
    <p:sldId id="287" r:id="rId14"/>
    <p:sldId id="267" r:id="rId15"/>
    <p:sldId id="290" r:id="rId16"/>
    <p:sldId id="291" r:id="rId17"/>
    <p:sldId id="317" r:id="rId18"/>
    <p:sldId id="318" r:id="rId19"/>
    <p:sldId id="292" r:id="rId20"/>
    <p:sldId id="315" r:id="rId21"/>
    <p:sldId id="268" r:id="rId22"/>
    <p:sldId id="294" r:id="rId23"/>
    <p:sldId id="295" r:id="rId24"/>
    <p:sldId id="270" r:id="rId25"/>
    <p:sldId id="319" r:id="rId26"/>
    <p:sldId id="321" r:id="rId27"/>
    <p:sldId id="322" r:id="rId28"/>
    <p:sldId id="293" r:id="rId29"/>
    <p:sldId id="289" r:id="rId30"/>
    <p:sldId id="320" r:id="rId31"/>
    <p:sldId id="296" r:id="rId32"/>
    <p:sldId id="323" r:id="rId33"/>
    <p:sldId id="271" r:id="rId34"/>
    <p:sldId id="272" r:id="rId35"/>
    <p:sldId id="274" r:id="rId36"/>
    <p:sldId id="275" r:id="rId37"/>
    <p:sldId id="297" r:id="rId38"/>
    <p:sldId id="298" r:id="rId39"/>
    <p:sldId id="299" r:id="rId40"/>
    <p:sldId id="276" r:id="rId41"/>
    <p:sldId id="324" r:id="rId42"/>
    <p:sldId id="327" r:id="rId43"/>
    <p:sldId id="300" r:id="rId44"/>
    <p:sldId id="325" r:id="rId45"/>
    <p:sldId id="326" r:id="rId46"/>
    <p:sldId id="277" r:id="rId47"/>
    <p:sldId id="301" r:id="rId48"/>
    <p:sldId id="302" r:id="rId49"/>
    <p:sldId id="304" r:id="rId50"/>
    <p:sldId id="303" r:id="rId51"/>
    <p:sldId id="278" r:id="rId52"/>
    <p:sldId id="305" r:id="rId53"/>
    <p:sldId id="279" r:id="rId54"/>
    <p:sldId id="306" r:id="rId55"/>
    <p:sldId id="307" r:id="rId56"/>
    <p:sldId id="280" r:id="rId57"/>
    <p:sldId id="309" r:id="rId58"/>
    <p:sldId id="308" r:id="rId59"/>
    <p:sldId id="281" r:id="rId60"/>
    <p:sldId id="310" r:id="rId61"/>
    <p:sldId id="311" r:id="rId62"/>
    <p:sldId id="314" r:id="rId63"/>
    <p:sldId id="313" r:id="rId64"/>
    <p:sldId id="312" r:id="rId65"/>
    <p:sldId id="282" r:id="rId66"/>
    <p:sldId id="283" r:id="rId67"/>
    <p:sldId id="328"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711" autoAdjust="0"/>
    <p:restoredTop sz="94660"/>
  </p:normalViewPr>
  <p:slideViewPr>
    <p:cSldViewPr snapToObjects="1">
      <p:cViewPr varScale="1">
        <p:scale>
          <a:sx n="91" d="100"/>
          <a:sy n="91" d="100"/>
        </p:scale>
        <p:origin x="-1256"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DDFAE-56E6-FB41-B41F-F2FB8297AD9E}" type="datetimeFigureOut">
              <a:rPr lang="en-US" smtClean="0"/>
              <a:pPr/>
              <a:t>7/27/18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1CBAAB-8AE8-ED4B-91AE-320ED398AD5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3AE14D-37AE-D24D-B469-C302FF3DF261}" type="datetimeFigureOut">
              <a:rPr lang="en-US" smtClean="0"/>
              <a:pPr/>
              <a:t>7/27/18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AE14D-37AE-D24D-B469-C302FF3DF261}" type="datetimeFigureOut">
              <a:rPr lang="en-US" smtClean="0"/>
              <a:pPr/>
              <a:t>7/27/18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AE14D-37AE-D24D-B469-C302FF3DF261}" type="datetimeFigureOut">
              <a:rPr lang="en-US" smtClean="0"/>
              <a:pPr/>
              <a:t>7/27/18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AE14D-37AE-D24D-B469-C302FF3DF261}" type="datetimeFigureOut">
              <a:rPr lang="en-US" smtClean="0"/>
              <a:pPr/>
              <a:t>7/27/18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3AE14D-37AE-D24D-B469-C302FF3DF261}" type="datetimeFigureOut">
              <a:rPr lang="en-US" smtClean="0"/>
              <a:pPr/>
              <a:t>7/27/18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3AE14D-37AE-D24D-B469-C302FF3DF261}" type="datetimeFigureOut">
              <a:rPr lang="en-US" smtClean="0"/>
              <a:pPr/>
              <a:t>7/27/18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3AE14D-37AE-D24D-B469-C302FF3DF261}" type="datetimeFigureOut">
              <a:rPr lang="en-US" smtClean="0"/>
              <a:pPr/>
              <a:t>7/27/18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3AE14D-37AE-D24D-B469-C302FF3DF261}" type="datetimeFigureOut">
              <a:rPr lang="en-US" smtClean="0"/>
              <a:pPr/>
              <a:t>7/27/18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AE14D-37AE-D24D-B469-C302FF3DF261}" type="datetimeFigureOut">
              <a:rPr lang="en-US" smtClean="0"/>
              <a:pPr/>
              <a:t>7/27/18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3AE14D-37AE-D24D-B469-C302FF3DF261}" type="datetimeFigureOut">
              <a:rPr lang="en-US" smtClean="0"/>
              <a:pPr/>
              <a:t>7/27/18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3AE14D-37AE-D24D-B469-C302FF3DF261}" type="datetimeFigureOut">
              <a:rPr lang="en-US" smtClean="0"/>
              <a:pPr/>
              <a:t>7/27/18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F7A16-6BF7-4643-8F2C-D5898521366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AE14D-37AE-D24D-B469-C302FF3DF261}" type="datetimeFigureOut">
              <a:rPr lang="en-US" smtClean="0"/>
              <a:pPr/>
              <a:t>7/27/18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7A16-6BF7-4643-8F2C-D5898521366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i="1" kern="1200">
          <a:solidFill>
            <a:schemeClr val="bg1"/>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i="1"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i="1"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i="1"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i="1"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i="1"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s://www.youtube.com/watch?v=TpDTJ6EYh6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hyperlink" Target="https://www.youtube.com/watch?v=g4Fgt4fjTj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s://www.youtube.com/watch?v=VKDXsrEq_mQ" TargetMode="Externa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s://www.youtube.com/watch?time_continue=195&amp;v=4zatyfXy_D0"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hyperlink" Target="https://www.youtube.com/watch?v=OPSgbBsbGb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hyperlink" Target="https://www.youtube.com/watch?v=5RE1ueYnSVc"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hyperlink" Target="https://www.youtube.com/watch?v=OotMXSXZf3U"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hyperlink" Target="https://www.youtube.com/watch?v=lia6SFTOeu8"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hyperlink" Target="https://www.youtube.com/watch?v=IRn4QOgp0I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hyperlink" Target="https://www.youtube.com/watch?v=c7G44YsCcB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hyperlink" Target="https://www.youtube.com/watch?v=Ss-48_Idc5Q"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7.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13.%20Global%20Contemporary/The%20Broad.mp4" TargetMode="External"/><Relationship Id="rId2" Type="http://schemas.openxmlformats.org/officeDocument/2006/relationships/slideLayout" Target="../slideLayouts/slideLayout2.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Unit 13 Day3 Title.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png"/>
          <p:cNvPicPr>
            <a:picLocks noChangeAspect="1"/>
          </p:cNvPicPr>
          <p:nvPr/>
        </p:nvPicPr>
        <p:blipFill>
          <a:blip r:embed="rId2"/>
          <a:stretch>
            <a:fillRect/>
          </a:stretch>
        </p:blipFill>
        <p:spPr>
          <a:xfrm>
            <a:off x="0" y="1"/>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png"/>
          <p:cNvPicPr>
            <a:picLocks noChangeAspect="1"/>
          </p:cNvPicPr>
          <p:nvPr/>
        </p:nvPicPr>
        <p:blipFill>
          <a:blip r:embed="rId2"/>
          <a:stretch>
            <a:fillRect/>
          </a:stretch>
        </p:blipFill>
        <p:spPr>
          <a:xfrm>
            <a:off x="0" y="0"/>
            <a:ext cx="9144000" cy="5765801"/>
          </a:xfrm>
          <a:prstGeom prst="rect">
            <a:avLst/>
          </a:prstGeom>
        </p:spPr>
      </p:pic>
      <p:sp>
        <p:nvSpPr>
          <p:cNvPr id="5" name="TextBox 4"/>
          <p:cNvSpPr txBox="1"/>
          <p:nvPr/>
        </p:nvSpPr>
        <p:spPr>
          <a:xfrm>
            <a:off x="990600" y="6310829"/>
            <a:ext cx="7162800" cy="369332"/>
          </a:xfrm>
          <a:prstGeom prst="rect">
            <a:avLst/>
          </a:prstGeom>
          <a:noFill/>
        </p:spPr>
        <p:txBody>
          <a:bodyPr wrap="square" rtlCol="0">
            <a:spAutoFit/>
          </a:bodyPr>
          <a:lstStyle/>
          <a:p>
            <a:r>
              <a:rPr lang="en-US" dirty="0" smtClean="0">
                <a:solidFill>
                  <a:srgbClr val="FFFFFF"/>
                </a:solidFill>
                <a:hlinkClick r:id="rId3"/>
              </a:rPr>
              <a:t>https://www.youtube.com/watch?v=TpDTJ6EYh6c</a:t>
            </a:r>
            <a:r>
              <a:rPr lang="en-US" dirty="0" smtClean="0">
                <a:solidFill>
                  <a:srgbClr val="FFFFFF"/>
                </a:solidFill>
              </a:rPr>
              <a:t>				3:30</a:t>
            </a:r>
            <a:endParaRPr lang="en-US" dirty="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5"/>
        <p:cNvGrpSpPr/>
        <p:nvPr/>
      </p:nvGrpSpPr>
      <p:grpSpPr>
        <a:xfrm>
          <a:off x="0" y="0"/>
          <a:ext cx="0" cy="0"/>
          <a:chOff x="0" y="0"/>
          <a:chExt cx="0" cy="0"/>
        </a:xfrm>
      </p:grpSpPr>
      <p:pic>
        <p:nvPicPr>
          <p:cNvPr id="116" name="Shape 116"/>
          <p:cNvPicPr preferRelativeResize="0"/>
          <p:nvPr/>
        </p:nvPicPr>
        <p:blipFill>
          <a:blip r:embed="rId3">
            <a:alphaModFix/>
          </a:blip>
          <a:stretch>
            <a:fillRect/>
          </a:stretch>
        </p:blipFill>
        <p:spPr>
          <a:xfrm>
            <a:off x="3200400" y="228600"/>
            <a:ext cx="4419600" cy="6248399"/>
          </a:xfrm>
          <a:prstGeom prst="rect">
            <a:avLst/>
          </a:prstGeom>
          <a:noFill/>
          <a:ln>
            <a:noFill/>
          </a:ln>
        </p:spPr>
      </p:pic>
      <p:sp>
        <p:nvSpPr>
          <p:cNvPr id="117" name="Shape 117"/>
          <p:cNvSpPr txBox="1"/>
          <p:nvPr/>
        </p:nvSpPr>
        <p:spPr>
          <a:xfrm>
            <a:off x="0" y="0"/>
            <a:ext cx="3733800" cy="4000000"/>
          </a:xfrm>
          <a:prstGeom prst="rect">
            <a:avLst/>
          </a:prstGeom>
          <a:noFill/>
          <a:ln>
            <a:noFill/>
          </a:ln>
        </p:spPr>
        <p:txBody>
          <a:bodyPr lIns="91425" tIns="91425" rIns="91425" bIns="91425" anchor="ctr" anchorCtr="0">
            <a:noAutofit/>
          </a:bodyPr>
          <a:lstStyle/>
          <a:p>
            <a:pPr lvl="0" rtl="0">
              <a:spcBef>
                <a:spcPts val="0"/>
              </a:spcBef>
              <a:buNone/>
            </a:pPr>
            <a:r>
              <a:rPr lang="en" sz="2200" dirty="0">
                <a:solidFill>
                  <a:srgbClr val="FFFFFF"/>
                </a:solidFill>
                <a:latin typeface="Times New Roman"/>
                <a:ea typeface="Quattrocento"/>
                <a:cs typeface="Times New Roman"/>
                <a:sym typeface="Quattrocento"/>
              </a:rPr>
              <a:t>228.  </a:t>
            </a:r>
            <a:r>
              <a:rPr lang="en" sz="2200" b="1" i="1" dirty="0">
                <a:solidFill>
                  <a:srgbClr val="FFFFFF"/>
                </a:solidFill>
                <a:latin typeface="Times New Roman"/>
                <a:ea typeface="Quattrocento"/>
                <a:cs typeface="Times New Roman"/>
                <a:sym typeface="Quattrocento"/>
              </a:rPr>
              <a:t>Androgyn III</a:t>
            </a:r>
          </a:p>
          <a:p>
            <a:pPr lvl="0" rtl="0">
              <a:spcBef>
                <a:spcPts val="0"/>
              </a:spcBef>
              <a:buNone/>
            </a:pPr>
            <a:r>
              <a:rPr lang="en" sz="2200" dirty="0">
                <a:solidFill>
                  <a:srgbClr val="FFFFFF"/>
                </a:solidFill>
                <a:latin typeface="Times New Roman"/>
                <a:ea typeface="Quattrocento"/>
                <a:cs typeface="Times New Roman"/>
                <a:sym typeface="Quattrocento"/>
              </a:rPr>
              <a:t>Magdalena Abakanowicz</a:t>
            </a:r>
          </a:p>
          <a:p>
            <a:pPr lvl="0" rtl="0">
              <a:spcBef>
                <a:spcPts val="0"/>
              </a:spcBef>
              <a:buNone/>
            </a:pPr>
            <a:r>
              <a:rPr lang="en" sz="2200" dirty="0">
                <a:solidFill>
                  <a:srgbClr val="FFFFFF"/>
                </a:solidFill>
                <a:latin typeface="Times New Roman"/>
                <a:ea typeface="Quattrocento"/>
                <a:cs typeface="Times New Roman"/>
                <a:sym typeface="Quattrocento"/>
              </a:rPr>
              <a:t>1985</a:t>
            </a:r>
          </a:p>
          <a:p>
            <a:pPr lvl="0" rtl="0">
              <a:spcBef>
                <a:spcPts val="0"/>
              </a:spcBef>
              <a:buNone/>
            </a:pPr>
            <a:r>
              <a:rPr lang="en" sz="2200" dirty="0">
                <a:solidFill>
                  <a:srgbClr val="FFFFFF"/>
                </a:solidFill>
                <a:latin typeface="Times New Roman"/>
                <a:ea typeface="Quattrocento"/>
                <a:cs typeface="Times New Roman"/>
                <a:sym typeface="Quattrocento"/>
              </a:rPr>
              <a:t>Burlap, resin, wood, nails, string</a:t>
            </a:r>
          </a:p>
        </p:txBody>
      </p:sp>
      <p:pic>
        <p:nvPicPr>
          <p:cNvPr id="118" name="Shape 118"/>
          <p:cNvPicPr preferRelativeResize="0"/>
          <p:nvPr/>
        </p:nvPicPr>
        <p:blipFill>
          <a:blip r:embed="rId4">
            <a:alphaModFix/>
          </a:blip>
          <a:stretch>
            <a:fillRect/>
          </a:stretch>
        </p:blipFill>
        <p:spPr>
          <a:xfrm>
            <a:off x="106875" y="6059667"/>
            <a:ext cx="528700" cy="65136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86baae115496996f1eba1226f113365d0032d43f.jpg"/>
          <p:cNvPicPr>
            <a:picLocks noChangeAspect="1"/>
          </p:cNvPicPr>
          <p:nvPr/>
        </p:nvPicPr>
        <p:blipFill>
          <a:blip r:embed="rId2"/>
          <a:stretch>
            <a:fillRect/>
          </a:stretch>
        </p:blipFill>
        <p:spPr>
          <a:xfrm>
            <a:off x="1295400" y="533400"/>
            <a:ext cx="6774512" cy="5410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3"/>
        <p:cNvGrpSpPr/>
        <p:nvPr/>
      </p:nvGrpSpPr>
      <p:grpSpPr>
        <a:xfrm>
          <a:off x="0" y="0"/>
          <a:ext cx="0" cy="0"/>
          <a:chOff x="0" y="0"/>
          <a:chExt cx="0" cy="0"/>
        </a:xfrm>
      </p:grpSpPr>
      <p:graphicFrame>
        <p:nvGraphicFramePr>
          <p:cNvPr id="124" name="Shape 124"/>
          <p:cNvGraphicFramePr/>
          <p:nvPr/>
        </p:nvGraphicFramePr>
        <p:xfrm>
          <a:off x="0" y="1"/>
          <a:ext cx="9133100" cy="6919040"/>
        </p:xfrm>
        <a:graphic>
          <a:graphicData uri="http://schemas.openxmlformats.org/drawingml/2006/table">
            <a:tbl>
              <a:tblPr>
                <a:noFill/>
              </a:tblPr>
              <a:tblGrid>
                <a:gridCol w="2283275"/>
                <a:gridCol w="2283275"/>
                <a:gridCol w="2283275"/>
                <a:gridCol w="2283275"/>
              </a:tblGrid>
              <a:tr h="609560">
                <a:tc>
                  <a:txBody>
                    <a:bodyPr/>
                    <a:lstStyle/>
                    <a:p>
                      <a:pPr marL="0" marR="0">
                        <a:spcBef>
                          <a:spcPts val="10"/>
                        </a:spcBef>
                        <a:spcAft>
                          <a:spcPts val="10"/>
                        </a:spcAft>
                      </a:pPr>
                      <a:r>
                        <a:rPr lang="en-US" sz="2600" b="1" i="1" dirty="0">
                          <a:solidFill>
                            <a:srgbClr val="FFFFFF"/>
                          </a:solidFill>
                          <a:latin typeface="Times New Roman"/>
                          <a:ea typeface="Cambria"/>
                          <a:cs typeface="Times New Roman"/>
                        </a:rPr>
                        <a:t> Form</a:t>
                      </a:r>
                    </a:p>
                  </a:txBody>
                  <a:tcPr marL="127000" marR="127000" marT="127000" marB="127000"/>
                </a:tc>
                <a:tc>
                  <a:txBody>
                    <a:bodyPr/>
                    <a:lstStyle/>
                    <a:p>
                      <a:pPr marL="0" marR="0">
                        <a:spcBef>
                          <a:spcPts val="10"/>
                        </a:spcBef>
                        <a:spcAft>
                          <a:spcPts val="10"/>
                        </a:spcAft>
                      </a:pPr>
                      <a:r>
                        <a:rPr lang="en-US" sz="2600" b="1" i="1" dirty="0">
                          <a:solidFill>
                            <a:srgbClr val="FFFFFF"/>
                          </a:solidFill>
                          <a:latin typeface="Times New Roman"/>
                          <a:ea typeface="Cambria"/>
                          <a:cs typeface="Times New Roman"/>
                        </a:rPr>
                        <a:t>Function</a:t>
                      </a:r>
                    </a:p>
                  </a:txBody>
                  <a:tcPr marL="127000" marR="127000" marT="127000" marB="127000"/>
                </a:tc>
                <a:tc>
                  <a:txBody>
                    <a:bodyPr/>
                    <a:lstStyle/>
                    <a:p>
                      <a:pPr marL="0" marR="0">
                        <a:spcBef>
                          <a:spcPts val="10"/>
                        </a:spcBef>
                        <a:spcAft>
                          <a:spcPts val="10"/>
                        </a:spcAft>
                      </a:pPr>
                      <a:r>
                        <a:rPr lang="en-US" sz="2600" b="1" i="1">
                          <a:solidFill>
                            <a:srgbClr val="FFFFFF"/>
                          </a:solidFill>
                          <a:latin typeface="Times New Roman"/>
                          <a:ea typeface="Cambria"/>
                          <a:cs typeface="Times New Roman"/>
                        </a:rPr>
                        <a:t>Content</a:t>
                      </a:r>
                    </a:p>
                  </a:txBody>
                  <a:tcPr marL="127000" marR="127000" marT="127000" marB="127000"/>
                </a:tc>
                <a:tc>
                  <a:txBody>
                    <a:bodyPr/>
                    <a:lstStyle/>
                    <a:p>
                      <a:pPr marL="0" marR="0">
                        <a:spcBef>
                          <a:spcPts val="10"/>
                        </a:spcBef>
                        <a:spcAft>
                          <a:spcPts val="10"/>
                        </a:spcAft>
                      </a:pPr>
                      <a:r>
                        <a:rPr lang="en-US" sz="2600" b="1" i="1" dirty="0">
                          <a:solidFill>
                            <a:srgbClr val="FFFFFF"/>
                          </a:solidFill>
                          <a:latin typeface="Times New Roman"/>
                          <a:ea typeface="Cambria"/>
                          <a:cs typeface="Times New Roman"/>
                        </a:rPr>
                        <a:t>Context</a:t>
                      </a:r>
                    </a:p>
                  </a:txBody>
                  <a:tcPr marL="127000" marR="127000" marT="127000" marB="127000"/>
                </a:tc>
              </a:tr>
              <a:tr h="1567200">
                <a:tc>
                  <a:txBody>
                    <a:bodyPr/>
                    <a:lstStyle/>
                    <a:p>
                      <a:pPr marL="0" marR="0">
                        <a:spcBef>
                          <a:spcPts val="10"/>
                        </a:spcBef>
                        <a:spcAft>
                          <a:spcPts val="10"/>
                        </a:spcAft>
                      </a:pPr>
                      <a:r>
                        <a:rPr lang="en-US" sz="1700">
                          <a:solidFill>
                            <a:srgbClr val="FFFFFF"/>
                          </a:solidFill>
                          <a:latin typeface="Times New Roman"/>
                          <a:ea typeface="Cambria"/>
                          <a:cs typeface="Times New Roman"/>
                        </a:rPr>
                        <a:t>Figure hollowed out, just a shell, hardened fiber casts made from plaster molds</a:t>
                      </a:r>
                    </a:p>
                  </a:txBody>
                  <a:tcPr marL="127000" marR="127000" marT="127000" marB="127000"/>
                </a:tc>
                <a:tc>
                  <a:txBody>
                    <a:bodyPr/>
                    <a:lstStyle/>
                    <a:p>
                      <a:pPr marL="0" marR="0">
                        <a:spcBef>
                          <a:spcPts val="10"/>
                        </a:spcBef>
                        <a:spcAft>
                          <a:spcPts val="10"/>
                        </a:spcAft>
                      </a:pPr>
                      <a:r>
                        <a:rPr lang="en-US" sz="1700" dirty="0">
                          <a:solidFill>
                            <a:srgbClr val="FFFFFF"/>
                          </a:solidFill>
                          <a:latin typeface="Times New Roman"/>
                          <a:ea typeface="Cambria"/>
                          <a:cs typeface="Times New Roman"/>
                        </a:rPr>
                        <a:t>Expression of war and suffering; the pain of humanity and the dehumanization in the 20th century</a:t>
                      </a:r>
                    </a:p>
                  </a:txBody>
                  <a:tcPr marL="127000" marR="127000" marT="127000" marB="127000"/>
                </a:tc>
                <a:tc>
                  <a:txBody>
                    <a:bodyPr/>
                    <a:lstStyle/>
                    <a:p>
                      <a:pPr marL="0" marR="0">
                        <a:spcBef>
                          <a:spcPts val="10"/>
                        </a:spcBef>
                        <a:spcAft>
                          <a:spcPts val="10"/>
                        </a:spcAft>
                      </a:pPr>
                      <a:r>
                        <a:rPr lang="en-US" sz="1700" dirty="0">
                          <a:solidFill>
                            <a:srgbClr val="FFFFFF"/>
                          </a:solidFill>
                          <a:latin typeface="Times New Roman"/>
                          <a:ea typeface="Cambria"/>
                          <a:cs typeface="Times New Roman"/>
                        </a:rPr>
                        <a:t>Figure </a:t>
                      </a:r>
                      <a:r>
                        <a:rPr lang="en-US" sz="1700" dirty="0" err="1">
                          <a:solidFill>
                            <a:srgbClr val="FFFFFF"/>
                          </a:solidFill>
                          <a:latin typeface="Times New Roman"/>
                          <a:ea typeface="Cambria"/>
                          <a:cs typeface="Times New Roman"/>
                        </a:rPr>
                        <a:t>st</a:t>
                      </a:r>
                      <a:r>
                        <a:rPr lang="en-US" sz="1700" dirty="0">
                          <a:solidFill>
                            <a:srgbClr val="FFFFFF"/>
                          </a:solidFill>
                          <a:latin typeface="Times New Roman"/>
                          <a:ea typeface="Cambria"/>
                          <a:cs typeface="Times New Roman"/>
                        </a:rPr>
                        <a:t> on a low stretcher of wooden legs, substituting for human legs</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Polish artist</a:t>
                      </a:r>
                    </a:p>
                  </a:txBody>
                  <a:tcPr marL="127000" marR="127000" marT="127000" marB="127000"/>
                </a:tc>
              </a:tr>
              <a:tr h="1567200">
                <a:tc>
                  <a:txBody>
                    <a:bodyPr/>
                    <a:lstStyle/>
                    <a:p>
                      <a:pPr marL="0" marR="0">
                        <a:spcBef>
                          <a:spcPts val="10"/>
                        </a:spcBef>
                        <a:spcAft>
                          <a:spcPts val="10"/>
                        </a:spcAft>
                      </a:pPr>
                      <a:r>
                        <a:rPr lang="en-US" sz="1700">
                          <a:solidFill>
                            <a:srgbClr val="FFFFFF"/>
                          </a:solidFill>
                          <a:latin typeface="Times New Roman"/>
                          <a:ea typeface="Cambria"/>
                          <a:cs typeface="Times New Roman"/>
                        </a:rPr>
                        <a:t> </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 </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Hardened fiber has the appearance of crinkled human skin set in earth tones</a:t>
                      </a:r>
                    </a:p>
                  </a:txBody>
                  <a:tcPr marL="127000" marR="127000" marT="127000" marB="127000"/>
                </a:tc>
                <a:tc>
                  <a:txBody>
                    <a:bodyPr/>
                    <a:lstStyle/>
                    <a:p>
                      <a:pPr marL="0" marR="0">
                        <a:spcBef>
                          <a:spcPts val="10"/>
                        </a:spcBef>
                        <a:spcAft>
                          <a:spcPts val="10"/>
                        </a:spcAft>
                      </a:pPr>
                      <a:r>
                        <a:rPr lang="en-US" sz="1700" dirty="0">
                          <a:solidFill>
                            <a:srgbClr val="FFFFFF"/>
                          </a:solidFill>
                          <a:latin typeface="Times New Roman"/>
                          <a:ea typeface="Cambria"/>
                          <a:cs typeface="Times New Roman"/>
                        </a:rPr>
                        <a:t>Since 1974, she has made figures often without heads or arms in large groups or singly</a:t>
                      </a:r>
                    </a:p>
                  </a:txBody>
                  <a:tcPr marL="127000" marR="127000" marT="127000" marB="127000"/>
                </a:tc>
              </a:tr>
              <a:tr h="1567200">
                <a:tc>
                  <a:txBody>
                    <a:bodyPr/>
                    <a:lstStyle/>
                    <a:p>
                      <a:pPr marL="0" marR="0">
                        <a:spcBef>
                          <a:spcPts val="10"/>
                        </a:spcBef>
                        <a:spcAft>
                          <a:spcPts val="10"/>
                        </a:spcAft>
                      </a:pPr>
                      <a:r>
                        <a:rPr lang="en-US" sz="1700">
                          <a:solidFill>
                            <a:srgbClr val="FFFFFF"/>
                          </a:solidFill>
                          <a:latin typeface="Times New Roman"/>
                          <a:ea typeface="Cambria"/>
                          <a:cs typeface="Times New Roman"/>
                        </a:rPr>
                        <a:t> </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 </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Figure placed to be seen in the round: the back is complete, but the front is hollow</a:t>
                      </a:r>
                    </a:p>
                  </a:txBody>
                  <a:tcPr marL="127000" marR="127000" marT="127000" marB="127000"/>
                </a:tc>
                <a:tc>
                  <a:txBody>
                    <a:bodyPr/>
                    <a:lstStyle/>
                    <a:p>
                      <a:pPr marL="0" marR="0">
                        <a:spcBef>
                          <a:spcPts val="10"/>
                        </a:spcBef>
                        <a:spcAft>
                          <a:spcPts val="10"/>
                        </a:spcAft>
                      </a:pPr>
                      <a:r>
                        <a:rPr lang="en-US" sz="1700" dirty="0">
                          <a:solidFill>
                            <a:srgbClr val="FFFFFF"/>
                          </a:solidFill>
                          <a:latin typeface="Times New Roman"/>
                          <a:ea typeface="Cambria"/>
                          <a:cs typeface="Times New Roman"/>
                        </a:rPr>
                        <a:t> </a:t>
                      </a:r>
                    </a:p>
                  </a:txBody>
                  <a:tcPr marL="127000" marR="127000" marT="127000" marB="127000"/>
                </a:tc>
              </a:tr>
              <a:tr h="1567200">
                <a:tc>
                  <a:txBody>
                    <a:bodyPr/>
                    <a:lstStyle/>
                    <a:p>
                      <a:endParaRPr lang="en-US" dirty="0"/>
                    </a:p>
                  </a:txBody>
                  <a:tcPr marL="127000" marR="127000" marT="127000" marB="127000"/>
                </a:tc>
                <a:tc>
                  <a:txBody>
                    <a:bodyPr/>
                    <a:lstStyle/>
                    <a:p>
                      <a:endParaRPr lang="en-US" dirty="0"/>
                    </a:p>
                  </a:txBody>
                  <a:tcPr marL="127000" marR="127000" marT="127000" marB="127000"/>
                </a:tc>
                <a:tc>
                  <a:txBody>
                    <a:bodyPr/>
                    <a:lstStyle/>
                    <a:p>
                      <a:pPr marL="0" marR="0">
                        <a:spcBef>
                          <a:spcPts val="10"/>
                        </a:spcBef>
                        <a:spcAft>
                          <a:spcPts val="10"/>
                        </a:spcAft>
                      </a:pPr>
                      <a:endParaRPr lang="en-US" sz="1700" dirty="0">
                        <a:solidFill>
                          <a:srgbClr val="FFFFFF"/>
                        </a:solidFill>
                        <a:latin typeface="Times New Roman"/>
                        <a:ea typeface="Cambria"/>
                        <a:cs typeface="Times New Roman"/>
                      </a:endParaRPr>
                    </a:p>
                  </a:txBody>
                  <a:tcPr marL="127000" marR="127000" marT="127000" marB="127000"/>
                </a:tc>
                <a:tc>
                  <a:txBody>
                    <a:bodyPr/>
                    <a:lstStyle/>
                    <a:p>
                      <a:pPr marL="0" marR="0">
                        <a:spcBef>
                          <a:spcPts val="10"/>
                        </a:spcBef>
                        <a:spcAft>
                          <a:spcPts val="10"/>
                        </a:spcAft>
                      </a:pPr>
                      <a:endParaRPr lang="en-US" sz="1700" dirty="0">
                        <a:solidFill>
                          <a:srgbClr val="FFFFFF"/>
                        </a:solidFill>
                        <a:latin typeface="Times New Roman"/>
                        <a:ea typeface="Cambria"/>
                        <a:cs typeface="Times New Roman"/>
                      </a:endParaRPr>
                    </a:p>
                  </a:txBody>
                  <a:tcPr marL="127000" marR="127000" marT="127000" marB="127000"/>
                </a:tc>
              </a:tr>
            </a:tbl>
          </a:graphicData>
        </a:graphic>
      </p:graphicFrame>
      <p:pic>
        <p:nvPicPr>
          <p:cNvPr id="125" name="Shape 125"/>
          <p:cNvPicPr preferRelativeResize="0"/>
          <p:nvPr/>
        </p:nvPicPr>
        <p:blipFill>
          <a:blip r:embed="rId3">
            <a:alphaModFix/>
          </a:blip>
          <a:stretch>
            <a:fillRect/>
          </a:stretch>
        </p:blipFill>
        <p:spPr>
          <a:xfrm>
            <a:off x="381000" y="3048000"/>
            <a:ext cx="2427501" cy="3131833"/>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 name="Picture 1" descr="2.png"/>
          <p:cNvPicPr>
            <a:picLocks noChangeAspect="1"/>
          </p:cNvPicPr>
          <p:nvPr/>
        </p:nvPicPr>
        <p:blipFill>
          <a:blip r:embed="rId2"/>
          <a:stretch>
            <a:fillRect/>
          </a:stretch>
        </p:blipFill>
        <p:spPr>
          <a:xfrm>
            <a:off x="1076325" y="710917"/>
            <a:ext cx="6696075" cy="508028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1535521" y="0"/>
            <a:ext cx="10679521" cy="68675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0180606_122114.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70006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9ace1b6f1fd8d569aeed66b0152f24bd5c1068e4.jpg"/>
          <p:cNvPicPr>
            <a:picLocks noChangeAspect="1"/>
          </p:cNvPicPr>
          <p:nvPr/>
        </p:nvPicPr>
        <p:blipFill>
          <a:blip r:embed="rId2"/>
          <a:stretch>
            <a:fillRect/>
          </a:stretch>
        </p:blipFill>
        <p:spPr>
          <a:xfrm>
            <a:off x="5715" y="0"/>
            <a:ext cx="9138285"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81000" y="230187"/>
            <a:ext cx="8382000" cy="664800"/>
          </a:xfrm>
          <a:prstGeom prst="rect">
            <a:avLst/>
          </a:prstGeom>
        </p:spPr>
        <p:txBody>
          <a:bodyPr lIns="91425" tIns="91425" rIns="91425" bIns="91425" anchor="t" anchorCtr="0">
            <a:noAutofit/>
          </a:bodyPr>
          <a:lstStyle/>
          <a:p>
            <a:pPr lvl="0" rtl="0">
              <a:spcBef>
                <a:spcPts val="0"/>
              </a:spcBef>
              <a:buNone/>
            </a:pPr>
            <a:r>
              <a:rPr lang="en" dirty="0">
                <a:latin typeface="Amatic SC"/>
                <a:ea typeface="Amatic SC"/>
                <a:cs typeface="Amatic SC"/>
                <a:sym typeface="Amatic SC"/>
              </a:rPr>
              <a:t>Enduring Understanding</a:t>
            </a:r>
          </a:p>
        </p:txBody>
      </p:sp>
      <p:sp>
        <p:nvSpPr>
          <p:cNvPr id="66" name="Shape 66"/>
          <p:cNvSpPr txBox="1">
            <a:spLocks noGrp="1"/>
          </p:cNvSpPr>
          <p:nvPr>
            <p:ph type="body" idx="1"/>
          </p:nvPr>
        </p:nvSpPr>
        <p:spPr>
          <a:xfrm>
            <a:off x="381000" y="1412856"/>
            <a:ext cx="8382000" cy="4888400"/>
          </a:xfrm>
          <a:prstGeom prst="rect">
            <a:avLst/>
          </a:prstGeom>
        </p:spPr>
        <p:txBody>
          <a:bodyPr lIns="91425" tIns="91425" rIns="91425" bIns="91425" anchor="t" anchorCtr="0">
            <a:noAutofit/>
          </a:bodyPr>
          <a:lstStyle/>
          <a:p>
            <a:pPr lvl="0" rtl="0">
              <a:spcBef>
                <a:spcPts val="0"/>
              </a:spcBef>
              <a:buNone/>
            </a:pPr>
            <a:r>
              <a:rPr lang="en">
                <a:solidFill>
                  <a:srgbClr val="FFFFFF"/>
                </a:solidFill>
              </a:rPr>
              <a:t>Traditional art forms have been enhanced by technology.</a:t>
            </a:r>
          </a:p>
          <a:p>
            <a:pPr lvl="0" rtl="0">
              <a:spcBef>
                <a:spcPts val="0"/>
              </a:spcBef>
              <a:buNone/>
            </a:pPr>
            <a:r>
              <a:rPr lang="en">
                <a:solidFill>
                  <a:srgbClr val="FFFFFF"/>
                </a:solidFill>
              </a:rPr>
              <a:t>Contemporary Art is Global.</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Rock Koons.jpg"/>
          <p:cNvPicPr>
            <a:picLocks noChangeAspect="1"/>
          </p:cNvPicPr>
          <p:nvPr/>
        </p:nvPicPr>
        <p:blipFill>
          <a:blip r:embed="rId2"/>
          <a:stretch>
            <a:fillRect/>
          </a:stretch>
        </p:blipFill>
        <p:spPr>
          <a:xfrm>
            <a:off x="1431925" y="152400"/>
            <a:ext cx="6111875" cy="6400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9"/>
        <p:cNvGrpSpPr/>
        <p:nvPr/>
      </p:nvGrpSpPr>
      <p:grpSpPr>
        <a:xfrm>
          <a:off x="0" y="0"/>
          <a:ext cx="0" cy="0"/>
          <a:chOff x="0" y="0"/>
          <a:chExt cx="0" cy="0"/>
        </a:xfrm>
      </p:grpSpPr>
      <p:pic>
        <p:nvPicPr>
          <p:cNvPr id="130" name="Shape 130"/>
          <p:cNvPicPr preferRelativeResize="0"/>
          <p:nvPr/>
        </p:nvPicPr>
        <p:blipFill>
          <a:blip r:embed="rId3">
            <a:alphaModFix/>
          </a:blip>
          <a:stretch>
            <a:fillRect/>
          </a:stretch>
        </p:blipFill>
        <p:spPr>
          <a:xfrm>
            <a:off x="3886200" y="228600"/>
            <a:ext cx="4800600" cy="6324600"/>
          </a:xfrm>
          <a:prstGeom prst="rect">
            <a:avLst/>
          </a:prstGeom>
          <a:noFill/>
          <a:ln>
            <a:noFill/>
          </a:ln>
        </p:spPr>
      </p:pic>
      <p:pic>
        <p:nvPicPr>
          <p:cNvPr id="131" name="Shape 131"/>
          <p:cNvPicPr preferRelativeResize="0"/>
          <p:nvPr/>
        </p:nvPicPr>
        <p:blipFill>
          <a:blip r:embed="rId4">
            <a:alphaModFix/>
          </a:blip>
          <a:stretch>
            <a:fillRect/>
          </a:stretch>
        </p:blipFill>
        <p:spPr>
          <a:xfrm>
            <a:off x="106875" y="6059667"/>
            <a:ext cx="528700" cy="651365"/>
          </a:xfrm>
          <a:prstGeom prst="rect">
            <a:avLst/>
          </a:prstGeom>
          <a:noFill/>
          <a:ln>
            <a:noFill/>
          </a:ln>
        </p:spPr>
      </p:pic>
      <p:sp>
        <p:nvSpPr>
          <p:cNvPr id="132" name="Shape 132"/>
          <p:cNvSpPr txBox="1"/>
          <p:nvPr/>
        </p:nvSpPr>
        <p:spPr>
          <a:xfrm>
            <a:off x="381000" y="787400"/>
            <a:ext cx="3000000" cy="1168400"/>
          </a:xfrm>
          <a:prstGeom prst="rect">
            <a:avLst/>
          </a:prstGeom>
          <a:noFill/>
          <a:ln>
            <a:noFill/>
          </a:ln>
        </p:spPr>
        <p:txBody>
          <a:bodyPr lIns="91425" tIns="91425" rIns="91425" bIns="91425" anchor="ctr" anchorCtr="0">
            <a:noAutofit/>
          </a:bodyPr>
          <a:lstStyle/>
          <a:p>
            <a:pPr lvl="0" rtl="0">
              <a:spcBef>
                <a:spcPts val="0"/>
              </a:spcBef>
              <a:buNone/>
            </a:pPr>
            <a:r>
              <a:rPr lang="en" sz="1900" dirty="0">
                <a:solidFill>
                  <a:srgbClr val="FFFFFF"/>
                </a:solidFill>
                <a:latin typeface="Times New Roman"/>
                <a:ea typeface="Quattrocento"/>
                <a:cs typeface="Times New Roman"/>
                <a:sym typeface="Quattrocento"/>
              </a:rPr>
              <a:t>230.  </a:t>
            </a:r>
            <a:r>
              <a:rPr lang="en" sz="1900" b="1" i="1" dirty="0">
                <a:solidFill>
                  <a:srgbClr val="FFFFFF"/>
                </a:solidFill>
                <a:latin typeface="Times New Roman"/>
                <a:ea typeface="Quattrocento"/>
                <a:cs typeface="Times New Roman"/>
                <a:sym typeface="Quattrocento"/>
              </a:rPr>
              <a:t>Pink Panther</a:t>
            </a:r>
          </a:p>
          <a:p>
            <a:pPr lvl="0" rtl="0">
              <a:spcBef>
                <a:spcPts val="0"/>
              </a:spcBef>
              <a:buNone/>
            </a:pPr>
            <a:r>
              <a:rPr lang="en" sz="1900" dirty="0">
                <a:solidFill>
                  <a:srgbClr val="FFFFFF"/>
                </a:solidFill>
                <a:latin typeface="Times New Roman"/>
                <a:ea typeface="Quattrocento"/>
                <a:cs typeface="Times New Roman"/>
                <a:sym typeface="Quattrocento"/>
              </a:rPr>
              <a:t>Jeff Koons</a:t>
            </a:r>
          </a:p>
          <a:p>
            <a:pPr lvl="0" rtl="0">
              <a:spcBef>
                <a:spcPts val="0"/>
              </a:spcBef>
              <a:buNone/>
            </a:pPr>
            <a:r>
              <a:rPr lang="en" sz="1900" dirty="0">
                <a:solidFill>
                  <a:srgbClr val="FFFFFF"/>
                </a:solidFill>
                <a:latin typeface="Times New Roman"/>
                <a:ea typeface="Quattrocento"/>
                <a:cs typeface="Times New Roman"/>
                <a:sym typeface="Quattrocento"/>
              </a:rPr>
              <a:t>1988</a:t>
            </a:r>
          </a:p>
          <a:p>
            <a:pPr lvl="0" rtl="0">
              <a:spcBef>
                <a:spcPts val="0"/>
              </a:spcBef>
              <a:buNone/>
            </a:pPr>
            <a:r>
              <a:rPr lang="en" sz="1900" dirty="0">
                <a:solidFill>
                  <a:srgbClr val="FFFFFF"/>
                </a:solidFill>
                <a:latin typeface="Times New Roman"/>
                <a:ea typeface="Quattrocento"/>
                <a:cs typeface="Times New Roman"/>
                <a:sym typeface="Quattrocento"/>
              </a:rPr>
              <a:t>Glazed Porcelain</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0" y="320675"/>
            <a:ext cx="9144000" cy="5768975"/>
          </a:xfrm>
          <a:prstGeom prst="rect">
            <a:avLst/>
          </a:prstGeom>
        </p:spPr>
      </p:pic>
      <p:sp>
        <p:nvSpPr>
          <p:cNvPr id="3" name="TextBox 2"/>
          <p:cNvSpPr txBox="1"/>
          <p:nvPr/>
        </p:nvSpPr>
        <p:spPr>
          <a:xfrm>
            <a:off x="1066800" y="6089650"/>
            <a:ext cx="6934200" cy="369332"/>
          </a:xfrm>
          <a:prstGeom prst="rect">
            <a:avLst/>
          </a:prstGeom>
          <a:noFill/>
        </p:spPr>
        <p:txBody>
          <a:bodyPr wrap="square" rtlCol="0">
            <a:spAutoFit/>
          </a:bodyPr>
          <a:lstStyle/>
          <a:p>
            <a:r>
              <a:rPr lang="en-US" dirty="0" smtClean="0">
                <a:solidFill>
                  <a:srgbClr val="FFFFFF"/>
                </a:solidFill>
                <a:hlinkClick r:id="rId3"/>
              </a:rPr>
              <a:t>https://www.youtube.com/watch?v=g4Fgt4fjTj0</a:t>
            </a:r>
            <a:r>
              <a:rPr lang="en-US" dirty="0" smtClean="0">
                <a:solidFill>
                  <a:srgbClr val="FFFFFF"/>
                </a:solidFill>
              </a:rPr>
              <a:t>				3:00</a:t>
            </a:r>
            <a:endParaRPr lang="en-US" dirty="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fc29a28178e61a9de5a7b9b8503d4ca70f85505.jpg"/>
          <p:cNvPicPr>
            <a:picLocks noChangeAspect="1"/>
          </p:cNvPicPr>
          <p:nvPr/>
        </p:nvPicPr>
        <p:blipFill>
          <a:blip r:embed="rId2"/>
          <a:stretch>
            <a:fillRect/>
          </a:stretch>
        </p:blipFill>
        <p:spPr>
          <a:xfrm>
            <a:off x="914400" y="533400"/>
            <a:ext cx="7365157" cy="56451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2"/>
        <p:cNvGrpSpPr/>
        <p:nvPr/>
      </p:nvGrpSpPr>
      <p:grpSpPr>
        <a:xfrm>
          <a:off x="0" y="0"/>
          <a:ext cx="0" cy="0"/>
          <a:chOff x="0" y="0"/>
          <a:chExt cx="0" cy="0"/>
        </a:xfrm>
      </p:grpSpPr>
      <p:graphicFrame>
        <p:nvGraphicFramePr>
          <p:cNvPr id="143" name="Shape 143"/>
          <p:cNvGraphicFramePr/>
          <p:nvPr/>
        </p:nvGraphicFramePr>
        <p:xfrm>
          <a:off x="0" y="1"/>
          <a:ext cx="9133100" cy="7035839"/>
        </p:xfrm>
        <a:graphic>
          <a:graphicData uri="http://schemas.openxmlformats.org/drawingml/2006/table">
            <a:tbl>
              <a:tblPr>
                <a:noFill/>
              </a:tblPr>
              <a:tblGrid>
                <a:gridCol w="2283275"/>
                <a:gridCol w="2283275"/>
                <a:gridCol w="2283275"/>
                <a:gridCol w="2283275"/>
              </a:tblGrid>
              <a:tr h="609560">
                <a:tc>
                  <a:txBody>
                    <a:bodyPr/>
                    <a:lstStyle/>
                    <a:p>
                      <a:pPr marL="0" marR="0">
                        <a:spcBef>
                          <a:spcPts val="0"/>
                        </a:spcBef>
                        <a:spcAft>
                          <a:spcPts val="0"/>
                        </a:spcAft>
                      </a:pPr>
                      <a:r>
                        <a:rPr lang="en-US" sz="2600" b="1" i="1" dirty="0">
                          <a:solidFill>
                            <a:srgbClr val="FFFFFF"/>
                          </a:solidFill>
                          <a:latin typeface="Times New Roman"/>
                          <a:ea typeface="Cambria"/>
                          <a:cs typeface="Times New Roman"/>
                        </a:rPr>
                        <a:t> Form</a:t>
                      </a:r>
                    </a:p>
                  </a:txBody>
                  <a:tcPr marL="127000" marR="127000" marT="127000" marB="127000"/>
                </a:tc>
                <a:tc>
                  <a:txBody>
                    <a:bodyPr/>
                    <a:lstStyle/>
                    <a:p>
                      <a:pPr marL="0" marR="0">
                        <a:spcBef>
                          <a:spcPts val="0"/>
                        </a:spcBef>
                        <a:spcAft>
                          <a:spcPts val="0"/>
                        </a:spcAft>
                      </a:pPr>
                      <a:r>
                        <a:rPr lang="en-US" sz="2600" b="1" i="1">
                          <a:solidFill>
                            <a:srgbClr val="FFFFFF"/>
                          </a:solidFill>
                          <a:latin typeface="Times New Roman"/>
                          <a:ea typeface="Cambria"/>
                          <a:cs typeface="Times New Roman"/>
                        </a:rPr>
                        <a:t>Function</a:t>
                      </a:r>
                    </a:p>
                  </a:txBody>
                  <a:tcPr marL="127000" marR="127000" marT="127000" marB="127000"/>
                </a:tc>
                <a:tc>
                  <a:txBody>
                    <a:bodyPr/>
                    <a:lstStyle/>
                    <a:p>
                      <a:pPr marL="0" marR="0">
                        <a:spcBef>
                          <a:spcPts val="0"/>
                        </a:spcBef>
                        <a:spcAft>
                          <a:spcPts val="0"/>
                        </a:spcAft>
                      </a:pPr>
                      <a:r>
                        <a:rPr lang="en-US" sz="2600" b="1" i="1" dirty="0">
                          <a:solidFill>
                            <a:srgbClr val="FFFFFF"/>
                          </a:solidFill>
                          <a:latin typeface="Times New Roman"/>
                          <a:ea typeface="Cambria"/>
                          <a:cs typeface="Times New Roman"/>
                        </a:rPr>
                        <a:t>Content</a:t>
                      </a:r>
                    </a:p>
                  </a:txBody>
                  <a:tcPr marL="127000" marR="127000" marT="127000" marB="127000"/>
                </a:tc>
                <a:tc>
                  <a:txBody>
                    <a:bodyPr/>
                    <a:lstStyle/>
                    <a:p>
                      <a:pPr marL="0" marR="0">
                        <a:spcBef>
                          <a:spcPts val="0"/>
                        </a:spcBef>
                        <a:spcAft>
                          <a:spcPts val="0"/>
                        </a:spcAft>
                      </a:pPr>
                      <a:r>
                        <a:rPr lang="en-US" sz="2600" b="1" i="1" dirty="0">
                          <a:solidFill>
                            <a:srgbClr val="FFFFFF"/>
                          </a:solidFill>
                          <a:latin typeface="Times New Roman"/>
                          <a:ea typeface="Cambria"/>
                          <a:cs typeface="Times New Roman"/>
                        </a:rPr>
                        <a:t>Context</a:t>
                      </a:r>
                    </a:p>
                  </a:txBody>
                  <a:tcPr marL="127000" marR="127000" marT="127000" marB="127000"/>
                </a:tc>
              </a:tr>
              <a:tr h="1567200">
                <a:tc>
                  <a:txBody>
                    <a:bodyPr/>
                    <a:lstStyle/>
                    <a:p>
                      <a:pPr marL="0" marR="0">
                        <a:spcBef>
                          <a:spcPts val="0"/>
                        </a:spcBef>
                        <a:spcAft>
                          <a:spcPts val="0"/>
                        </a:spcAft>
                      </a:pPr>
                      <a:r>
                        <a:rPr lang="en-US" sz="1800">
                          <a:solidFill>
                            <a:srgbClr val="FFFFFF"/>
                          </a:solidFill>
                          <a:latin typeface="Times New Roman"/>
                          <a:ea typeface="Cambria"/>
                          <a:cs typeface="Times New Roman"/>
                        </a:rPr>
                        <a:t>Life size porcelain </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Commentary on celebrity, sexuality, commercialism, stereotypes, pop culture, kitsch</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Artificially idealized female form: over yellow hair, bright red lips/fingernails; overtly fake</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PA born artist, working in NYC</a:t>
                      </a:r>
                    </a:p>
                  </a:txBody>
                  <a:tcPr marL="127000" marR="127000" marT="127000" marB="127000"/>
                </a:tc>
              </a:tr>
              <a:tr h="1567200">
                <a:tc>
                  <a:txBody>
                    <a:bodyPr/>
                    <a:lstStyle/>
                    <a:p>
                      <a:pPr marL="0" marR="0">
                        <a:spcBef>
                          <a:spcPts val="0"/>
                        </a:spcBef>
                        <a:spcAft>
                          <a:spcPts val="0"/>
                        </a:spcAft>
                      </a:pPr>
                      <a:r>
                        <a:rPr lang="en-US" sz="1800">
                          <a:solidFill>
                            <a:srgbClr val="FFFFFF"/>
                          </a:solidFill>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Creates a permanent reality out of something that is ephemeral and never meant to be exhibited</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Woman is Jayne Mansfield, a popular screen star</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 </a:t>
                      </a:r>
                    </a:p>
                  </a:txBody>
                  <a:tcPr marL="127000" marR="127000" marT="127000" marB="127000"/>
                </a:tc>
              </a:tr>
              <a:tr h="1567200">
                <a:tc>
                  <a:txBody>
                    <a:bodyPr/>
                    <a:lstStyle/>
                    <a:p>
                      <a:pPr marL="0" marR="0">
                        <a:spcBef>
                          <a:spcPts val="0"/>
                        </a:spcBef>
                        <a:spcAft>
                          <a:spcPts val="0"/>
                        </a:spcAft>
                      </a:pPr>
                      <a:r>
                        <a:rPr lang="en-US" sz="1800">
                          <a:solidFill>
                            <a:srgbClr val="FFFFFF"/>
                          </a:solidFill>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Pink panther, a cartoon character; he exhibits a tender delicacy </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 </a:t>
                      </a:r>
                    </a:p>
                  </a:txBody>
                  <a:tcPr marL="127000" marR="127000" marT="127000" marB="127000"/>
                </a:tc>
              </a:tr>
              <a:tr h="1567200">
                <a:tc>
                  <a:txBody>
                    <a:bodyPr/>
                    <a:lstStyle/>
                    <a:p>
                      <a:pPr marL="0" marR="0">
                        <a:spcBef>
                          <a:spcPts val="0"/>
                        </a:spcBef>
                        <a:spcAft>
                          <a:spcPts val="0"/>
                        </a:spcAft>
                      </a:pPr>
                      <a:endParaRPr lang="en-US" sz="1800" dirty="0">
                        <a:solidFill>
                          <a:srgbClr val="FFFFFF"/>
                        </a:solidFill>
                        <a:latin typeface="Times New Roman"/>
                        <a:ea typeface="Cambria"/>
                        <a:cs typeface="Times New Roman"/>
                      </a:endParaRPr>
                    </a:p>
                  </a:txBody>
                  <a:tcPr marL="127000" marR="127000" marT="127000" marB="127000"/>
                </a:tc>
                <a:tc>
                  <a:txBody>
                    <a:bodyPr/>
                    <a:lstStyle/>
                    <a:p>
                      <a:pPr marL="0" marR="0">
                        <a:spcBef>
                          <a:spcPts val="0"/>
                        </a:spcBef>
                        <a:spcAft>
                          <a:spcPts val="0"/>
                        </a:spcAft>
                      </a:pPr>
                      <a:endParaRPr lang="en-US" sz="1800" dirty="0">
                        <a:solidFill>
                          <a:srgbClr val="FFFFFF"/>
                        </a:solidFill>
                        <a:latin typeface="Times New Roman"/>
                        <a:ea typeface="Cambria"/>
                        <a:cs typeface="Times New Roman"/>
                      </a:endParaRPr>
                    </a:p>
                  </a:txBody>
                  <a:tcPr marL="127000" marR="127000" marT="127000" marB="127000"/>
                </a:tc>
                <a:tc>
                  <a:txBody>
                    <a:bodyPr/>
                    <a:lstStyle/>
                    <a:p>
                      <a:endParaRPr lang="en-US" dirty="0"/>
                    </a:p>
                  </a:txBody>
                  <a:tcPr marL="127000" marR="127000" marT="127000" marB="127000"/>
                </a:tc>
                <a:tc>
                  <a:txBody>
                    <a:bodyPr/>
                    <a:lstStyle/>
                    <a:p>
                      <a:endParaRPr lang="en-US" dirty="0"/>
                    </a:p>
                  </a:txBody>
                  <a:tcPr marL="127000" marR="127000" marT="127000" marB="127000"/>
                </a:tc>
              </a:tr>
            </a:tbl>
          </a:graphicData>
        </a:graphic>
      </p:graphicFrame>
      <p:pic>
        <p:nvPicPr>
          <p:cNvPr id="144" name="Shape 144"/>
          <p:cNvPicPr preferRelativeResize="0"/>
          <p:nvPr/>
        </p:nvPicPr>
        <p:blipFill>
          <a:blip r:embed="rId3">
            <a:alphaModFix/>
          </a:blip>
          <a:stretch>
            <a:fillRect/>
          </a:stretch>
        </p:blipFill>
        <p:spPr>
          <a:xfrm>
            <a:off x="381001" y="4091890"/>
            <a:ext cx="1905000" cy="2577339"/>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quote-it-s-wonderful-to-make-a-lot-of-money-to-be-able-to-take-care-of-my-family-to-have-the-jeff-koons-134-9-0915.jpg"/>
          <p:cNvPicPr>
            <a:picLocks noChangeAspect="1"/>
          </p:cNvPicPr>
          <p:nvPr/>
        </p:nvPicPr>
        <p:blipFill>
          <a:blip r:embed="rId2"/>
          <a:stretch>
            <a:fillRect/>
          </a:stretch>
        </p:blipFill>
        <p:spPr>
          <a:xfrm>
            <a:off x="0" y="866775"/>
            <a:ext cx="9144000" cy="43021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king-money-is-art-2.jpg"/>
          <p:cNvPicPr>
            <a:picLocks noChangeAspect="1"/>
          </p:cNvPicPr>
          <p:nvPr/>
        </p:nvPicPr>
        <p:blipFill>
          <a:blip r:embed="rId2"/>
          <a:stretch>
            <a:fillRect/>
          </a:stretch>
        </p:blipFill>
        <p:spPr>
          <a:xfrm>
            <a:off x="-1" y="0"/>
            <a:ext cx="10567703"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02162jc.jpg"/>
          <p:cNvPicPr>
            <a:picLocks noChangeAspect="1"/>
          </p:cNvPicPr>
          <p:nvPr/>
        </p:nvPicPr>
        <p:blipFill>
          <a:blip r:embed="rId2"/>
          <a:stretch>
            <a:fillRect/>
          </a:stretch>
        </p:blipFill>
        <p:spPr>
          <a:xfrm>
            <a:off x="0" y="1066800"/>
            <a:ext cx="9144000" cy="4572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mage.jpg"/>
          <p:cNvPicPr>
            <a:picLocks noChangeAspect="1"/>
          </p:cNvPicPr>
          <p:nvPr/>
        </p:nvPicPr>
        <p:blipFill>
          <a:blip r:embed="rId2"/>
          <a:stretch>
            <a:fillRect/>
          </a:stretch>
        </p:blipFill>
        <p:spPr>
          <a:xfrm>
            <a:off x="-3374571" y="990600"/>
            <a:ext cx="12518571" cy="4572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 y="381000"/>
            <a:ext cx="8153400" cy="5940088"/>
          </a:xfrm>
          <a:prstGeom prst="rect">
            <a:avLst/>
          </a:prstGeom>
          <a:noFill/>
        </p:spPr>
        <p:txBody>
          <a:bodyPr wrap="square" rtlCol="0">
            <a:spAutoFit/>
          </a:bodyPr>
          <a:lstStyle/>
          <a:p>
            <a:r>
              <a:rPr lang="en-US" sz="2000" i="1" dirty="0" smtClean="0">
                <a:solidFill>
                  <a:srgbClr val="FFFFFF"/>
                </a:solidFill>
                <a:latin typeface="Times New Roman"/>
                <a:cs typeface="Times New Roman"/>
              </a:rPr>
              <a:t>Surrealist painter Alex </a:t>
            </a:r>
            <a:r>
              <a:rPr lang="en-US" sz="2000" i="1" dirty="0" err="1" smtClean="0">
                <a:solidFill>
                  <a:srgbClr val="FFFFFF"/>
                </a:solidFill>
                <a:latin typeface="Times New Roman"/>
                <a:cs typeface="Times New Roman"/>
              </a:rPr>
              <a:t>Gardega</a:t>
            </a:r>
            <a:r>
              <a:rPr lang="en-US" sz="2000" i="1" dirty="0" smtClean="0">
                <a:solidFill>
                  <a:srgbClr val="FFFFFF"/>
                </a:solidFill>
                <a:latin typeface="Times New Roman"/>
                <a:cs typeface="Times New Roman"/>
              </a:rPr>
              <a:t> responded to a help-wanted ad and was given a tour of </a:t>
            </a:r>
            <a:r>
              <a:rPr lang="en-US" sz="2000" i="1" dirty="0" err="1" smtClean="0">
                <a:solidFill>
                  <a:srgbClr val="FFFFFF"/>
                </a:solidFill>
                <a:latin typeface="Times New Roman"/>
                <a:cs typeface="Times New Roman"/>
              </a:rPr>
              <a:t>Koons</a:t>
            </a:r>
            <a:r>
              <a:rPr lang="en-US" sz="2000" i="1" dirty="0" smtClean="0">
                <a:solidFill>
                  <a:srgbClr val="FFFFFF"/>
                </a:solidFill>
                <a:latin typeface="Times New Roman"/>
                <a:cs typeface="Times New Roman"/>
              </a:rPr>
              <a:t>’ factory on West 29th Street. “It was beyond insane,” he told me.</a:t>
            </a:r>
          </a:p>
          <a:p>
            <a:endParaRPr lang="en-US" sz="2000" i="1" dirty="0" smtClean="0">
              <a:solidFill>
                <a:srgbClr val="FFFFFF"/>
              </a:solidFill>
              <a:latin typeface="Times New Roman"/>
              <a:cs typeface="Times New Roman"/>
            </a:endParaRPr>
          </a:p>
          <a:p>
            <a:r>
              <a:rPr lang="en-US" sz="2000" i="1" dirty="0" err="1" smtClean="0">
                <a:solidFill>
                  <a:srgbClr val="FFFFFF"/>
                </a:solidFill>
                <a:latin typeface="Times New Roman"/>
                <a:cs typeface="Times New Roman"/>
              </a:rPr>
              <a:t>Gardega</a:t>
            </a:r>
            <a:r>
              <a:rPr lang="en-US" sz="2000" i="1" dirty="0" smtClean="0">
                <a:solidFill>
                  <a:srgbClr val="FFFFFF"/>
                </a:solidFill>
                <a:latin typeface="Times New Roman"/>
                <a:cs typeface="Times New Roman"/>
              </a:rPr>
              <a:t> said, “They have lasers printing holes in paper, so they make thousands of pieces of paper with holes in it, and these artists sit all day long and take one stencil, dab paint over it, take the next over that . . . repeat hundreds of times a day — all for a 5-inch section.”</a:t>
            </a:r>
          </a:p>
          <a:p>
            <a:endParaRPr lang="en-US" sz="2000" i="1" dirty="0" smtClean="0">
              <a:solidFill>
                <a:srgbClr val="FFFFFF"/>
              </a:solidFill>
              <a:latin typeface="Times New Roman"/>
              <a:cs typeface="Times New Roman"/>
            </a:endParaRPr>
          </a:p>
          <a:p>
            <a:r>
              <a:rPr lang="en-US" sz="2000" i="1" dirty="0" err="1" smtClean="0">
                <a:solidFill>
                  <a:srgbClr val="FFFFFF"/>
                </a:solidFill>
                <a:latin typeface="Times New Roman"/>
                <a:cs typeface="Times New Roman"/>
              </a:rPr>
              <a:t>Koons</a:t>
            </a:r>
            <a:r>
              <a:rPr lang="en-US" sz="2000" i="1" dirty="0" smtClean="0">
                <a:solidFill>
                  <a:srgbClr val="FFFFFF"/>
                </a:solidFill>
                <a:latin typeface="Times New Roman"/>
                <a:cs typeface="Times New Roman"/>
              </a:rPr>
              <a:t> […] is said to have three shifts of assistants working around the clock, about 100 people total.</a:t>
            </a:r>
          </a:p>
          <a:p>
            <a:endParaRPr lang="en-US" sz="2000" i="1" dirty="0" smtClean="0">
              <a:solidFill>
                <a:srgbClr val="FFFFFF"/>
              </a:solidFill>
              <a:latin typeface="Times New Roman"/>
              <a:cs typeface="Times New Roman"/>
            </a:endParaRPr>
          </a:p>
          <a:p>
            <a:r>
              <a:rPr lang="en-US" sz="2000" i="1" dirty="0" smtClean="0">
                <a:solidFill>
                  <a:srgbClr val="FFFFFF"/>
                </a:solidFill>
                <a:latin typeface="Times New Roman"/>
                <a:cs typeface="Times New Roman"/>
              </a:rPr>
              <a:t>“Jeff’s a tough taskmaster,” said one art expert. “He has workers that just polish sculptures all day. There is high turnover.”</a:t>
            </a:r>
          </a:p>
          <a:p>
            <a:endParaRPr lang="en-US" sz="2000" i="1" dirty="0" smtClean="0">
              <a:solidFill>
                <a:srgbClr val="FFFFFF"/>
              </a:solidFill>
              <a:latin typeface="Times New Roman"/>
              <a:cs typeface="Times New Roman"/>
            </a:endParaRPr>
          </a:p>
          <a:p>
            <a:r>
              <a:rPr lang="en-US" sz="2000" i="1" dirty="0" smtClean="0">
                <a:solidFill>
                  <a:srgbClr val="FFFFFF"/>
                </a:solidFill>
                <a:latin typeface="Times New Roman"/>
                <a:cs typeface="Times New Roman"/>
              </a:rPr>
              <a:t>“It made an </a:t>
            </a:r>
            <a:r>
              <a:rPr lang="en-US" sz="2000" i="1" dirty="0" err="1" smtClean="0">
                <a:solidFill>
                  <a:srgbClr val="FFFFFF"/>
                </a:solidFill>
                <a:latin typeface="Times New Roman"/>
                <a:cs typeface="Times New Roman"/>
              </a:rPr>
              <a:t>iPhone</a:t>
            </a:r>
            <a:r>
              <a:rPr lang="en-US" sz="2000" i="1" dirty="0" smtClean="0">
                <a:solidFill>
                  <a:srgbClr val="FFFFFF"/>
                </a:solidFill>
                <a:latin typeface="Times New Roman"/>
                <a:cs typeface="Times New Roman"/>
              </a:rPr>
              <a:t> factory look like a fun place to work,” said </a:t>
            </a:r>
            <a:r>
              <a:rPr lang="en-US" sz="2000" i="1" dirty="0" err="1" smtClean="0">
                <a:solidFill>
                  <a:srgbClr val="FFFFFF"/>
                </a:solidFill>
                <a:latin typeface="Times New Roman"/>
                <a:cs typeface="Times New Roman"/>
              </a:rPr>
              <a:t>Gardega</a:t>
            </a:r>
            <a:r>
              <a:rPr lang="en-US" sz="2000" i="1" dirty="0" smtClean="0">
                <a:solidFill>
                  <a:srgbClr val="FFFFFF"/>
                </a:solidFill>
                <a:latin typeface="Times New Roman"/>
                <a:cs typeface="Times New Roman"/>
              </a:rPr>
              <a:t>. “It was the most lifeless place I have ever seen. I left there, and then right to the Met to clean my soul. Rembrandt would have spit on his fluorescent-lit floors.”</a:t>
            </a:r>
            <a:endParaRPr lang="en-US" sz="2000" i="1" dirty="0">
              <a:solidFill>
                <a:srgbClr val="FFFFFF"/>
              </a:solidFill>
              <a:latin typeface="Times New Roman"/>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81000" y="230187"/>
            <a:ext cx="8382000" cy="664800"/>
          </a:xfrm>
          <a:prstGeom prst="rect">
            <a:avLst/>
          </a:prstGeom>
        </p:spPr>
        <p:txBody>
          <a:bodyPr lIns="91425" tIns="91425" rIns="91425" bIns="91425" anchor="t" anchorCtr="0">
            <a:noAutofit/>
          </a:bodyPr>
          <a:lstStyle/>
          <a:p>
            <a:pPr lvl="0" rtl="0">
              <a:spcBef>
                <a:spcPts val="0"/>
              </a:spcBef>
              <a:buNone/>
            </a:pPr>
            <a:r>
              <a:rPr lang="en">
                <a:latin typeface="Amatic SC"/>
                <a:ea typeface="Amatic SC"/>
                <a:cs typeface="Amatic SC"/>
                <a:sym typeface="Amatic SC"/>
              </a:rPr>
              <a:t>Essential Knowledge</a:t>
            </a:r>
          </a:p>
        </p:txBody>
      </p:sp>
      <p:sp>
        <p:nvSpPr>
          <p:cNvPr id="72" name="Shape 72"/>
          <p:cNvSpPr txBox="1">
            <a:spLocks noGrp="1"/>
          </p:cNvSpPr>
          <p:nvPr>
            <p:ph type="body" idx="1"/>
          </p:nvPr>
        </p:nvSpPr>
        <p:spPr>
          <a:xfrm>
            <a:off x="381000" y="1412875"/>
            <a:ext cx="8382000" cy="2210800"/>
          </a:xfrm>
          <a:prstGeom prst="rect">
            <a:avLst/>
          </a:prstGeom>
        </p:spPr>
        <p:txBody>
          <a:bodyPr lIns="91425" tIns="91425" rIns="91425" bIns="91425" anchor="t" anchorCtr="0">
            <a:noAutofit/>
          </a:bodyPr>
          <a:lstStyle/>
          <a:p>
            <a:pPr lvl="0" rtl="0">
              <a:spcBef>
                <a:spcPts val="0"/>
              </a:spcBef>
              <a:buNone/>
            </a:pPr>
            <a:r>
              <a:rPr lang="en">
                <a:solidFill>
                  <a:srgbClr val="FFFFFF"/>
                </a:solidFill>
              </a:rPr>
              <a:t>Traditional skills have been challenged by digital works that were meant to last only a short amount of time, works captured on video, computer generated works, etc.</a:t>
            </a:r>
          </a:p>
          <a:p>
            <a:pPr lvl="0" rtl="0">
              <a:spcBef>
                <a:spcPts val="0"/>
              </a:spcBef>
              <a:buNone/>
            </a:pPr>
            <a:r>
              <a:rPr lang="en">
                <a:solidFill>
                  <a:srgbClr val="FFFFFF"/>
                </a:solidFill>
              </a:rPr>
              <a:t>Diverse art forms are created that reflect and challenge the environment in which they were made</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533942-Jeff-Koons-Quote-I-don-t-believe-that-artists-really-are.jpg"/>
          <p:cNvPicPr>
            <a:picLocks noChangeAspect="1"/>
          </p:cNvPicPr>
          <p:nvPr/>
        </p:nvPicPr>
        <p:blipFill>
          <a:blip r:embed="rId2"/>
          <a:stretch>
            <a:fillRect/>
          </a:stretch>
        </p:blipFill>
        <p:spPr>
          <a:xfrm>
            <a:off x="-101600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Jeff-Koons-studio.-photo-Jason-Schmidt.jpg"/>
          <p:cNvPicPr>
            <a:picLocks noChangeAspect="1"/>
          </p:cNvPicPr>
          <p:nvPr/>
        </p:nvPicPr>
        <p:blipFill>
          <a:blip r:embed="rId2"/>
          <a:stretch>
            <a:fillRect/>
          </a:stretch>
        </p:blipFill>
        <p:spPr>
          <a:xfrm>
            <a:off x="0" y="-357447"/>
            <a:ext cx="9144000" cy="721544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a:stretch>
            <a:fillRect/>
          </a:stretch>
        </p:blipFill>
        <p:spPr>
          <a:xfrm>
            <a:off x="-1143000" y="0"/>
            <a:ext cx="10287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8"/>
        <p:cNvGrpSpPr/>
        <p:nvPr/>
      </p:nvGrpSpPr>
      <p:grpSpPr>
        <a:xfrm>
          <a:off x="0" y="0"/>
          <a:ext cx="0" cy="0"/>
          <a:chOff x="0" y="0"/>
          <a:chExt cx="0" cy="0"/>
        </a:xfrm>
      </p:grpSpPr>
      <p:pic>
        <p:nvPicPr>
          <p:cNvPr id="149" name="Shape 149"/>
          <p:cNvPicPr preferRelativeResize="0"/>
          <p:nvPr/>
        </p:nvPicPr>
        <p:blipFill>
          <a:blip r:embed="rId3">
            <a:alphaModFix/>
          </a:blip>
          <a:stretch>
            <a:fillRect/>
          </a:stretch>
        </p:blipFill>
        <p:spPr>
          <a:xfrm>
            <a:off x="3211775" y="692733"/>
            <a:ext cx="5349450" cy="5741499"/>
          </a:xfrm>
          <a:prstGeom prst="rect">
            <a:avLst/>
          </a:prstGeom>
          <a:noFill/>
          <a:ln>
            <a:noFill/>
          </a:ln>
        </p:spPr>
      </p:pic>
      <p:pic>
        <p:nvPicPr>
          <p:cNvPr id="150" name="Shape 150"/>
          <p:cNvPicPr preferRelativeResize="0"/>
          <p:nvPr/>
        </p:nvPicPr>
        <p:blipFill>
          <a:blip r:embed="rId4">
            <a:alphaModFix/>
          </a:blip>
          <a:stretch>
            <a:fillRect/>
          </a:stretch>
        </p:blipFill>
        <p:spPr>
          <a:xfrm>
            <a:off x="106875" y="6059667"/>
            <a:ext cx="528700" cy="651365"/>
          </a:xfrm>
          <a:prstGeom prst="rect">
            <a:avLst/>
          </a:prstGeom>
          <a:noFill/>
          <a:ln>
            <a:noFill/>
          </a:ln>
        </p:spPr>
      </p:pic>
      <p:sp>
        <p:nvSpPr>
          <p:cNvPr id="151" name="Shape 151"/>
          <p:cNvSpPr txBox="1"/>
          <p:nvPr/>
        </p:nvSpPr>
        <p:spPr>
          <a:xfrm>
            <a:off x="152400" y="203200"/>
            <a:ext cx="3000000" cy="4000000"/>
          </a:xfrm>
          <a:prstGeom prst="rect">
            <a:avLst/>
          </a:prstGeom>
          <a:noFill/>
          <a:ln>
            <a:noFill/>
          </a:ln>
        </p:spPr>
        <p:txBody>
          <a:bodyPr lIns="91425" tIns="91425" rIns="91425" bIns="91425" anchor="ctr" anchorCtr="0">
            <a:noAutofit/>
          </a:bodyPr>
          <a:lstStyle/>
          <a:p>
            <a:pPr lvl="0" rtl="0">
              <a:spcBef>
                <a:spcPts val="0"/>
              </a:spcBef>
              <a:buNone/>
            </a:pPr>
            <a:r>
              <a:rPr lang="en" sz="2000" dirty="0" smtClean="0">
                <a:solidFill>
                  <a:srgbClr val="FFFFFF"/>
                </a:solidFill>
                <a:latin typeface="Times New Roman"/>
                <a:ea typeface="Quattrocento"/>
                <a:cs typeface="Times New Roman"/>
                <a:sym typeface="Quattrocento"/>
              </a:rPr>
              <a:t>237.  </a:t>
            </a:r>
            <a:r>
              <a:rPr lang="en" sz="2000" b="1" i="1" dirty="0" smtClean="0">
                <a:solidFill>
                  <a:srgbClr val="FFFFFF"/>
                </a:solidFill>
                <a:latin typeface="Times New Roman"/>
                <a:ea typeface="Quattrocento"/>
                <a:cs typeface="Times New Roman"/>
                <a:sym typeface="Quattrocento"/>
              </a:rPr>
              <a:t>Pisupo Lua Afe (Corned Beef 2000)</a:t>
            </a:r>
          </a:p>
          <a:p>
            <a:pPr lvl="0" rtl="0">
              <a:spcBef>
                <a:spcPts val="0"/>
              </a:spcBef>
              <a:buNone/>
            </a:pPr>
            <a:r>
              <a:rPr lang="en" sz="2000" dirty="0" smtClean="0">
                <a:solidFill>
                  <a:srgbClr val="FFFFFF"/>
                </a:solidFill>
                <a:latin typeface="Times New Roman"/>
                <a:ea typeface="Quattrocento"/>
                <a:cs typeface="Times New Roman"/>
                <a:sym typeface="Quattrocento"/>
              </a:rPr>
              <a:t>Michel Tuffery</a:t>
            </a:r>
          </a:p>
          <a:p>
            <a:pPr lvl="0" rtl="0">
              <a:spcBef>
                <a:spcPts val="0"/>
              </a:spcBef>
              <a:buNone/>
            </a:pPr>
            <a:r>
              <a:rPr lang="en" sz="2000" dirty="0" smtClean="0">
                <a:solidFill>
                  <a:srgbClr val="FFFFFF"/>
                </a:solidFill>
                <a:latin typeface="Times New Roman"/>
                <a:ea typeface="Quattrocento"/>
                <a:cs typeface="Times New Roman"/>
                <a:sym typeface="Quattrocento"/>
              </a:rPr>
              <a:t>1994</a:t>
            </a:r>
          </a:p>
          <a:p>
            <a:pPr lvl="0" rtl="0">
              <a:spcBef>
                <a:spcPts val="0"/>
              </a:spcBef>
              <a:buNone/>
            </a:pPr>
            <a:r>
              <a:rPr lang="en" sz="2000" dirty="0" smtClean="0">
                <a:solidFill>
                  <a:srgbClr val="FFFFFF"/>
                </a:solidFill>
                <a:latin typeface="Times New Roman"/>
                <a:ea typeface="Quattrocento"/>
                <a:cs typeface="Times New Roman"/>
                <a:sym typeface="Quattrocento"/>
              </a:rPr>
              <a:t>Mixed Media</a:t>
            </a:r>
            <a:endParaRPr lang="en" sz="2000" dirty="0">
              <a:solidFill>
                <a:srgbClr val="FFFFFF"/>
              </a:solidFill>
              <a:latin typeface="Times New Roman"/>
              <a:ea typeface="Quattrocento"/>
              <a:cs typeface="Times New Roman"/>
              <a:sym typeface="Quattrocento"/>
            </a:endParaRP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6"/>
        <p:cNvGrpSpPr/>
        <p:nvPr/>
      </p:nvGrpSpPr>
      <p:grpSpPr>
        <a:xfrm>
          <a:off x="0" y="0"/>
          <a:ext cx="0" cy="0"/>
          <a:chOff x="0" y="0"/>
          <a:chExt cx="0" cy="0"/>
        </a:xfrm>
      </p:grpSpPr>
      <p:pic>
        <p:nvPicPr>
          <p:cNvPr id="3" name="Picture 2" descr="1.png"/>
          <p:cNvPicPr>
            <a:picLocks noChangeAspect="1"/>
          </p:cNvPicPr>
          <p:nvPr/>
        </p:nvPicPr>
        <p:blipFill>
          <a:blip r:embed="rId3"/>
          <a:stretch>
            <a:fillRect/>
          </a:stretch>
        </p:blipFill>
        <p:spPr>
          <a:xfrm>
            <a:off x="0" y="-44450"/>
            <a:ext cx="9144000" cy="6410325"/>
          </a:xfrm>
          <a:prstGeom prst="rect">
            <a:avLst/>
          </a:prstGeom>
        </p:spPr>
      </p:pic>
      <p:sp>
        <p:nvSpPr>
          <p:cNvPr id="4" name="TextBox 3"/>
          <p:cNvSpPr txBox="1"/>
          <p:nvPr/>
        </p:nvSpPr>
        <p:spPr>
          <a:xfrm>
            <a:off x="3657600" y="5638799"/>
            <a:ext cx="5257800" cy="646331"/>
          </a:xfrm>
          <a:prstGeom prst="rect">
            <a:avLst/>
          </a:prstGeom>
          <a:noFill/>
        </p:spPr>
        <p:txBody>
          <a:bodyPr wrap="square" rtlCol="0">
            <a:spAutoFit/>
          </a:bodyPr>
          <a:lstStyle/>
          <a:p>
            <a:r>
              <a:rPr lang="en-US" dirty="0" smtClean="0">
                <a:hlinkClick r:id="rId4"/>
              </a:rPr>
              <a:t>https://www.youtube.com/watch?v=VKDXsrEq_mQ</a:t>
            </a:r>
            <a:endParaRPr lang="en-US" dirty="0" smtClean="0"/>
          </a:p>
          <a:p>
            <a:r>
              <a:rPr lang="en-US" dirty="0" smtClean="0"/>
              <a:t>3:00 Min</a:t>
            </a:r>
            <a:endParaRPr lang="en-US" dirty="0"/>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6"/>
        <p:cNvGrpSpPr/>
        <p:nvPr/>
      </p:nvGrpSpPr>
      <p:grpSpPr>
        <a:xfrm>
          <a:off x="0" y="0"/>
          <a:ext cx="0" cy="0"/>
          <a:chOff x="0" y="0"/>
          <a:chExt cx="0" cy="0"/>
        </a:xfrm>
      </p:grpSpPr>
      <p:graphicFrame>
        <p:nvGraphicFramePr>
          <p:cNvPr id="167" name="Shape 167"/>
          <p:cNvGraphicFramePr/>
          <p:nvPr/>
        </p:nvGraphicFramePr>
        <p:xfrm>
          <a:off x="0" y="1"/>
          <a:ext cx="9133100" cy="7736880"/>
        </p:xfrm>
        <a:graphic>
          <a:graphicData uri="http://schemas.openxmlformats.org/drawingml/2006/table">
            <a:tbl>
              <a:tblPr>
                <a:noFill/>
              </a:tblPr>
              <a:tblGrid>
                <a:gridCol w="2283275"/>
                <a:gridCol w="2283275"/>
                <a:gridCol w="2283275"/>
                <a:gridCol w="2283275"/>
              </a:tblGrid>
              <a:tr h="609560">
                <a:tc>
                  <a:txBody>
                    <a:bodyPr/>
                    <a:lstStyle/>
                    <a:p>
                      <a:pPr marL="0" marR="0">
                        <a:spcBef>
                          <a:spcPts val="0"/>
                        </a:spcBef>
                        <a:spcAft>
                          <a:spcPts val="0"/>
                        </a:spcAft>
                      </a:pPr>
                      <a:r>
                        <a:rPr lang="en-US" sz="2400" b="1" i="1">
                          <a:latin typeface="Times New Roman"/>
                          <a:ea typeface="Cambria"/>
                          <a:cs typeface="Times New Roman"/>
                        </a:rPr>
                        <a:t> </a:t>
                      </a:r>
                      <a:r>
                        <a:rPr lang="en-US" sz="2400" b="1" i="1">
                          <a:solidFill>
                            <a:srgbClr val="FFFFFF"/>
                          </a:solidFill>
                          <a:latin typeface="Times New Roman"/>
                          <a:ea typeface="Cambria"/>
                          <a:cs typeface="Times New Roman"/>
                        </a:rPr>
                        <a:t>Form</a:t>
                      </a:r>
                      <a:endParaRPr lang="en-US" sz="2400" b="1" i="1">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2400" b="1" i="1">
                          <a:solidFill>
                            <a:srgbClr val="FFFFFF"/>
                          </a:solidFill>
                          <a:latin typeface="Times New Roman"/>
                          <a:ea typeface="Cambria"/>
                          <a:cs typeface="Times New Roman"/>
                        </a:rPr>
                        <a:t>Function</a:t>
                      </a:r>
                      <a:endParaRPr lang="en-US" sz="2400" b="1" i="1">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2400" b="1" i="1">
                          <a:solidFill>
                            <a:srgbClr val="FFFFFF"/>
                          </a:solidFill>
                          <a:latin typeface="Times New Roman"/>
                          <a:ea typeface="Cambria"/>
                          <a:cs typeface="Times New Roman"/>
                        </a:rPr>
                        <a:t>Content</a:t>
                      </a:r>
                      <a:endParaRPr lang="en-US" sz="2400" b="1" i="1">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2400" b="1" i="1" dirty="0">
                          <a:solidFill>
                            <a:srgbClr val="FFFFFF"/>
                          </a:solidFill>
                          <a:latin typeface="Times New Roman"/>
                          <a:ea typeface="Cambria"/>
                          <a:cs typeface="Times New Roman"/>
                        </a:rPr>
                        <a:t>Context</a:t>
                      </a:r>
                      <a:endParaRPr lang="en-US" sz="2400" b="1" i="1" dirty="0">
                        <a:latin typeface="Times New Roman"/>
                        <a:ea typeface="Cambria"/>
                        <a:cs typeface="Times New Roman"/>
                      </a:endParaRPr>
                    </a:p>
                  </a:txBody>
                  <a:tcPr marL="127000" marR="127000" marT="127000" marB="127000"/>
                </a:tc>
              </a:tr>
              <a:tr h="1567200">
                <a:tc>
                  <a:txBody>
                    <a:bodyPr/>
                    <a:lstStyle/>
                    <a:p>
                      <a:pPr marL="0" marR="0">
                        <a:spcBef>
                          <a:spcPts val="0"/>
                        </a:spcBef>
                        <a:spcAft>
                          <a:spcPts val="0"/>
                        </a:spcAft>
                      </a:pPr>
                      <a:r>
                        <a:rPr lang="en-US" sz="1900">
                          <a:solidFill>
                            <a:srgbClr val="FFFFFF"/>
                          </a:solidFill>
                          <a:latin typeface="Times New Roman"/>
                          <a:ea typeface="Cambria"/>
                          <a:cs typeface="Times New Roman"/>
                        </a:rPr>
                        <a:t>Static sculpture with small concealed wheels for ease of movement</a:t>
                      </a:r>
                      <a:endParaRPr lang="en-US" sz="19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Discusses recycling;</a:t>
                      </a:r>
                      <a:endParaRPr lang="en-US" sz="1900">
                        <a:latin typeface="Times New Roman"/>
                        <a:ea typeface="Cambria"/>
                        <a:cs typeface="Times New Roman"/>
                      </a:endParaRPr>
                    </a:p>
                    <a:p>
                      <a:pPr marL="0" marR="0">
                        <a:spcBef>
                          <a:spcPts val="0"/>
                        </a:spcBef>
                        <a:spcAft>
                          <a:spcPts val="0"/>
                        </a:spcAft>
                      </a:pPr>
                      <a:r>
                        <a:rPr lang="en-US" sz="1900">
                          <a:solidFill>
                            <a:srgbClr val="FFFFFF"/>
                          </a:solidFill>
                          <a:latin typeface="Times New Roman"/>
                          <a:ea typeface="Cambria"/>
                          <a:cs typeface="Times New Roman"/>
                        </a:rPr>
                        <a:t>Discusses the effect of Western culture on Oceanic societies</a:t>
                      </a:r>
                      <a:endParaRPr lang="en-US" sz="19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Life size sculpture of a bull made from flattened cans of corned beef</a:t>
                      </a:r>
                      <a:endParaRPr lang="en-US" sz="19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New Zealander of Samoan, Cook Islands, and Tahitian descent</a:t>
                      </a:r>
                      <a:endParaRPr lang="en-US" sz="1900">
                        <a:latin typeface="Times New Roman"/>
                        <a:ea typeface="Cambria"/>
                        <a:cs typeface="Times New Roman"/>
                      </a:endParaRPr>
                    </a:p>
                  </a:txBody>
                  <a:tcPr marL="127000" marR="127000" marT="127000" marB="127000"/>
                </a:tc>
              </a:tr>
              <a:tr h="1567200">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Corned beef a favorite food in Polynesia- exported from New Zealand; major contributor to obesity </a:t>
                      </a:r>
                      <a:endParaRPr lang="en-US" sz="1900">
                        <a:latin typeface="Times New Roman"/>
                        <a:ea typeface="Cambria"/>
                        <a:cs typeface="Times New Roman"/>
                      </a:endParaRPr>
                    </a:p>
                  </a:txBody>
                  <a:tcPr marL="127000" marR="127000" marT="127000" marB="127000"/>
                </a:tc>
              </a:tr>
              <a:tr h="1567200">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Introduction canned meats caused a fall in traditional culture skills of fishing, cooking, and, agriculture</a:t>
                      </a:r>
                      <a:endParaRPr lang="en-US" sz="1900">
                        <a:latin typeface="Times New Roman"/>
                        <a:ea typeface="Cambria"/>
                        <a:cs typeface="Times New Roman"/>
                      </a:endParaRPr>
                    </a:p>
                  </a:txBody>
                  <a:tcPr marL="127000" marR="127000" marT="127000" marB="127000"/>
                </a:tc>
              </a:tr>
              <a:tr h="1567200">
                <a:tc>
                  <a:txBody>
                    <a:bodyPr/>
                    <a:lstStyle/>
                    <a:p>
                      <a:endParaRPr lang="en-US" sz="1900" dirty="0">
                        <a:latin typeface="Times New Roman"/>
                        <a:cs typeface="Times New Roman"/>
                      </a:endParaRPr>
                    </a:p>
                  </a:txBody>
                  <a:tcPr marL="127000" marR="127000" marT="127000" marB="127000"/>
                </a:tc>
                <a:tc>
                  <a:txBody>
                    <a:bodyPr/>
                    <a:lstStyle/>
                    <a:p>
                      <a:endParaRPr lang="en-US" sz="1900" dirty="0">
                        <a:latin typeface="Times New Roman"/>
                        <a:cs typeface="Times New Roman"/>
                      </a:endParaRPr>
                    </a:p>
                  </a:txBody>
                  <a:tcPr marL="127000" marR="127000" marT="127000" marB="127000"/>
                </a:tc>
                <a:tc>
                  <a:txBody>
                    <a:bodyPr/>
                    <a:lstStyle/>
                    <a:p>
                      <a:pPr marL="0" marR="0">
                        <a:spcBef>
                          <a:spcPts val="0"/>
                        </a:spcBef>
                        <a:spcAft>
                          <a:spcPts val="0"/>
                        </a:spcAft>
                      </a:pPr>
                      <a:endParaRPr lang="en-US" sz="1900" dirty="0">
                        <a:latin typeface="Times New Roman"/>
                        <a:ea typeface="Cambria"/>
                        <a:cs typeface="Times New Roman"/>
                      </a:endParaRPr>
                    </a:p>
                  </a:txBody>
                  <a:tcPr marL="127000" marR="127000" marT="127000" marB="127000"/>
                </a:tc>
                <a:tc>
                  <a:txBody>
                    <a:bodyPr/>
                    <a:lstStyle/>
                    <a:p>
                      <a:pPr marL="0" marR="0">
                        <a:spcBef>
                          <a:spcPts val="0"/>
                        </a:spcBef>
                        <a:spcAft>
                          <a:spcPts val="0"/>
                        </a:spcAft>
                      </a:pPr>
                      <a:endParaRPr lang="en-US" sz="1900" dirty="0">
                        <a:latin typeface="Times New Roman"/>
                        <a:ea typeface="Cambria"/>
                        <a:cs typeface="Times New Roman"/>
                      </a:endParaRPr>
                    </a:p>
                  </a:txBody>
                  <a:tcPr marL="127000" marR="127000" marT="127000" marB="127000"/>
                </a:tc>
              </a:tr>
            </a:tbl>
          </a:graphicData>
        </a:graphic>
      </p:graphicFrame>
      <p:pic>
        <p:nvPicPr>
          <p:cNvPr id="168" name="Shape 168"/>
          <p:cNvPicPr preferRelativeResize="0"/>
          <p:nvPr/>
        </p:nvPicPr>
        <p:blipFill>
          <a:blip r:embed="rId3">
            <a:alphaModFix/>
          </a:blip>
          <a:stretch>
            <a:fillRect/>
          </a:stretch>
        </p:blipFill>
        <p:spPr>
          <a:xfrm>
            <a:off x="381000" y="3352800"/>
            <a:ext cx="2667000" cy="2878867"/>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381001" y="1600200"/>
            <a:ext cx="8381999" cy="664799"/>
          </a:xfrm>
          <a:prstGeom prst="rect">
            <a:avLst/>
          </a:prstGeom>
        </p:spPr>
        <p:txBody>
          <a:bodyPr lIns="91425" tIns="91425" rIns="91425" bIns="91425" anchor="t" anchorCtr="0">
            <a:noAutofit/>
          </a:bodyPr>
          <a:lstStyle/>
          <a:p>
            <a:pPr lvl="0" rtl="0">
              <a:spcBef>
                <a:spcPts val="0"/>
              </a:spcBef>
              <a:buNone/>
            </a:pPr>
            <a:r>
              <a:rPr lang="en" sz="7400" dirty="0">
                <a:ea typeface="Amatic SC"/>
                <a:sym typeface="Amatic SC"/>
              </a:rPr>
              <a:t>Contemporary Mixed Media</a:t>
            </a:r>
          </a:p>
        </p:txBody>
      </p:sp>
      <p:sp>
        <p:nvSpPr>
          <p:cNvPr id="174" name="Shape 174"/>
          <p:cNvSpPr txBox="1">
            <a:spLocks noGrp="1"/>
          </p:cNvSpPr>
          <p:nvPr>
            <p:ph type="body" idx="1"/>
          </p:nvPr>
        </p:nvSpPr>
        <p:spPr>
          <a:xfrm>
            <a:off x="381001" y="1412875"/>
            <a:ext cx="8381999" cy="2210799"/>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png"/>
          <p:cNvPicPr>
            <a:picLocks noChangeAspect="1"/>
          </p:cNvPicPr>
          <p:nvPr/>
        </p:nvPicPr>
        <p:blipFill>
          <a:blip r:embed="rId2"/>
          <a:stretch>
            <a:fillRect/>
          </a:stretch>
        </p:blipFill>
        <p:spPr>
          <a:xfrm>
            <a:off x="1409700" y="677582"/>
            <a:ext cx="6515100" cy="526601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png"/>
          <p:cNvPicPr>
            <a:picLocks noChangeAspect="1"/>
          </p:cNvPicPr>
          <p:nvPr/>
        </p:nvPicPr>
        <p:blipFill>
          <a:blip r:embed="rId2"/>
          <a:stretch>
            <a:fillRect/>
          </a:stretch>
        </p:blipFill>
        <p:spPr>
          <a:xfrm>
            <a:off x="0" y="0"/>
            <a:ext cx="93599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9544392_orig.jpg"/>
          <p:cNvPicPr>
            <a:picLocks noChangeAspect="1"/>
          </p:cNvPicPr>
          <p:nvPr/>
        </p:nvPicPr>
        <p:blipFill>
          <a:blip r:embed="rId2"/>
          <a:stretch>
            <a:fillRect/>
          </a:stretch>
        </p:blipFill>
        <p:spPr>
          <a:xfrm>
            <a:off x="0" y="1"/>
            <a:ext cx="10360584" cy="6858000"/>
          </a:xfrm>
          <a:prstGeom prst="rect">
            <a:avLst/>
          </a:prstGeom>
        </p:spPr>
      </p:pic>
      <p:sp>
        <p:nvSpPr>
          <p:cNvPr id="5" name="TextBox 4"/>
          <p:cNvSpPr txBox="1"/>
          <p:nvPr/>
        </p:nvSpPr>
        <p:spPr>
          <a:xfrm>
            <a:off x="304800" y="228600"/>
            <a:ext cx="2743200" cy="1477328"/>
          </a:xfrm>
          <a:prstGeom prst="rect">
            <a:avLst/>
          </a:prstGeom>
          <a:noFill/>
        </p:spPr>
        <p:txBody>
          <a:bodyPr wrap="square" rtlCol="0">
            <a:spAutoFit/>
          </a:bodyPr>
          <a:lstStyle/>
          <a:p>
            <a:r>
              <a:rPr lang="en-US" dirty="0"/>
              <a:t>245. Old Man’s Cloth. El </a:t>
            </a:r>
            <a:r>
              <a:rPr lang="en-US" dirty="0" err="1"/>
              <a:t>Anatsui</a:t>
            </a:r>
            <a:r>
              <a:rPr lang="en-US" dirty="0"/>
              <a:t>. 2003 C.E. Aluminum and</a:t>
            </a:r>
            <a:r>
              <a:rPr lang="en-US" dirty="0" smtClean="0"/>
              <a:t> </a:t>
            </a:r>
          </a:p>
          <a:p>
            <a:r>
              <a:rPr lang="en-US" dirty="0" smtClean="0"/>
              <a:t>copper </a:t>
            </a:r>
            <a:r>
              <a:rPr lang="en-US" dirty="0"/>
              <a:t>wire.</a:t>
            </a:r>
          </a:p>
          <a:p>
            <a:endParaRPr lang="en-US" dirty="0"/>
          </a:p>
        </p:txBody>
      </p:sp>
      <p:pic>
        <p:nvPicPr>
          <p:cNvPr id="6" name="Shape 150"/>
          <p:cNvPicPr preferRelativeResize="0"/>
          <p:nvPr/>
        </p:nvPicPr>
        <p:blipFill>
          <a:blip r:embed="rId3">
            <a:alphaModFix/>
          </a:blip>
          <a:stretch>
            <a:fillRect/>
          </a:stretch>
        </p:blipFill>
        <p:spPr>
          <a:xfrm>
            <a:off x="106875" y="6059667"/>
            <a:ext cx="528700" cy="6513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81000" y="230187"/>
            <a:ext cx="8382000" cy="664800"/>
          </a:xfrm>
          <a:prstGeom prst="rect">
            <a:avLst/>
          </a:prstGeom>
        </p:spPr>
        <p:txBody>
          <a:bodyPr lIns="91425" tIns="91425" rIns="91425" bIns="91425" anchor="t" anchorCtr="0">
            <a:noAutofit/>
          </a:bodyPr>
          <a:lstStyle/>
          <a:p>
            <a:pPr lvl="0" rtl="0">
              <a:spcBef>
                <a:spcPts val="0"/>
              </a:spcBef>
              <a:buNone/>
            </a:pPr>
            <a:r>
              <a:rPr lang="en">
                <a:latin typeface="Amatic SC"/>
                <a:ea typeface="Amatic SC"/>
                <a:cs typeface="Amatic SC"/>
                <a:sym typeface="Amatic SC"/>
              </a:rPr>
              <a:t>Essential Knowledge</a:t>
            </a:r>
          </a:p>
        </p:txBody>
      </p:sp>
      <p:sp>
        <p:nvSpPr>
          <p:cNvPr id="78" name="Shape 78"/>
          <p:cNvSpPr txBox="1">
            <a:spLocks noGrp="1"/>
          </p:cNvSpPr>
          <p:nvPr>
            <p:ph type="body" idx="1"/>
          </p:nvPr>
        </p:nvSpPr>
        <p:spPr>
          <a:xfrm>
            <a:off x="381000" y="1412875"/>
            <a:ext cx="8382000" cy="2210800"/>
          </a:xfrm>
          <a:prstGeom prst="rect">
            <a:avLst/>
          </a:prstGeom>
        </p:spPr>
        <p:txBody>
          <a:bodyPr lIns="91425" tIns="91425" rIns="91425" bIns="91425" anchor="t" anchorCtr="0">
            <a:noAutofit/>
          </a:bodyPr>
          <a:lstStyle/>
          <a:p>
            <a:pPr lvl="0" rtl="0">
              <a:spcBef>
                <a:spcPts val="0"/>
              </a:spcBef>
              <a:buNone/>
            </a:pPr>
            <a:r>
              <a:rPr lang="en">
                <a:solidFill>
                  <a:srgbClr val="FFFFFF"/>
                </a:solidFill>
              </a:rPr>
              <a:t>Artists appropriate works from the past which reveal layers of meaning beyond what was originally intended.</a:t>
            </a:r>
          </a:p>
          <a:p>
            <a:pPr lvl="0" rtl="0">
              <a:spcBef>
                <a:spcPts val="0"/>
              </a:spcBef>
              <a:buNone/>
            </a:pPr>
            <a:r>
              <a:rPr lang="en">
                <a:solidFill>
                  <a:srgbClr val="FFFFFF"/>
                </a:solidFill>
              </a:rPr>
              <a:t>Cities seek to be defined by an iconic landmark.</a:t>
            </a:r>
          </a:p>
          <a:p>
            <a:pPr lvl="0" rtl="0">
              <a:spcBef>
                <a:spcPts val="0"/>
              </a:spcBef>
              <a:buNone/>
            </a:pPr>
            <a:endParaRPr>
              <a:solidFill>
                <a:srgbClr val="FFFFFF"/>
              </a:solidFill>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6"/>
        <p:cNvGrpSpPr/>
        <p:nvPr/>
      </p:nvGrpSpPr>
      <p:grpSpPr>
        <a:xfrm>
          <a:off x="0" y="0"/>
          <a:ext cx="0" cy="0"/>
          <a:chOff x="0" y="0"/>
          <a:chExt cx="0" cy="0"/>
        </a:xfrm>
      </p:grpSpPr>
      <p:pic>
        <p:nvPicPr>
          <p:cNvPr id="3" name="Picture 2" descr="1.png"/>
          <p:cNvPicPr>
            <a:picLocks noChangeAspect="1"/>
          </p:cNvPicPr>
          <p:nvPr/>
        </p:nvPicPr>
        <p:blipFill>
          <a:blip r:embed="rId3"/>
          <a:stretch>
            <a:fillRect/>
          </a:stretch>
        </p:blipFill>
        <p:spPr>
          <a:xfrm>
            <a:off x="0" y="0"/>
            <a:ext cx="9109075" cy="6858001"/>
          </a:xfrm>
          <a:prstGeom prst="rect">
            <a:avLst/>
          </a:prstGeom>
        </p:spPr>
      </p:pic>
      <p:sp>
        <p:nvSpPr>
          <p:cNvPr id="4" name="TextBox 3"/>
          <p:cNvSpPr txBox="1"/>
          <p:nvPr/>
        </p:nvSpPr>
        <p:spPr>
          <a:xfrm>
            <a:off x="2362199" y="5334000"/>
            <a:ext cx="6781801" cy="1200329"/>
          </a:xfrm>
          <a:prstGeom prst="rect">
            <a:avLst/>
          </a:prstGeom>
          <a:noFill/>
        </p:spPr>
        <p:txBody>
          <a:bodyPr wrap="square" rtlCol="0">
            <a:spAutoFit/>
          </a:bodyPr>
          <a:lstStyle/>
          <a:p>
            <a:r>
              <a:rPr lang="en-US" dirty="0" smtClean="0">
                <a:hlinkClick r:id="rId4"/>
              </a:rPr>
              <a:t>https://www.youtube.com/watch?time_continue=195&amp;v=4zatyfXy_D0</a:t>
            </a:r>
            <a:endParaRPr lang="en-US" dirty="0" smtClean="0"/>
          </a:p>
          <a:p>
            <a:endParaRPr lang="en-US" dirty="0" smtClean="0"/>
          </a:p>
          <a:p>
            <a:r>
              <a:rPr lang="en-US" dirty="0" smtClean="0"/>
              <a:t>				4:00 Min</a:t>
            </a:r>
          </a:p>
          <a:p>
            <a:r>
              <a:rPr lang="en-US" dirty="0" smtClean="0"/>
              <a:t>				</a:t>
            </a:r>
            <a:endParaRPr lang="en-US" dirty="0"/>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0180606_121826.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0180606_121841.jpg"/>
          <p:cNvPicPr>
            <a:picLocks noChangeAspect="1"/>
          </p:cNvPicPr>
          <p:nvPr/>
        </p:nvPicPr>
        <p:blipFill>
          <a:blip r:embed="rId2"/>
          <a:stretch>
            <a:fillRect/>
          </a:stretch>
        </p:blipFill>
        <p:spPr>
          <a:xfrm rot="5400000">
            <a:off x="-276225" y="1323975"/>
            <a:ext cx="5105400" cy="3829050"/>
          </a:xfrm>
          <a:prstGeom prst="rect">
            <a:avLst/>
          </a:prstGeom>
        </p:spPr>
      </p:pic>
      <p:pic>
        <p:nvPicPr>
          <p:cNvPr id="3" name="Picture 2" descr="20180606_121846.jpg"/>
          <p:cNvPicPr>
            <a:picLocks noChangeAspect="1"/>
          </p:cNvPicPr>
          <p:nvPr/>
        </p:nvPicPr>
        <p:blipFill>
          <a:blip r:embed="rId3"/>
          <a:stretch>
            <a:fillRect/>
          </a:stretch>
        </p:blipFill>
        <p:spPr>
          <a:xfrm rot="5400000">
            <a:off x="3686175" y="1038225"/>
            <a:ext cx="5867400" cy="440055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9525" y="-1"/>
            <a:ext cx="9134475" cy="6858001"/>
          </a:xfrm>
          <a:prstGeom prst="rect">
            <a:avLst/>
          </a:prstGeom>
        </p:spPr>
      </p:pic>
      <p:sp>
        <p:nvSpPr>
          <p:cNvPr id="3" name="TextBox 2"/>
          <p:cNvSpPr txBox="1"/>
          <p:nvPr/>
        </p:nvSpPr>
        <p:spPr>
          <a:xfrm>
            <a:off x="3581400" y="5334000"/>
            <a:ext cx="6172200" cy="923330"/>
          </a:xfrm>
          <a:prstGeom prst="rect">
            <a:avLst/>
          </a:prstGeom>
          <a:noFill/>
        </p:spPr>
        <p:txBody>
          <a:bodyPr wrap="square" rtlCol="0">
            <a:spAutoFit/>
          </a:bodyPr>
          <a:lstStyle/>
          <a:p>
            <a:r>
              <a:rPr lang="en-US" dirty="0" smtClean="0">
                <a:hlinkClick r:id="rId3"/>
              </a:rPr>
              <a:t>https://www.youtube.com/watch?v=OPSgbBsbGbg</a:t>
            </a:r>
            <a:endParaRPr lang="en-US" dirty="0" smtClean="0"/>
          </a:p>
          <a:p>
            <a:endParaRPr lang="en-US" dirty="0" smtClean="0"/>
          </a:p>
          <a:p>
            <a:r>
              <a:rPr lang="en-US" dirty="0" smtClean="0"/>
              <a:t>18:00 Min</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0180606_121949.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0180606_121956.jpg"/>
          <p:cNvPicPr>
            <a:picLocks noChangeAspect="1"/>
          </p:cNvPicPr>
          <p:nvPr/>
        </p:nvPicPr>
        <p:blipFill>
          <a:blip r:embed="rId2"/>
          <a:stretch>
            <a:fillRect/>
          </a:stretch>
        </p:blipFill>
        <p:spPr>
          <a:xfrm rot="5400000">
            <a:off x="76199" y="609600"/>
            <a:ext cx="9144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1"/>
        <p:cNvGrpSpPr/>
        <p:nvPr/>
      </p:nvGrpSpPr>
      <p:grpSpPr>
        <a:xfrm>
          <a:off x="0" y="0"/>
          <a:ext cx="0" cy="0"/>
          <a:chOff x="0" y="0"/>
          <a:chExt cx="0" cy="0"/>
        </a:xfrm>
      </p:grpSpPr>
      <p:graphicFrame>
        <p:nvGraphicFramePr>
          <p:cNvPr id="192" name="Shape 192"/>
          <p:cNvGraphicFramePr/>
          <p:nvPr/>
        </p:nvGraphicFramePr>
        <p:xfrm>
          <a:off x="0" y="1"/>
          <a:ext cx="9133100" cy="8072160"/>
        </p:xfrm>
        <a:graphic>
          <a:graphicData uri="http://schemas.openxmlformats.org/drawingml/2006/table">
            <a:tbl>
              <a:tblPr>
                <a:noFill/>
              </a:tblPr>
              <a:tblGrid>
                <a:gridCol w="2283275"/>
                <a:gridCol w="2283275"/>
                <a:gridCol w="2283275"/>
                <a:gridCol w="2283275"/>
              </a:tblGrid>
              <a:tr h="609560">
                <a:tc>
                  <a:txBody>
                    <a:bodyPr/>
                    <a:lstStyle/>
                    <a:p>
                      <a:pPr marL="0" marR="0">
                        <a:spcBef>
                          <a:spcPts val="0"/>
                        </a:spcBef>
                        <a:spcAft>
                          <a:spcPts val="0"/>
                        </a:spcAft>
                      </a:pPr>
                      <a:r>
                        <a:rPr lang="en-US" sz="2700" b="1" i="1" dirty="0">
                          <a:latin typeface="Times New Roman"/>
                          <a:ea typeface="Cambria"/>
                          <a:cs typeface="Times New Roman"/>
                        </a:rPr>
                        <a:t> </a:t>
                      </a:r>
                      <a:r>
                        <a:rPr lang="en-US" sz="2700" b="1" i="1" dirty="0">
                          <a:solidFill>
                            <a:srgbClr val="FFFFFF"/>
                          </a:solidFill>
                          <a:latin typeface="Times New Roman"/>
                          <a:ea typeface="Cambria"/>
                          <a:cs typeface="Times New Roman"/>
                        </a:rPr>
                        <a:t>Form</a:t>
                      </a:r>
                      <a:endParaRPr lang="en-US" sz="2700" b="1" i="1" dirty="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2700" b="1" i="1">
                          <a:solidFill>
                            <a:srgbClr val="FFFFFF"/>
                          </a:solidFill>
                          <a:latin typeface="Times New Roman"/>
                          <a:ea typeface="Cambria"/>
                          <a:cs typeface="Times New Roman"/>
                        </a:rPr>
                        <a:t>Function</a:t>
                      </a:r>
                      <a:endParaRPr lang="en-US" sz="2700" b="1" i="1">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2700" b="1" i="1">
                          <a:solidFill>
                            <a:srgbClr val="FFFFFF"/>
                          </a:solidFill>
                          <a:latin typeface="Times New Roman"/>
                          <a:ea typeface="Cambria"/>
                          <a:cs typeface="Times New Roman"/>
                        </a:rPr>
                        <a:t>Content</a:t>
                      </a:r>
                      <a:endParaRPr lang="en-US" sz="2700" b="1" i="1">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2700" b="1" i="1" dirty="0">
                          <a:solidFill>
                            <a:srgbClr val="FFFFFF"/>
                          </a:solidFill>
                          <a:latin typeface="Times New Roman"/>
                          <a:ea typeface="Cambria"/>
                          <a:cs typeface="Times New Roman"/>
                        </a:rPr>
                        <a:t>Context</a:t>
                      </a:r>
                      <a:endParaRPr lang="en-US" sz="2700" b="1" i="1" dirty="0">
                        <a:latin typeface="Times New Roman"/>
                        <a:ea typeface="Cambria"/>
                        <a:cs typeface="Times New Roman"/>
                      </a:endParaRPr>
                    </a:p>
                  </a:txBody>
                  <a:tcPr marL="127000" marR="127000" marT="127000" marB="127000"/>
                </a:tc>
              </a:tr>
              <a:tr h="1567200">
                <a:tc>
                  <a:txBody>
                    <a:bodyPr/>
                    <a:lstStyle/>
                    <a:p>
                      <a:pPr marL="0" marR="0">
                        <a:spcBef>
                          <a:spcPts val="0"/>
                        </a:spcBef>
                        <a:spcAft>
                          <a:spcPts val="0"/>
                        </a:spcAft>
                      </a:pPr>
                      <a:r>
                        <a:rPr lang="en-US" sz="1900">
                          <a:solidFill>
                            <a:srgbClr val="FFFFFF"/>
                          </a:solidFill>
                          <a:latin typeface="Times New Roman"/>
                          <a:ea typeface="Cambria"/>
                          <a:cs typeface="Times New Roman"/>
                        </a:rPr>
                        <a:t>1000 drink tops joined by wire to form a cloth-like hanging</a:t>
                      </a:r>
                      <a:endParaRPr lang="en-US" sz="19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Recycles found materials; resulting art lies between painting and sculpture</a:t>
                      </a:r>
                      <a:endParaRPr lang="en-US" sz="19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Colorful textured wall hangings- relates to West African textiles</a:t>
                      </a:r>
                      <a:endParaRPr lang="en-US" sz="19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Ghana Born, Nigerian </a:t>
                      </a:r>
                      <a:endParaRPr lang="en-US" sz="1900">
                        <a:latin typeface="Times New Roman"/>
                        <a:ea typeface="Cambria"/>
                        <a:cs typeface="Times New Roman"/>
                      </a:endParaRPr>
                    </a:p>
                  </a:txBody>
                  <a:tcPr marL="127000" marR="127000" marT="127000" marB="127000"/>
                </a:tc>
              </a:tr>
              <a:tr h="1567200">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Combines aesthetic traditions of his home country of Ghana, his adopted country of Nigeria, and global abstraction movement</a:t>
                      </a:r>
                      <a:endParaRPr lang="en-US" sz="19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Bottle caps come from a distillery in Nigeria</a:t>
                      </a:r>
                      <a:endParaRPr lang="en-US" sz="1900">
                        <a:latin typeface="Times New Roman"/>
                        <a:ea typeface="Cambria"/>
                        <a:cs typeface="Times New Roman"/>
                      </a:endParaRPr>
                    </a:p>
                  </a:txBody>
                  <a:tcPr marL="127000" marR="127000" marT="127000" marB="127000"/>
                </a:tc>
              </a:tr>
              <a:tr h="1567200">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900">
                          <a:solidFill>
                            <a:srgbClr val="FFFFFF"/>
                          </a:solidFill>
                          <a:latin typeface="Times New Roman"/>
                          <a:ea typeface="Cambria"/>
                          <a:cs typeface="Times New Roman"/>
                        </a:rPr>
                        <a:t>Artist uses tools such as chain saws and welding torches</a:t>
                      </a:r>
                      <a:endParaRPr lang="en-US" sz="1900">
                        <a:latin typeface="Times New Roman"/>
                        <a:ea typeface="Cambria"/>
                        <a:cs typeface="Times New Roman"/>
                      </a:endParaRPr>
                    </a:p>
                  </a:txBody>
                  <a:tcPr marL="127000" marR="127000" marT="127000" marB="127000"/>
                </a:tc>
              </a:tr>
              <a:tr h="1567200">
                <a:tc>
                  <a:txBody>
                    <a:bodyPr/>
                    <a:lstStyle/>
                    <a:p>
                      <a:endParaRPr lang="en-US" sz="1900" dirty="0">
                        <a:latin typeface="Times New Roman"/>
                        <a:cs typeface="Times New Roman"/>
                      </a:endParaRPr>
                    </a:p>
                  </a:txBody>
                  <a:tcPr marL="127000" marR="127000" marT="127000" marB="127000"/>
                </a:tc>
                <a:tc>
                  <a:txBody>
                    <a:bodyPr/>
                    <a:lstStyle/>
                    <a:p>
                      <a:endParaRPr lang="en-US" sz="1900" dirty="0">
                        <a:latin typeface="Times New Roman"/>
                        <a:cs typeface="Times New Roman"/>
                      </a:endParaRPr>
                    </a:p>
                  </a:txBody>
                  <a:tcPr marL="127000" marR="127000" marT="127000" marB="127000"/>
                </a:tc>
                <a:tc>
                  <a:txBody>
                    <a:bodyPr/>
                    <a:lstStyle/>
                    <a:p>
                      <a:pPr marL="0" marR="0">
                        <a:spcBef>
                          <a:spcPts val="0"/>
                        </a:spcBef>
                        <a:spcAft>
                          <a:spcPts val="0"/>
                        </a:spcAft>
                      </a:pPr>
                      <a:endParaRPr lang="en-US" sz="1900" dirty="0">
                        <a:latin typeface="Times New Roman"/>
                        <a:ea typeface="Cambria"/>
                        <a:cs typeface="Times New Roman"/>
                      </a:endParaRPr>
                    </a:p>
                  </a:txBody>
                  <a:tcPr marL="127000" marR="127000" marT="127000" marB="127000"/>
                </a:tc>
                <a:tc>
                  <a:txBody>
                    <a:bodyPr/>
                    <a:lstStyle/>
                    <a:p>
                      <a:pPr marL="0" marR="0">
                        <a:spcBef>
                          <a:spcPts val="0"/>
                        </a:spcBef>
                        <a:spcAft>
                          <a:spcPts val="0"/>
                        </a:spcAft>
                      </a:pPr>
                      <a:endParaRPr lang="en-US" sz="1900" dirty="0">
                        <a:latin typeface="Times New Roman"/>
                        <a:ea typeface="Cambria"/>
                        <a:cs typeface="Times New Roman"/>
                      </a:endParaRPr>
                    </a:p>
                  </a:txBody>
                  <a:tcPr marL="127000" marR="127000" marT="127000" marB="127000"/>
                </a:tc>
              </a:tr>
            </a:tbl>
          </a:graphicData>
        </a:graphic>
      </p:graphicFrame>
      <p:pic>
        <p:nvPicPr>
          <p:cNvPr id="193" name="Shape 193"/>
          <p:cNvPicPr preferRelativeResize="0"/>
          <p:nvPr/>
        </p:nvPicPr>
        <p:blipFill>
          <a:blip r:embed="rId3">
            <a:alphaModFix/>
          </a:blip>
          <a:stretch>
            <a:fillRect/>
          </a:stretch>
        </p:blipFill>
        <p:spPr>
          <a:xfrm>
            <a:off x="457200" y="3996000"/>
            <a:ext cx="2095500" cy="2641600"/>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1295400" y="533400"/>
            <a:ext cx="6477000" cy="548922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png"/>
          <p:cNvPicPr>
            <a:picLocks noChangeAspect="1"/>
          </p:cNvPicPr>
          <p:nvPr/>
        </p:nvPicPr>
        <p:blipFill>
          <a:blip r:embed="rId2"/>
          <a:stretch>
            <a:fillRect/>
          </a:stretch>
        </p:blipFill>
        <p:spPr>
          <a:xfrm>
            <a:off x="0" y="0"/>
            <a:ext cx="9144000" cy="67849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89063b2c168b5fb33bbe96575b5ee8136a323d64.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81000" y="230187"/>
            <a:ext cx="8382000" cy="664800"/>
          </a:xfrm>
          <a:prstGeom prst="rect">
            <a:avLst/>
          </a:prstGeom>
        </p:spPr>
        <p:txBody>
          <a:bodyPr lIns="91425" tIns="91425" rIns="91425" bIns="91425" anchor="t" anchorCtr="0">
            <a:noAutofit/>
          </a:bodyPr>
          <a:lstStyle/>
          <a:p>
            <a:pPr lvl="0" rtl="0">
              <a:spcBef>
                <a:spcPts val="0"/>
              </a:spcBef>
              <a:buNone/>
            </a:pPr>
            <a:r>
              <a:rPr lang="en">
                <a:latin typeface="Amatic SC"/>
                <a:ea typeface="Amatic SC"/>
                <a:cs typeface="Amatic SC"/>
                <a:sym typeface="Amatic SC"/>
              </a:rPr>
              <a:t>Essential Knowledge</a:t>
            </a:r>
          </a:p>
        </p:txBody>
      </p:sp>
      <p:sp>
        <p:nvSpPr>
          <p:cNvPr id="84" name="Shape 84"/>
          <p:cNvSpPr txBox="1">
            <a:spLocks noGrp="1"/>
          </p:cNvSpPr>
          <p:nvPr>
            <p:ph type="body" idx="1"/>
          </p:nvPr>
        </p:nvSpPr>
        <p:spPr>
          <a:xfrm>
            <a:off x="381000" y="1412856"/>
            <a:ext cx="8382000" cy="4999600"/>
          </a:xfrm>
          <a:prstGeom prst="rect">
            <a:avLst/>
          </a:prstGeom>
        </p:spPr>
        <p:txBody>
          <a:bodyPr lIns="91425" tIns="91425" rIns="91425" bIns="91425" anchor="t" anchorCtr="0">
            <a:noAutofit/>
          </a:bodyPr>
          <a:lstStyle/>
          <a:p>
            <a:pPr lvl="0" rtl="0">
              <a:spcBef>
                <a:spcPts val="0"/>
              </a:spcBef>
              <a:buNone/>
            </a:pPr>
            <a:r>
              <a:rPr lang="en" sz="2400" dirty="0">
                <a:solidFill>
                  <a:srgbClr val="FFFFFF"/>
                </a:solidFill>
                <a:ea typeface="Quattrocento"/>
                <a:sym typeface="Quattrocento"/>
              </a:rPr>
              <a:t>Art history has traditionally ignored contemporary art from non-American/European sources; contemporary art is being produced globally</a:t>
            </a:r>
            <a:r>
              <a:rPr lang="en" sz="2400" dirty="0" smtClean="0">
                <a:solidFill>
                  <a:srgbClr val="FFFFFF"/>
                </a:solidFill>
                <a:ea typeface="Quattrocento"/>
                <a:sym typeface="Quattrocento"/>
              </a:rPr>
              <a:t>.</a:t>
            </a:r>
            <a:endParaRPr lang="en-US" sz="2400" dirty="0" smtClean="0">
              <a:solidFill>
                <a:srgbClr val="FFFFFF"/>
              </a:solidFill>
              <a:ea typeface="Quattrocento"/>
              <a:sym typeface="Quattrocento"/>
            </a:endParaRPr>
          </a:p>
          <a:p>
            <a:pPr lvl="0" rtl="0">
              <a:spcBef>
                <a:spcPts val="0"/>
              </a:spcBef>
              <a:buNone/>
            </a:pPr>
            <a:endParaRPr lang="en" sz="2400" dirty="0">
              <a:solidFill>
                <a:srgbClr val="FFFFFF"/>
              </a:solidFill>
              <a:ea typeface="Quattrocento"/>
              <a:sym typeface="Quattrocento"/>
            </a:endParaRPr>
          </a:p>
          <a:p>
            <a:pPr lvl="0" rtl="0">
              <a:spcBef>
                <a:spcPts val="0"/>
              </a:spcBef>
              <a:buNone/>
            </a:pPr>
            <a:r>
              <a:rPr lang="en" sz="2400" dirty="0">
                <a:solidFill>
                  <a:srgbClr val="FFFFFF"/>
                </a:solidFill>
                <a:ea typeface="Quattrocento"/>
                <a:sym typeface="Quattrocento"/>
              </a:rPr>
              <a:t>Eurocentric views have been downplayed by the rise of the Internet and political power shifts around the world</a:t>
            </a:r>
            <a:r>
              <a:rPr lang="en" sz="2400" dirty="0" smtClean="0">
                <a:solidFill>
                  <a:srgbClr val="FFFFFF"/>
                </a:solidFill>
                <a:ea typeface="Quattrocento"/>
                <a:sym typeface="Quattrocento"/>
              </a:rPr>
              <a:t>.</a:t>
            </a:r>
            <a:endParaRPr lang="en-US" sz="2400" dirty="0" smtClean="0">
              <a:solidFill>
                <a:srgbClr val="FFFFFF"/>
              </a:solidFill>
              <a:ea typeface="Quattrocento"/>
              <a:sym typeface="Quattrocento"/>
            </a:endParaRPr>
          </a:p>
          <a:p>
            <a:pPr lvl="0" rtl="0">
              <a:spcBef>
                <a:spcPts val="0"/>
              </a:spcBef>
              <a:buNone/>
            </a:pPr>
            <a:endParaRPr lang="en" sz="2400" dirty="0">
              <a:solidFill>
                <a:srgbClr val="FFFFFF"/>
              </a:solidFill>
              <a:ea typeface="Quattrocento"/>
              <a:sym typeface="Quattrocento"/>
            </a:endParaRPr>
          </a:p>
          <a:p>
            <a:pPr lvl="0" rtl="0">
              <a:spcBef>
                <a:spcPts val="0"/>
              </a:spcBef>
              <a:buNone/>
            </a:pPr>
            <a:r>
              <a:rPr lang="en" sz="2400" dirty="0">
                <a:solidFill>
                  <a:srgbClr val="FFFFFF"/>
                </a:solidFill>
                <a:ea typeface="Quattrocento"/>
                <a:sym typeface="Quattrocento"/>
              </a:rPr>
              <a:t>Artists now come from a variety of backgrounds, not just straight, caucasian males</a:t>
            </a:r>
            <a:r>
              <a:rPr lang="en" sz="2400" dirty="0" smtClean="0">
                <a:solidFill>
                  <a:srgbClr val="FFFFFF"/>
                </a:solidFill>
                <a:ea typeface="Quattrocento"/>
                <a:sym typeface="Quattrocento"/>
              </a:rPr>
              <a:t>.</a:t>
            </a:r>
            <a:endParaRPr lang="en-US" sz="2400" dirty="0" smtClean="0">
              <a:solidFill>
                <a:srgbClr val="FFFFFF"/>
              </a:solidFill>
              <a:ea typeface="Quattrocento"/>
              <a:sym typeface="Quattrocento"/>
            </a:endParaRPr>
          </a:p>
          <a:p>
            <a:pPr lvl="0" rtl="0">
              <a:spcBef>
                <a:spcPts val="0"/>
              </a:spcBef>
              <a:buNone/>
            </a:pPr>
            <a:endParaRPr lang="en" sz="2400" dirty="0">
              <a:solidFill>
                <a:srgbClr val="FFFFFF"/>
              </a:solidFill>
              <a:ea typeface="Quattrocento"/>
              <a:sym typeface="Quattrocento"/>
            </a:endParaRPr>
          </a:p>
          <a:p>
            <a:pPr lvl="0" rtl="0">
              <a:spcBef>
                <a:spcPts val="0"/>
              </a:spcBef>
              <a:buNone/>
            </a:pPr>
            <a:r>
              <a:rPr lang="en" sz="2400" dirty="0">
                <a:solidFill>
                  <a:srgbClr val="FFFFFF"/>
                </a:solidFill>
                <a:ea typeface="Quattrocento"/>
                <a:sym typeface="Quattrocento"/>
              </a:rPr>
              <a:t>There are many more venues for displaying art in the world today than ever.</a:t>
            </a:r>
          </a:p>
          <a:p>
            <a:pPr lvl="0" rtl="0">
              <a:spcBef>
                <a:spcPts val="0"/>
              </a:spcBef>
              <a:buNone/>
            </a:pPr>
            <a:endParaRPr sz="2400" dirty="0">
              <a:solidFill>
                <a:srgbClr val="FFFFFF"/>
              </a:solidFill>
              <a:latin typeface="Quattrocento"/>
              <a:ea typeface="Quattrocento"/>
              <a:cs typeface="Quattrocento"/>
              <a:sym typeface="Quattrocento"/>
            </a:endParaRP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0" y="0"/>
            <a:ext cx="9144000" cy="6857999"/>
          </a:xfrm>
          <a:prstGeom prst="rect">
            <a:avLst/>
          </a:prstGeom>
        </p:spPr>
      </p:pic>
      <p:sp>
        <p:nvSpPr>
          <p:cNvPr id="3" name="TextBox 2"/>
          <p:cNvSpPr txBox="1"/>
          <p:nvPr/>
        </p:nvSpPr>
        <p:spPr>
          <a:xfrm>
            <a:off x="2895600" y="5715000"/>
            <a:ext cx="6019800" cy="369332"/>
          </a:xfrm>
          <a:prstGeom prst="rect">
            <a:avLst/>
          </a:prstGeom>
          <a:noFill/>
        </p:spPr>
        <p:txBody>
          <a:bodyPr wrap="square" rtlCol="0">
            <a:spAutoFit/>
          </a:bodyPr>
          <a:lstStyle/>
          <a:p>
            <a:r>
              <a:rPr lang="en-US" dirty="0" smtClean="0">
                <a:hlinkClick r:id="rId3"/>
              </a:rPr>
              <a:t>https://www.youtube.com/watch?v=5RE1ueYnSVc</a:t>
            </a:r>
            <a:r>
              <a:rPr lang="en-US" dirty="0" smtClean="0"/>
              <a:t>	3:00</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1710826" y="894368"/>
            <a:ext cx="7181050" cy="5811232"/>
          </a:xfrm>
          <a:prstGeom prst="rect">
            <a:avLst/>
          </a:prstGeom>
          <a:noFill/>
          <a:ln>
            <a:noFill/>
          </a:ln>
        </p:spPr>
      </p:pic>
      <p:pic>
        <p:nvPicPr>
          <p:cNvPr id="199" name="Shape 199"/>
          <p:cNvPicPr preferRelativeResize="0"/>
          <p:nvPr/>
        </p:nvPicPr>
        <p:blipFill>
          <a:blip r:embed="rId4">
            <a:alphaModFix/>
          </a:blip>
          <a:stretch>
            <a:fillRect/>
          </a:stretch>
        </p:blipFill>
        <p:spPr>
          <a:xfrm>
            <a:off x="106875" y="6059667"/>
            <a:ext cx="528700" cy="651365"/>
          </a:xfrm>
          <a:prstGeom prst="rect">
            <a:avLst/>
          </a:prstGeom>
          <a:noFill/>
          <a:ln>
            <a:noFill/>
          </a:ln>
        </p:spPr>
      </p:pic>
      <p:sp>
        <p:nvSpPr>
          <p:cNvPr id="200" name="Shape 200"/>
          <p:cNvSpPr txBox="1"/>
          <p:nvPr/>
        </p:nvSpPr>
        <p:spPr>
          <a:xfrm>
            <a:off x="0" y="-95700"/>
            <a:ext cx="3000000" cy="2305500"/>
          </a:xfrm>
          <a:prstGeom prst="rect">
            <a:avLst/>
          </a:prstGeom>
          <a:noFill/>
          <a:ln>
            <a:noFill/>
          </a:ln>
        </p:spPr>
        <p:txBody>
          <a:bodyPr lIns="91425" tIns="91425" rIns="91425" bIns="91425" anchor="ctr" anchorCtr="0">
            <a:noAutofit/>
          </a:bodyPr>
          <a:lstStyle/>
          <a:p>
            <a:pPr lvl="0" rtl="0">
              <a:spcBef>
                <a:spcPts val="0"/>
              </a:spcBef>
              <a:buNone/>
            </a:pPr>
            <a:r>
              <a:rPr lang="en" sz="1700" dirty="0">
                <a:solidFill>
                  <a:srgbClr val="FFFFFF"/>
                </a:solidFill>
                <a:latin typeface="Times New Roman"/>
                <a:ea typeface="Quattrocento"/>
                <a:cs typeface="Times New Roman"/>
                <a:sym typeface="Quattrocento"/>
              </a:rPr>
              <a:t>238.  </a:t>
            </a:r>
            <a:r>
              <a:rPr lang="en" sz="1700" b="1" i="1" dirty="0">
                <a:solidFill>
                  <a:srgbClr val="FFFFFF"/>
                </a:solidFill>
                <a:latin typeface="Times New Roman"/>
                <a:ea typeface="Quattrocento"/>
                <a:cs typeface="Times New Roman"/>
                <a:sym typeface="Quattrocento"/>
              </a:rPr>
              <a:t>Electronic Superhighway</a:t>
            </a:r>
          </a:p>
          <a:p>
            <a:pPr lvl="0" rtl="0">
              <a:spcBef>
                <a:spcPts val="0"/>
              </a:spcBef>
              <a:buNone/>
            </a:pPr>
            <a:r>
              <a:rPr lang="en" sz="1700" dirty="0">
                <a:solidFill>
                  <a:srgbClr val="FFFFFF"/>
                </a:solidFill>
                <a:latin typeface="Times New Roman"/>
                <a:ea typeface="Quattrocento"/>
                <a:cs typeface="Times New Roman"/>
                <a:sym typeface="Quattrocento"/>
              </a:rPr>
              <a:t>Nam June Paik</a:t>
            </a:r>
          </a:p>
          <a:p>
            <a:pPr lvl="0" rtl="0">
              <a:spcBef>
                <a:spcPts val="0"/>
              </a:spcBef>
              <a:buNone/>
            </a:pPr>
            <a:r>
              <a:rPr lang="en" sz="1700" dirty="0">
                <a:solidFill>
                  <a:srgbClr val="FFFFFF"/>
                </a:solidFill>
                <a:latin typeface="Times New Roman"/>
                <a:ea typeface="Quattrocento"/>
                <a:cs typeface="Times New Roman"/>
                <a:sym typeface="Quattrocento"/>
              </a:rPr>
              <a:t>1995</a:t>
            </a:r>
          </a:p>
          <a:p>
            <a:pPr lvl="0" rtl="0">
              <a:spcBef>
                <a:spcPts val="0"/>
              </a:spcBef>
              <a:buNone/>
            </a:pPr>
            <a:r>
              <a:rPr lang="en" sz="1700" dirty="0">
                <a:solidFill>
                  <a:srgbClr val="FFFFFF"/>
                </a:solidFill>
                <a:latin typeface="Times New Roman"/>
                <a:ea typeface="Quattrocento"/>
                <a:cs typeface="Times New Roman"/>
                <a:sym typeface="Quattrocento"/>
              </a:rPr>
              <a:t>Mixed Media Installation</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0" y="0"/>
            <a:ext cx="9144000" cy="6353175"/>
          </a:xfrm>
          <a:prstGeom prst="rect">
            <a:avLst/>
          </a:prstGeom>
        </p:spPr>
      </p:pic>
      <p:sp>
        <p:nvSpPr>
          <p:cNvPr id="3" name="TextBox 2"/>
          <p:cNvSpPr txBox="1"/>
          <p:nvPr/>
        </p:nvSpPr>
        <p:spPr>
          <a:xfrm>
            <a:off x="2057400" y="5867400"/>
            <a:ext cx="6096000" cy="369332"/>
          </a:xfrm>
          <a:prstGeom prst="rect">
            <a:avLst/>
          </a:prstGeom>
          <a:noFill/>
        </p:spPr>
        <p:txBody>
          <a:bodyPr wrap="square" rtlCol="0">
            <a:spAutoFit/>
          </a:bodyPr>
          <a:lstStyle/>
          <a:p>
            <a:r>
              <a:rPr lang="en-US" dirty="0" smtClean="0">
                <a:hlinkClick r:id="rId3"/>
              </a:rPr>
              <a:t>https://www.youtube.com/watch?v=OotMXSXZf3U</a:t>
            </a:r>
            <a:r>
              <a:rPr lang="en-US" dirty="0" smtClean="0"/>
              <a:t>	24:00</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5"/>
        <p:cNvGrpSpPr/>
        <p:nvPr/>
      </p:nvGrpSpPr>
      <p:grpSpPr>
        <a:xfrm>
          <a:off x="0" y="0"/>
          <a:ext cx="0" cy="0"/>
          <a:chOff x="0" y="0"/>
          <a:chExt cx="0" cy="0"/>
        </a:xfrm>
      </p:grpSpPr>
      <p:graphicFrame>
        <p:nvGraphicFramePr>
          <p:cNvPr id="206" name="Shape 206"/>
          <p:cNvGraphicFramePr/>
          <p:nvPr/>
        </p:nvGraphicFramePr>
        <p:xfrm>
          <a:off x="0" y="1"/>
          <a:ext cx="9133100" cy="7642879"/>
        </p:xfrm>
        <a:graphic>
          <a:graphicData uri="http://schemas.openxmlformats.org/drawingml/2006/table">
            <a:tbl>
              <a:tblPr>
                <a:noFill/>
              </a:tblPr>
              <a:tblGrid>
                <a:gridCol w="2283275"/>
                <a:gridCol w="2283275"/>
                <a:gridCol w="2283275"/>
                <a:gridCol w="2283275"/>
              </a:tblGrid>
              <a:tr h="609560">
                <a:tc>
                  <a:txBody>
                    <a:bodyPr/>
                    <a:lstStyle/>
                    <a:p>
                      <a:pPr marL="0" marR="0">
                        <a:spcBef>
                          <a:spcPts val="0"/>
                        </a:spcBef>
                        <a:spcAft>
                          <a:spcPts val="0"/>
                        </a:spcAft>
                      </a:pPr>
                      <a:r>
                        <a:rPr lang="en-US" sz="2600" b="1" i="1">
                          <a:solidFill>
                            <a:srgbClr val="FFFFFF"/>
                          </a:solidFill>
                          <a:latin typeface="Times New Roman"/>
                          <a:ea typeface="Cambria"/>
                          <a:cs typeface="Times New Roman"/>
                        </a:rPr>
                        <a:t> Form</a:t>
                      </a:r>
                    </a:p>
                  </a:txBody>
                  <a:tcPr marL="127000" marR="127000" marT="127000" marB="127000"/>
                </a:tc>
                <a:tc>
                  <a:txBody>
                    <a:bodyPr/>
                    <a:lstStyle/>
                    <a:p>
                      <a:pPr marL="0" marR="0">
                        <a:spcBef>
                          <a:spcPts val="0"/>
                        </a:spcBef>
                        <a:spcAft>
                          <a:spcPts val="0"/>
                        </a:spcAft>
                      </a:pPr>
                      <a:r>
                        <a:rPr lang="en-US" sz="2600" b="1" i="1">
                          <a:solidFill>
                            <a:srgbClr val="FFFFFF"/>
                          </a:solidFill>
                          <a:latin typeface="Times New Roman"/>
                          <a:ea typeface="Cambria"/>
                          <a:cs typeface="Times New Roman"/>
                        </a:rPr>
                        <a:t>Function</a:t>
                      </a:r>
                    </a:p>
                  </a:txBody>
                  <a:tcPr marL="127000" marR="127000" marT="127000" marB="127000"/>
                </a:tc>
                <a:tc>
                  <a:txBody>
                    <a:bodyPr/>
                    <a:lstStyle/>
                    <a:p>
                      <a:pPr marL="0" marR="0">
                        <a:spcBef>
                          <a:spcPts val="0"/>
                        </a:spcBef>
                        <a:spcAft>
                          <a:spcPts val="0"/>
                        </a:spcAft>
                      </a:pPr>
                      <a:r>
                        <a:rPr lang="en-US" sz="2600" b="1" i="1">
                          <a:solidFill>
                            <a:srgbClr val="FFFFFF"/>
                          </a:solidFill>
                          <a:latin typeface="Times New Roman"/>
                          <a:ea typeface="Cambria"/>
                          <a:cs typeface="Times New Roman"/>
                        </a:rPr>
                        <a:t>Content</a:t>
                      </a:r>
                    </a:p>
                  </a:txBody>
                  <a:tcPr marL="127000" marR="127000" marT="127000" marB="127000"/>
                </a:tc>
                <a:tc>
                  <a:txBody>
                    <a:bodyPr/>
                    <a:lstStyle/>
                    <a:p>
                      <a:pPr marL="0" marR="0">
                        <a:spcBef>
                          <a:spcPts val="0"/>
                        </a:spcBef>
                        <a:spcAft>
                          <a:spcPts val="0"/>
                        </a:spcAft>
                      </a:pPr>
                      <a:r>
                        <a:rPr lang="en-US" sz="2600" b="1" i="1" dirty="0">
                          <a:solidFill>
                            <a:srgbClr val="FFFFFF"/>
                          </a:solidFill>
                          <a:latin typeface="Times New Roman"/>
                          <a:ea typeface="Cambria"/>
                          <a:cs typeface="Times New Roman"/>
                        </a:rPr>
                        <a:t>Context</a:t>
                      </a:r>
                    </a:p>
                  </a:txBody>
                  <a:tcPr marL="127000" marR="127000" marT="127000" marB="127000"/>
                </a:tc>
              </a:tr>
              <a:tr h="1567200">
                <a:tc>
                  <a:txBody>
                    <a:bodyPr/>
                    <a:lstStyle/>
                    <a:p>
                      <a:pPr marL="0" marR="0">
                        <a:spcBef>
                          <a:spcPts val="0"/>
                        </a:spcBef>
                        <a:spcAft>
                          <a:spcPts val="0"/>
                        </a:spcAft>
                      </a:pPr>
                      <a:r>
                        <a:rPr lang="en-US" sz="1800">
                          <a:solidFill>
                            <a:srgbClr val="FFFFFF"/>
                          </a:solidFill>
                          <a:latin typeface="Times New Roman"/>
                          <a:ea typeface="Cambria"/>
                          <a:cs typeface="Times New Roman"/>
                        </a:rPr>
                        <a:t>Flat bank of monitors with neon lights surrounding the monitors </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Paik intrigued by maps and travel</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Neon lighting outlines 50 states and DC; Hawaii and Alaska are on a different wall</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Korean born; lived in NYC</a:t>
                      </a:r>
                    </a:p>
                  </a:txBody>
                  <a:tcPr marL="127000" marR="127000" marT="127000" marB="127000"/>
                </a:tc>
              </a:tr>
              <a:tr h="1567200">
                <a:tc>
                  <a:txBody>
                    <a:bodyPr/>
                    <a:lstStyle/>
                    <a:p>
                      <a:pPr marL="0" marR="0">
                        <a:spcBef>
                          <a:spcPts val="0"/>
                        </a:spcBef>
                        <a:spcAft>
                          <a:spcPts val="0"/>
                        </a:spcAft>
                      </a:pPr>
                      <a:r>
                        <a:rPr lang="en-US" sz="1800">
                          <a:solidFill>
                            <a:srgbClr val="FFFFFF"/>
                          </a:solidFill>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Neon outlines symbolizes multicolored maps; fascination with the interstate highway system</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Each state has a different video feed- total of 313 monitors</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 </a:t>
                      </a:r>
                    </a:p>
                  </a:txBody>
                  <a:tcPr marL="127000" marR="127000" marT="127000" marB="127000"/>
                </a:tc>
              </a:tr>
              <a:tr h="1567200">
                <a:tc>
                  <a:txBody>
                    <a:bodyPr/>
                    <a:lstStyle/>
                    <a:p>
                      <a:pPr marL="0" marR="0">
                        <a:spcBef>
                          <a:spcPts val="0"/>
                        </a:spcBef>
                        <a:spcAft>
                          <a:spcPts val="0"/>
                        </a:spcAft>
                      </a:pPr>
                      <a:r>
                        <a:rPr lang="en-US" sz="1800">
                          <a:solidFill>
                            <a:srgbClr val="FFFFFF"/>
                          </a:solidFill>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Neon symbolizes motel and restaurant signs</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A camera is on the viewer and its TV feed appears in New York; it turns the viewer into a participant</a:t>
                      </a:r>
                    </a:p>
                  </a:txBody>
                  <a:tcPr marL="127000" marR="127000" marT="127000" marB="127000"/>
                </a:tc>
                <a:tc>
                  <a:txBody>
                    <a:bodyPr/>
                    <a:lstStyle/>
                    <a:p>
                      <a:pPr marL="0" marR="0">
                        <a:spcBef>
                          <a:spcPts val="0"/>
                        </a:spcBef>
                        <a:spcAft>
                          <a:spcPts val="0"/>
                        </a:spcAft>
                      </a:pPr>
                      <a:r>
                        <a:rPr lang="en-US" sz="1800">
                          <a:solidFill>
                            <a:srgbClr val="FFFFFF"/>
                          </a:solidFill>
                          <a:latin typeface="Times New Roman"/>
                          <a:ea typeface="Cambria"/>
                          <a:cs typeface="Times New Roman"/>
                        </a:rPr>
                        <a:t> </a:t>
                      </a:r>
                    </a:p>
                  </a:txBody>
                  <a:tcPr marL="127000" marR="127000" marT="127000" marB="127000"/>
                </a:tc>
              </a:tr>
              <a:tr h="1567200">
                <a:tc>
                  <a:txBody>
                    <a:bodyPr/>
                    <a:lstStyle/>
                    <a:p>
                      <a:endParaRPr lang="en-US" dirty="0"/>
                    </a:p>
                  </a:txBody>
                  <a:tcPr marL="127000" marR="127000" marT="127000" marB="127000"/>
                </a:tc>
                <a:tc>
                  <a:txBody>
                    <a:bodyPr/>
                    <a:lstStyle/>
                    <a:p>
                      <a:endParaRPr lang="en-US" dirty="0"/>
                    </a:p>
                  </a:txBody>
                  <a:tcPr marL="127000" marR="127000" marT="127000" marB="127000"/>
                </a:tc>
                <a:tc>
                  <a:txBody>
                    <a:bodyPr/>
                    <a:lstStyle/>
                    <a:p>
                      <a:endParaRPr lang="en-US" dirty="0"/>
                    </a:p>
                  </a:txBody>
                  <a:tcPr marL="127000" marR="127000" marT="127000" marB="127000"/>
                </a:tc>
                <a:tc>
                  <a:txBody>
                    <a:bodyPr/>
                    <a:lstStyle/>
                    <a:p>
                      <a:endParaRPr lang="en-US" dirty="0"/>
                    </a:p>
                  </a:txBody>
                  <a:tcPr marL="127000" marR="127000" marT="127000" marB="127000"/>
                </a:tc>
              </a:tr>
            </a:tbl>
          </a:graphicData>
        </a:graphic>
      </p:graphicFrame>
      <p:pic>
        <p:nvPicPr>
          <p:cNvPr id="207" name="Shape 207"/>
          <p:cNvPicPr preferRelativeResize="0"/>
          <p:nvPr/>
        </p:nvPicPr>
        <p:blipFill>
          <a:blip r:embed="rId3">
            <a:alphaModFix/>
          </a:blip>
          <a:stretch>
            <a:fillRect/>
          </a:stretch>
        </p:blipFill>
        <p:spPr>
          <a:xfrm>
            <a:off x="7017525" y="3701433"/>
            <a:ext cx="1905000" cy="2546967"/>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 name="Picture 1" descr="2.png"/>
          <p:cNvPicPr>
            <a:picLocks noChangeAspect="1"/>
          </p:cNvPicPr>
          <p:nvPr/>
        </p:nvPicPr>
        <p:blipFill>
          <a:blip r:embed="rId2"/>
          <a:stretch>
            <a:fillRect/>
          </a:stretch>
        </p:blipFill>
        <p:spPr>
          <a:xfrm>
            <a:off x="1306513" y="228600"/>
            <a:ext cx="6542087" cy="599929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1"/>
        <p:cNvGrpSpPr/>
        <p:nvPr/>
      </p:nvGrpSpPr>
      <p:grpSpPr>
        <a:xfrm>
          <a:off x="0" y="0"/>
          <a:ext cx="0" cy="0"/>
          <a:chOff x="0" y="0"/>
          <a:chExt cx="0" cy="0"/>
        </a:xfrm>
      </p:grpSpPr>
      <p:pic>
        <p:nvPicPr>
          <p:cNvPr id="212" name="Shape 212"/>
          <p:cNvPicPr preferRelativeResize="0"/>
          <p:nvPr/>
        </p:nvPicPr>
        <p:blipFill>
          <a:blip r:embed="rId3">
            <a:alphaModFix/>
          </a:blip>
          <a:stretch>
            <a:fillRect/>
          </a:stretch>
        </p:blipFill>
        <p:spPr>
          <a:xfrm>
            <a:off x="3152401" y="203200"/>
            <a:ext cx="5991600" cy="6654800"/>
          </a:xfrm>
          <a:prstGeom prst="rect">
            <a:avLst/>
          </a:prstGeom>
          <a:noFill/>
          <a:ln>
            <a:noFill/>
          </a:ln>
        </p:spPr>
      </p:pic>
      <p:pic>
        <p:nvPicPr>
          <p:cNvPr id="213" name="Shape 213"/>
          <p:cNvPicPr preferRelativeResize="0"/>
          <p:nvPr/>
        </p:nvPicPr>
        <p:blipFill>
          <a:blip r:embed="rId4">
            <a:alphaModFix/>
          </a:blip>
          <a:stretch>
            <a:fillRect/>
          </a:stretch>
        </p:blipFill>
        <p:spPr>
          <a:xfrm>
            <a:off x="106875" y="6059667"/>
            <a:ext cx="528700" cy="651365"/>
          </a:xfrm>
          <a:prstGeom prst="rect">
            <a:avLst/>
          </a:prstGeom>
          <a:noFill/>
          <a:ln>
            <a:noFill/>
          </a:ln>
        </p:spPr>
      </p:pic>
      <p:sp>
        <p:nvSpPr>
          <p:cNvPr id="214" name="Shape 214"/>
          <p:cNvSpPr txBox="1"/>
          <p:nvPr/>
        </p:nvSpPr>
        <p:spPr>
          <a:xfrm>
            <a:off x="152400" y="203200"/>
            <a:ext cx="3000000" cy="4000000"/>
          </a:xfrm>
          <a:prstGeom prst="rect">
            <a:avLst/>
          </a:prstGeom>
          <a:noFill/>
          <a:ln>
            <a:noFill/>
          </a:ln>
        </p:spPr>
        <p:txBody>
          <a:bodyPr lIns="91425" tIns="91425" rIns="91425" bIns="91425" anchor="ctr" anchorCtr="0">
            <a:noAutofit/>
          </a:bodyPr>
          <a:lstStyle/>
          <a:p>
            <a:pPr lvl="0" rtl="0">
              <a:spcBef>
                <a:spcPts val="0"/>
              </a:spcBef>
              <a:buNone/>
            </a:pPr>
            <a:r>
              <a:rPr lang="en" sz="1900" dirty="0" smtClean="0">
                <a:solidFill>
                  <a:srgbClr val="FFFFFF"/>
                </a:solidFill>
                <a:latin typeface="Times New Roman"/>
                <a:ea typeface="Quattrocento"/>
                <a:cs typeface="Times New Roman"/>
                <a:sym typeface="Quattrocento"/>
              </a:rPr>
              <a:t>232.  </a:t>
            </a:r>
            <a:r>
              <a:rPr lang="en" sz="1900" b="1" i="1" dirty="0" smtClean="0">
                <a:solidFill>
                  <a:srgbClr val="FFFFFF"/>
                </a:solidFill>
                <a:latin typeface="Times New Roman"/>
                <a:ea typeface="Quattrocento"/>
                <a:cs typeface="Times New Roman"/>
                <a:sym typeface="Quattrocento"/>
              </a:rPr>
              <a:t>Dancing at the Louvre</a:t>
            </a:r>
          </a:p>
          <a:p>
            <a:pPr lvl="0" rtl="0">
              <a:spcBef>
                <a:spcPts val="0"/>
              </a:spcBef>
              <a:buNone/>
            </a:pPr>
            <a:r>
              <a:rPr lang="en" sz="1900" dirty="0" smtClean="0">
                <a:solidFill>
                  <a:srgbClr val="FFFFFF"/>
                </a:solidFill>
                <a:latin typeface="Times New Roman"/>
                <a:ea typeface="Quattrocento"/>
                <a:cs typeface="Times New Roman"/>
                <a:sym typeface="Quattrocento"/>
              </a:rPr>
              <a:t>From the series The French Collection, part I</a:t>
            </a:r>
          </a:p>
          <a:p>
            <a:pPr lvl="0" rtl="0">
              <a:spcBef>
                <a:spcPts val="0"/>
              </a:spcBef>
              <a:buNone/>
            </a:pPr>
            <a:r>
              <a:rPr lang="en" sz="1900" dirty="0" smtClean="0">
                <a:solidFill>
                  <a:srgbClr val="FFFFFF"/>
                </a:solidFill>
                <a:latin typeface="Times New Roman"/>
                <a:ea typeface="Quattrocento"/>
                <a:cs typeface="Times New Roman"/>
                <a:sym typeface="Quattrocento"/>
              </a:rPr>
              <a:t>Faith Ringgold</a:t>
            </a:r>
          </a:p>
          <a:p>
            <a:pPr lvl="0" rtl="0">
              <a:spcBef>
                <a:spcPts val="0"/>
              </a:spcBef>
              <a:buNone/>
            </a:pPr>
            <a:r>
              <a:rPr lang="en" sz="1900" dirty="0" smtClean="0">
                <a:solidFill>
                  <a:srgbClr val="FFFFFF"/>
                </a:solidFill>
                <a:latin typeface="Times New Roman"/>
                <a:ea typeface="Quattrocento"/>
                <a:cs typeface="Times New Roman"/>
                <a:sym typeface="Quattrocento"/>
              </a:rPr>
              <a:t>1991</a:t>
            </a:r>
          </a:p>
          <a:p>
            <a:pPr lvl="0" rtl="0">
              <a:spcBef>
                <a:spcPts val="0"/>
              </a:spcBef>
              <a:buNone/>
            </a:pPr>
            <a:r>
              <a:rPr lang="en" sz="1900" dirty="0" smtClean="0">
                <a:solidFill>
                  <a:srgbClr val="FFFFFF"/>
                </a:solidFill>
                <a:latin typeface="Times New Roman"/>
                <a:ea typeface="Quattrocento"/>
                <a:cs typeface="Times New Roman"/>
                <a:sym typeface="Quattrocento"/>
              </a:rPr>
              <a:t>acrylic on canvas, tie dyed, pieced fabric border</a:t>
            </a:r>
            <a:endParaRPr lang="en" sz="1900" dirty="0">
              <a:solidFill>
                <a:srgbClr val="FFFFFF"/>
              </a:solidFill>
              <a:latin typeface="Times New Roman"/>
              <a:ea typeface="Quattrocento"/>
              <a:cs typeface="Times New Roman"/>
              <a:sym typeface="Quattrocento"/>
            </a:endParaRP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2362200" y="5638800"/>
            <a:ext cx="6172200" cy="369332"/>
          </a:xfrm>
          <a:prstGeom prst="rect">
            <a:avLst/>
          </a:prstGeom>
          <a:noFill/>
        </p:spPr>
        <p:txBody>
          <a:bodyPr wrap="square" rtlCol="0">
            <a:spAutoFit/>
          </a:bodyPr>
          <a:lstStyle/>
          <a:p>
            <a:r>
              <a:rPr lang="en-US" dirty="0" smtClean="0">
                <a:hlinkClick r:id="rId3"/>
              </a:rPr>
              <a:t>https://www.youtube.com/watch?v=lia6SFTOeu8</a:t>
            </a:r>
            <a:r>
              <a:rPr lang="en-US" dirty="0" smtClean="0"/>
              <a:t> 		5:00</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0" y="0"/>
            <a:ext cx="9144000" cy="6826250"/>
          </a:xfrm>
          <a:prstGeom prst="rect">
            <a:avLst/>
          </a:prstGeom>
        </p:spPr>
      </p:pic>
      <p:sp>
        <p:nvSpPr>
          <p:cNvPr id="3" name="TextBox 2"/>
          <p:cNvSpPr txBox="1"/>
          <p:nvPr/>
        </p:nvSpPr>
        <p:spPr>
          <a:xfrm>
            <a:off x="2514600" y="5334000"/>
            <a:ext cx="6629400" cy="369332"/>
          </a:xfrm>
          <a:prstGeom prst="rect">
            <a:avLst/>
          </a:prstGeom>
          <a:noFill/>
        </p:spPr>
        <p:txBody>
          <a:bodyPr wrap="square" rtlCol="0">
            <a:spAutoFit/>
          </a:bodyPr>
          <a:lstStyle/>
          <a:p>
            <a:r>
              <a:rPr lang="en-US" dirty="0" smtClean="0">
                <a:hlinkClick r:id="rId3"/>
              </a:rPr>
              <a:t>https://www.youtube.com/watch?v=IRn4QOgp0Ig</a:t>
            </a:r>
            <a:r>
              <a:rPr lang="en-US" dirty="0" smtClean="0"/>
              <a:t>		4:30</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9"/>
        <p:cNvGrpSpPr/>
        <p:nvPr/>
      </p:nvGrpSpPr>
      <p:grpSpPr>
        <a:xfrm>
          <a:off x="0" y="0"/>
          <a:ext cx="0" cy="0"/>
          <a:chOff x="0" y="0"/>
          <a:chExt cx="0" cy="0"/>
        </a:xfrm>
      </p:grpSpPr>
      <p:graphicFrame>
        <p:nvGraphicFramePr>
          <p:cNvPr id="220" name="Shape 220"/>
          <p:cNvGraphicFramePr/>
          <p:nvPr/>
        </p:nvGraphicFramePr>
        <p:xfrm>
          <a:off x="0" y="1"/>
          <a:ext cx="9133100" cy="7465120"/>
        </p:xfrm>
        <a:graphic>
          <a:graphicData uri="http://schemas.openxmlformats.org/drawingml/2006/table">
            <a:tbl>
              <a:tblPr>
                <a:noFill/>
              </a:tblPr>
              <a:tblGrid>
                <a:gridCol w="2283275"/>
                <a:gridCol w="2283275"/>
                <a:gridCol w="2283275"/>
                <a:gridCol w="2283275"/>
              </a:tblGrid>
              <a:tr h="609560">
                <a:tc>
                  <a:txBody>
                    <a:bodyPr/>
                    <a:lstStyle/>
                    <a:p>
                      <a:pPr marL="0" marR="0">
                        <a:spcBef>
                          <a:spcPts val="10"/>
                        </a:spcBef>
                        <a:spcAft>
                          <a:spcPts val="10"/>
                        </a:spcAft>
                      </a:pPr>
                      <a:r>
                        <a:rPr lang="en-US" sz="2900" b="1" i="1">
                          <a:solidFill>
                            <a:srgbClr val="FFFFFF"/>
                          </a:solidFill>
                          <a:latin typeface="Times New Roman"/>
                          <a:ea typeface="Cambria"/>
                          <a:cs typeface="Times New Roman"/>
                        </a:rPr>
                        <a:t> Form</a:t>
                      </a:r>
                    </a:p>
                  </a:txBody>
                  <a:tcPr marL="127000" marR="127000" marT="127000" marB="127000"/>
                </a:tc>
                <a:tc>
                  <a:txBody>
                    <a:bodyPr/>
                    <a:lstStyle/>
                    <a:p>
                      <a:pPr marL="0" marR="0">
                        <a:spcBef>
                          <a:spcPts val="10"/>
                        </a:spcBef>
                        <a:spcAft>
                          <a:spcPts val="10"/>
                        </a:spcAft>
                      </a:pPr>
                      <a:r>
                        <a:rPr lang="en-US" sz="2900" b="1" i="1">
                          <a:solidFill>
                            <a:srgbClr val="FFFFFF"/>
                          </a:solidFill>
                          <a:latin typeface="Times New Roman"/>
                          <a:ea typeface="Cambria"/>
                          <a:cs typeface="Times New Roman"/>
                        </a:rPr>
                        <a:t>Function</a:t>
                      </a:r>
                    </a:p>
                  </a:txBody>
                  <a:tcPr marL="127000" marR="127000" marT="127000" marB="127000"/>
                </a:tc>
                <a:tc>
                  <a:txBody>
                    <a:bodyPr/>
                    <a:lstStyle/>
                    <a:p>
                      <a:pPr marL="0" marR="0">
                        <a:spcBef>
                          <a:spcPts val="10"/>
                        </a:spcBef>
                        <a:spcAft>
                          <a:spcPts val="10"/>
                        </a:spcAft>
                      </a:pPr>
                      <a:r>
                        <a:rPr lang="en-US" sz="2900" b="1" i="1">
                          <a:solidFill>
                            <a:srgbClr val="FFFFFF"/>
                          </a:solidFill>
                          <a:latin typeface="Times New Roman"/>
                          <a:ea typeface="Cambria"/>
                          <a:cs typeface="Times New Roman"/>
                        </a:rPr>
                        <a:t>Content</a:t>
                      </a:r>
                    </a:p>
                  </a:txBody>
                  <a:tcPr marL="127000" marR="127000" marT="127000" marB="127000"/>
                </a:tc>
                <a:tc>
                  <a:txBody>
                    <a:bodyPr/>
                    <a:lstStyle/>
                    <a:p>
                      <a:pPr marL="0" marR="0">
                        <a:spcBef>
                          <a:spcPts val="10"/>
                        </a:spcBef>
                        <a:spcAft>
                          <a:spcPts val="10"/>
                        </a:spcAft>
                      </a:pPr>
                      <a:r>
                        <a:rPr lang="en-US" sz="2900" b="1" i="1" dirty="0">
                          <a:solidFill>
                            <a:srgbClr val="FFFFFF"/>
                          </a:solidFill>
                          <a:latin typeface="Times New Roman"/>
                          <a:ea typeface="Cambria"/>
                          <a:cs typeface="Times New Roman"/>
                        </a:rPr>
                        <a:t>Context</a:t>
                      </a:r>
                    </a:p>
                  </a:txBody>
                  <a:tcPr marL="127000" marR="127000" marT="127000" marB="127000"/>
                </a:tc>
              </a:tr>
              <a:tr h="1567200">
                <a:tc>
                  <a:txBody>
                    <a:bodyPr/>
                    <a:lstStyle/>
                    <a:p>
                      <a:pPr marL="0" marR="0">
                        <a:spcBef>
                          <a:spcPts val="10"/>
                        </a:spcBef>
                        <a:spcAft>
                          <a:spcPts val="10"/>
                        </a:spcAft>
                      </a:pPr>
                      <a:r>
                        <a:rPr lang="en-US" sz="1700">
                          <a:solidFill>
                            <a:srgbClr val="FFFFFF"/>
                          </a:solidFill>
                          <a:latin typeface="Times New Roman"/>
                          <a:ea typeface="Cambria"/>
                          <a:cs typeface="Times New Roman"/>
                        </a:rPr>
                        <a:t>Combines quilting and oil painting</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Wall hanging- fine art; not meant for beds</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narrative  with a strong feminist theme</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NYC born, African American </a:t>
                      </a:r>
                    </a:p>
                  </a:txBody>
                  <a:tcPr marL="127000" marR="127000" marT="127000" marB="127000"/>
                </a:tc>
              </a:tr>
              <a:tr h="1567200">
                <a:tc>
                  <a:txBody>
                    <a:bodyPr/>
                    <a:lstStyle/>
                    <a:p>
                      <a:pPr marL="0" marR="0">
                        <a:spcBef>
                          <a:spcPts val="10"/>
                        </a:spcBef>
                        <a:spcAft>
                          <a:spcPts val="10"/>
                        </a:spcAft>
                      </a:pPr>
                      <a:r>
                        <a:rPr lang="en-US" sz="1700">
                          <a:solidFill>
                            <a:srgbClr val="FFFFFF"/>
                          </a:solidFill>
                          <a:latin typeface="Times New Roman"/>
                          <a:ea typeface="Cambria"/>
                          <a:cs typeface="Times New Roman"/>
                        </a:rPr>
                        <a:t>Often figures in Ringgold works act out a history that night never have taken place but the artist would have liked to have happen</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 </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Creates a character named Willia Marie Simone who takes her friend and 3 daughters to the Louvre and they dance in front of 3 DaVinci painting</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Uses the American slave quilt to create her works; quilts meant to be functional and beautiful- applied art</a:t>
                      </a:r>
                    </a:p>
                  </a:txBody>
                  <a:tcPr marL="127000" marR="127000" marT="127000" marB="127000"/>
                </a:tc>
              </a:tr>
              <a:tr h="1567200">
                <a:tc>
                  <a:txBody>
                    <a:bodyPr/>
                    <a:lstStyle/>
                    <a:p>
                      <a:pPr marL="0" marR="0">
                        <a:spcBef>
                          <a:spcPts val="10"/>
                        </a:spcBef>
                        <a:spcAft>
                          <a:spcPts val="10"/>
                        </a:spcAft>
                      </a:pPr>
                      <a:r>
                        <a:rPr lang="en-US" sz="1700">
                          <a:solidFill>
                            <a:srgbClr val="FFFFFF"/>
                          </a:solidFill>
                          <a:latin typeface="Times New Roman"/>
                          <a:ea typeface="Cambria"/>
                          <a:cs typeface="Times New Roman"/>
                        </a:rPr>
                        <a:t> </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 </a:t>
                      </a:r>
                    </a:p>
                  </a:txBody>
                  <a:tcPr marL="127000" marR="127000" marT="127000" marB="127000"/>
                </a:tc>
                <a:tc>
                  <a:txBody>
                    <a:bodyPr/>
                    <a:lstStyle/>
                    <a:p>
                      <a:pPr marL="0" marR="0">
                        <a:spcBef>
                          <a:spcPts val="10"/>
                        </a:spcBef>
                        <a:spcAft>
                          <a:spcPts val="10"/>
                        </a:spcAft>
                      </a:pPr>
                      <a:r>
                        <a:rPr lang="en-US" sz="1700" dirty="0">
                          <a:solidFill>
                            <a:srgbClr val="FFFFFF"/>
                          </a:solidFill>
                          <a:latin typeface="Times New Roman"/>
                          <a:ea typeface="Cambria"/>
                          <a:cs typeface="Times New Roman"/>
                        </a:rPr>
                        <a:t> </a:t>
                      </a:r>
                    </a:p>
                  </a:txBody>
                  <a:tcPr marL="127000" marR="127000" marT="127000" marB="127000"/>
                </a:tc>
                <a:tc>
                  <a:txBody>
                    <a:bodyPr/>
                    <a:lstStyle/>
                    <a:p>
                      <a:pPr marL="0" marR="0">
                        <a:spcBef>
                          <a:spcPts val="10"/>
                        </a:spcBef>
                        <a:spcAft>
                          <a:spcPts val="10"/>
                        </a:spcAft>
                      </a:pPr>
                      <a:r>
                        <a:rPr lang="en-US" sz="1700">
                          <a:solidFill>
                            <a:srgbClr val="FFFFFF"/>
                          </a:solidFill>
                          <a:latin typeface="Times New Roman"/>
                          <a:ea typeface="Cambria"/>
                          <a:cs typeface="Times New Roman"/>
                        </a:rPr>
                        <a:t>Quilting is traditionally a female art</a:t>
                      </a:r>
                    </a:p>
                  </a:txBody>
                  <a:tcPr marL="127000" marR="127000" marT="127000" marB="127000"/>
                </a:tc>
              </a:tr>
              <a:tr h="1567200">
                <a:tc>
                  <a:txBody>
                    <a:bodyPr/>
                    <a:lstStyle/>
                    <a:p>
                      <a:endParaRPr lang="en-US" dirty="0"/>
                    </a:p>
                  </a:txBody>
                  <a:tcPr marL="127000" marR="127000" marT="127000" marB="127000"/>
                </a:tc>
                <a:tc>
                  <a:txBody>
                    <a:bodyPr/>
                    <a:lstStyle/>
                    <a:p>
                      <a:endParaRPr lang="en-US" dirty="0"/>
                    </a:p>
                  </a:txBody>
                  <a:tcPr marL="127000" marR="127000" marT="127000" marB="127000"/>
                </a:tc>
                <a:tc>
                  <a:txBody>
                    <a:bodyPr/>
                    <a:lstStyle/>
                    <a:p>
                      <a:endParaRPr lang="en-US" dirty="0"/>
                    </a:p>
                  </a:txBody>
                  <a:tcPr marL="127000" marR="127000" marT="127000" marB="127000"/>
                </a:tc>
                <a:tc>
                  <a:txBody>
                    <a:bodyPr/>
                    <a:lstStyle/>
                    <a:p>
                      <a:endParaRPr lang="en-US" dirty="0"/>
                    </a:p>
                  </a:txBody>
                  <a:tcPr marL="127000" marR="127000" marT="127000" marB="127000"/>
                </a:tc>
              </a:tr>
            </a:tbl>
          </a:graphicData>
        </a:graphic>
      </p:graphicFrame>
      <p:pic>
        <p:nvPicPr>
          <p:cNvPr id="221" name="Shape 221"/>
          <p:cNvPicPr preferRelativeResize="0"/>
          <p:nvPr/>
        </p:nvPicPr>
        <p:blipFill>
          <a:blip r:embed="rId3">
            <a:alphaModFix/>
          </a:blip>
          <a:stretch>
            <a:fillRect/>
          </a:stretch>
        </p:blipFill>
        <p:spPr>
          <a:xfrm>
            <a:off x="228600" y="4348933"/>
            <a:ext cx="2828000" cy="2356667"/>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81001" y="1468801"/>
            <a:ext cx="8381999" cy="664799"/>
          </a:xfrm>
          <a:prstGeom prst="rect">
            <a:avLst/>
          </a:prstGeom>
        </p:spPr>
        <p:txBody>
          <a:bodyPr lIns="91425" tIns="91425" rIns="91425" bIns="91425" anchor="t" anchorCtr="0">
            <a:noAutofit/>
          </a:bodyPr>
          <a:lstStyle/>
          <a:p>
            <a:pPr lvl="0" rtl="0">
              <a:spcBef>
                <a:spcPts val="0"/>
              </a:spcBef>
              <a:buNone/>
            </a:pPr>
            <a:r>
              <a:rPr lang="en" sz="8000" dirty="0">
                <a:ea typeface="Amatic SC"/>
                <a:sym typeface="Amatic SC"/>
              </a:rPr>
              <a:t>Contemporary Sculpture</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1295400" y="533400"/>
            <a:ext cx="6477000" cy="538807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5"/>
        <p:cNvGrpSpPr/>
        <p:nvPr/>
      </p:nvGrpSpPr>
      <p:grpSpPr>
        <a:xfrm>
          <a:off x="0" y="0"/>
          <a:ext cx="0" cy="0"/>
          <a:chOff x="0" y="0"/>
          <a:chExt cx="0" cy="0"/>
        </a:xfrm>
      </p:grpSpPr>
      <p:pic>
        <p:nvPicPr>
          <p:cNvPr id="226" name="Shape 226"/>
          <p:cNvPicPr preferRelativeResize="0"/>
          <p:nvPr/>
        </p:nvPicPr>
        <p:blipFill>
          <a:blip r:embed="rId3">
            <a:alphaModFix/>
          </a:blip>
          <a:stretch>
            <a:fillRect/>
          </a:stretch>
        </p:blipFill>
        <p:spPr>
          <a:xfrm>
            <a:off x="1143000" y="1525967"/>
            <a:ext cx="7450921" cy="5332033"/>
          </a:xfrm>
          <a:prstGeom prst="rect">
            <a:avLst/>
          </a:prstGeom>
          <a:noFill/>
          <a:ln>
            <a:noFill/>
          </a:ln>
        </p:spPr>
      </p:pic>
      <p:pic>
        <p:nvPicPr>
          <p:cNvPr id="227" name="Shape 227"/>
          <p:cNvPicPr preferRelativeResize="0"/>
          <p:nvPr/>
        </p:nvPicPr>
        <p:blipFill>
          <a:blip r:embed="rId4">
            <a:alphaModFix/>
          </a:blip>
          <a:stretch>
            <a:fillRect/>
          </a:stretch>
        </p:blipFill>
        <p:spPr>
          <a:xfrm>
            <a:off x="106875" y="6059667"/>
            <a:ext cx="528700" cy="651365"/>
          </a:xfrm>
          <a:prstGeom prst="rect">
            <a:avLst/>
          </a:prstGeom>
          <a:noFill/>
          <a:ln>
            <a:noFill/>
          </a:ln>
        </p:spPr>
      </p:pic>
      <p:sp>
        <p:nvSpPr>
          <p:cNvPr id="228" name="Shape 228"/>
          <p:cNvSpPr txBox="1"/>
          <p:nvPr/>
        </p:nvSpPr>
        <p:spPr>
          <a:xfrm>
            <a:off x="152400" y="203200"/>
            <a:ext cx="3000000" cy="1165600"/>
          </a:xfrm>
          <a:prstGeom prst="rect">
            <a:avLst/>
          </a:prstGeom>
          <a:noFill/>
          <a:ln>
            <a:noFill/>
          </a:ln>
        </p:spPr>
        <p:txBody>
          <a:bodyPr lIns="91425" tIns="91425" rIns="91425" bIns="91425" anchor="ctr" anchorCtr="0">
            <a:noAutofit/>
          </a:bodyPr>
          <a:lstStyle/>
          <a:p>
            <a:pPr lvl="0" rtl="0">
              <a:spcBef>
                <a:spcPts val="0"/>
              </a:spcBef>
              <a:buNone/>
            </a:pPr>
            <a:r>
              <a:rPr lang="en" sz="1600" dirty="0">
                <a:solidFill>
                  <a:srgbClr val="FFFFFF"/>
                </a:solidFill>
                <a:latin typeface="Times New Roman"/>
                <a:ea typeface="Quattrocento"/>
                <a:cs typeface="Times New Roman"/>
                <a:sym typeface="Quattrocento"/>
              </a:rPr>
              <a:t>233. </a:t>
            </a:r>
            <a:r>
              <a:rPr lang="en" sz="1600" b="1" i="1" dirty="0">
                <a:solidFill>
                  <a:srgbClr val="FFFFFF"/>
                </a:solidFill>
                <a:latin typeface="Times New Roman"/>
                <a:ea typeface="Quattrocento"/>
                <a:cs typeface="Times New Roman"/>
                <a:sym typeface="Quattrocento"/>
              </a:rPr>
              <a:t>Trade (Gifts for Trading with the White Man)</a:t>
            </a:r>
          </a:p>
          <a:p>
            <a:pPr lvl="0" rtl="0">
              <a:spcBef>
                <a:spcPts val="0"/>
              </a:spcBef>
              <a:buNone/>
            </a:pPr>
            <a:r>
              <a:rPr lang="en" sz="1600" dirty="0">
                <a:solidFill>
                  <a:srgbClr val="FFFFFF"/>
                </a:solidFill>
                <a:latin typeface="Times New Roman"/>
                <a:ea typeface="Quattrocento"/>
                <a:cs typeface="Times New Roman"/>
                <a:sym typeface="Quattrocento"/>
              </a:rPr>
              <a:t>Juane Quick-to-See Smith</a:t>
            </a:r>
          </a:p>
          <a:p>
            <a:pPr lvl="0" rtl="0">
              <a:spcBef>
                <a:spcPts val="0"/>
              </a:spcBef>
              <a:buNone/>
            </a:pPr>
            <a:r>
              <a:rPr lang="en" sz="1600" dirty="0">
                <a:solidFill>
                  <a:srgbClr val="FFFFFF"/>
                </a:solidFill>
                <a:latin typeface="Times New Roman"/>
                <a:ea typeface="Quattrocento"/>
                <a:cs typeface="Times New Roman"/>
                <a:sym typeface="Quattrocento"/>
              </a:rPr>
              <a:t>1992</a:t>
            </a:r>
          </a:p>
          <a:p>
            <a:pPr lvl="0" rtl="0">
              <a:spcBef>
                <a:spcPts val="0"/>
              </a:spcBef>
              <a:buNone/>
            </a:pPr>
            <a:r>
              <a:rPr lang="en" sz="1600" dirty="0">
                <a:solidFill>
                  <a:srgbClr val="FFFFFF"/>
                </a:solidFill>
                <a:latin typeface="Times New Roman"/>
                <a:ea typeface="Quattrocento"/>
                <a:cs typeface="Times New Roman"/>
                <a:sym typeface="Quattrocento"/>
              </a:rPr>
              <a:t>Oil and mixed media on canvas</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0" y="444500"/>
            <a:ext cx="9144000" cy="5651500"/>
          </a:xfrm>
          <a:prstGeom prst="rect">
            <a:avLst/>
          </a:prstGeom>
        </p:spPr>
      </p:pic>
      <p:sp>
        <p:nvSpPr>
          <p:cNvPr id="3" name="TextBox 2"/>
          <p:cNvSpPr txBox="1"/>
          <p:nvPr/>
        </p:nvSpPr>
        <p:spPr>
          <a:xfrm>
            <a:off x="914400" y="6324600"/>
            <a:ext cx="7467600" cy="381000"/>
          </a:xfrm>
          <a:prstGeom prst="rect">
            <a:avLst/>
          </a:prstGeom>
          <a:noFill/>
        </p:spPr>
        <p:txBody>
          <a:bodyPr wrap="square" rtlCol="0">
            <a:spAutoFit/>
          </a:bodyPr>
          <a:lstStyle/>
          <a:p>
            <a:r>
              <a:rPr lang="en-US" dirty="0" smtClean="0">
                <a:solidFill>
                  <a:srgbClr val="FFFFFF"/>
                </a:solidFill>
                <a:hlinkClick r:id="rId3"/>
              </a:rPr>
              <a:t>https://www.youtube.com/watch?v=c7G44YsCcBg</a:t>
            </a:r>
            <a:r>
              <a:rPr lang="en-US" dirty="0" smtClean="0">
                <a:solidFill>
                  <a:srgbClr val="FFFFFF"/>
                </a:solidFill>
              </a:rPr>
              <a:t>				3:30</a:t>
            </a:r>
            <a:endParaRPr lang="en-US" dirty="0">
              <a:solidFill>
                <a:srgbClr val="FFFFFF"/>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2"/>
          <a:stretch>
            <a:fillRect/>
          </a:stretch>
        </p:blipFill>
        <p:spPr>
          <a:xfrm>
            <a:off x="0" y="-31750"/>
            <a:ext cx="9144000" cy="6858000"/>
          </a:xfrm>
          <a:prstGeom prst="rect">
            <a:avLst/>
          </a:prstGeom>
        </p:spPr>
      </p:pic>
      <p:sp>
        <p:nvSpPr>
          <p:cNvPr id="3" name="TextBox 2"/>
          <p:cNvSpPr txBox="1"/>
          <p:nvPr/>
        </p:nvSpPr>
        <p:spPr>
          <a:xfrm>
            <a:off x="2057400" y="5955268"/>
            <a:ext cx="6019800" cy="369332"/>
          </a:xfrm>
          <a:prstGeom prst="rect">
            <a:avLst/>
          </a:prstGeom>
          <a:noFill/>
        </p:spPr>
        <p:txBody>
          <a:bodyPr wrap="square" rtlCol="0">
            <a:spAutoFit/>
          </a:bodyPr>
          <a:lstStyle/>
          <a:p>
            <a:r>
              <a:rPr lang="en-US" dirty="0" smtClean="0">
                <a:hlinkClick r:id="rId3"/>
              </a:rPr>
              <a:t>https://www.youtube.com/watch?v=Ss-48_Idc5Q</a:t>
            </a:r>
            <a:r>
              <a:rPr lang="en-US" dirty="0" smtClean="0"/>
              <a:t>	40:00</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5"/>
        <p:cNvGrpSpPr/>
        <p:nvPr/>
      </p:nvGrpSpPr>
      <p:grpSpPr>
        <a:xfrm>
          <a:off x="0" y="0"/>
          <a:ext cx="0" cy="0"/>
          <a:chOff x="0" y="0"/>
          <a:chExt cx="0" cy="0"/>
        </a:xfrm>
      </p:grpSpPr>
      <p:pic>
        <p:nvPicPr>
          <p:cNvPr id="226" name="Shape 226"/>
          <p:cNvPicPr preferRelativeResize="0"/>
          <p:nvPr/>
        </p:nvPicPr>
        <p:blipFill>
          <a:blip r:embed="rId3">
            <a:alphaModFix/>
          </a:blip>
          <a:stretch>
            <a:fillRect/>
          </a:stretch>
        </p:blipFill>
        <p:spPr>
          <a:xfrm>
            <a:off x="1143000" y="1525967"/>
            <a:ext cx="7450921" cy="5332033"/>
          </a:xfrm>
          <a:prstGeom prst="rect">
            <a:avLst/>
          </a:prstGeom>
          <a:noFill/>
          <a:ln>
            <a:noFill/>
          </a:ln>
        </p:spPr>
      </p:pic>
      <p:pic>
        <p:nvPicPr>
          <p:cNvPr id="227" name="Shape 227"/>
          <p:cNvPicPr preferRelativeResize="0"/>
          <p:nvPr/>
        </p:nvPicPr>
        <p:blipFill>
          <a:blip r:embed="rId4">
            <a:alphaModFix/>
          </a:blip>
          <a:stretch>
            <a:fillRect/>
          </a:stretch>
        </p:blipFill>
        <p:spPr>
          <a:xfrm>
            <a:off x="106875" y="6059667"/>
            <a:ext cx="528700" cy="651365"/>
          </a:xfrm>
          <a:prstGeom prst="rect">
            <a:avLst/>
          </a:prstGeom>
          <a:noFill/>
          <a:ln>
            <a:noFill/>
          </a:ln>
        </p:spPr>
      </p:pic>
      <p:sp>
        <p:nvSpPr>
          <p:cNvPr id="228" name="Shape 228"/>
          <p:cNvSpPr txBox="1"/>
          <p:nvPr/>
        </p:nvSpPr>
        <p:spPr>
          <a:xfrm>
            <a:off x="152400" y="203200"/>
            <a:ext cx="3000000" cy="1165600"/>
          </a:xfrm>
          <a:prstGeom prst="rect">
            <a:avLst/>
          </a:prstGeom>
          <a:noFill/>
          <a:ln>
            <a:noFill/>
          </a:ln>
        </p:spPr>
        <p:txBody>
          <a:bodyPr lIns="91425" tIns="91425" rIns="91425" bIns="91425" anchor="ctr" anchorCtr="0">
            <a:noAutofit/>
          </a:bodyPr>
          <a:lstStyle/>
          <a:p>
            <a:pPr lvl="0" rtl="0">
              <a:spcBef>
                <a:spcPts val="0"/>
              </a:spcBef>
              <a:buNone/>
            </a:pPr>
            <a:r>
              <a:rPr lang="en" sz="1600" dirty="0">
                <a:solidFill>
                  <a:srgbClr val="FFFFFF"/>
                </a:solidFill>
                <a:latin typeface="Times New Roman"/>
                <a:ea typeface="Quattrocento"/>
                <a:cs typeface="Times New Roman"/>
                <a:sym typeface="Quattrocento"/>
              </a:rPr>
              <a:t>233. </a:t>
            </a:r>
            <a:r>
              <a:rPr lang="en" sz="1600" b="1" i="1" dirty="0">
                <a:solidFill>
                  <a:srgbClr val="FFFFFF"/>
                </a:solidFill>
                <a:latin typeface="Times New Roman"/>
                <a:ea typeface="Quattrocento"/>
                <a:cs typeface="Times New Roman"/>
                <a:sym typeface="Quattrocento"/>
              </a:rPr>
              <a:t>Trade (Gifts for Trading with the White Man)</a:t>
            </a:r>
          </a:p>
          <a:p>
            <a:pPr lvl="0" rtl="0">
              <a:spcBef>
                <a:spcPts val="0"/>
              </a:spcBef>
              <a:buNone/>
            </a:pPr>
            <a:r>
              <a:rPr lang="en" sz="1600" dirty="0">
                <a:solidFill>
                  <a:srgbClr val="FFFFFF"/>
                </a:solidFill>
                <a:latin typeface="Times New Roman"/>
                <a:ea typeface="Quattrocento"/>
                <a:cs typeface="Times New Roman"/>
                <a:sym typeface="Quattrocento"/>
              </a:rPr>
              <a:t>Juane Quick-to-See Smith</a:t>
            </a:r>
          </a:p>
          <a:p>
            <a:pPr lvl="0" rtl="0">
              <a:spcBef>
                <a:spcPts val="0"/>
              </a:spcBef>
              <a:buNone/>
            </a:pPr>
            <a:r>
              <a:rPr lang="en" sz="1600" dirty="0">
                <a:solidFill>
                  <a:srgbClr val="FFFFFF"/>
                </a:solidFill>
                <a:latin typeface="Times New Roman"/>
                <a:ea typeface="Quattrocento"/>
                <a:cs typeface="Times New Roman"/>
                <a:sym typeface="Quattrocento"/>
              </a:rPr>
              <a:t>1992</a:t>
            </a:r>
          </a:p>
          <a:p>
            <a:pPr lvl="0" rtl="0">
              <a:spcBef>
                <a:spcPts val="0"/>
              </a:spcBef>
              <a:buNone/>
            </a:pPr>
            <a:r>
              <a:rPr lang="en" sz="1600" dirty="0">
                <a:solidFill>
                  <a:srgbClr val="FFFFFF"/>
                </a:solidFill>
                <a:latin typeface="Times New Roman"/>
                <a:ea typeface="Quattrocento"/>
                <a:cs typeface="Times New Roman"/>
                <a:sym typeface="Quattrocento"/>
              </a:rPr>
              <a:t>Oil and mixed media on canvas</a:t>
            </a: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3"/>
        <p:cNvGrpSpPr/>
        <p:nvPr/>
      </p:nvGrpSpPr>
      <p:grpSpPr>
        <a:xfrm>
          <a:off x="0" y="0"/>
          <a:ext cx="0" cy="0"/>
          <a:chOff x="0" y="0"/>
          <a:chExt cx="0" cy="0"/>
        </a:xfrm>
      </p:grpSpPr>
      <p:graphicFrame>
        <p:nvGraphicFramePr>
          <p:cNvPr id="234" name="Shape 234"/>
          <p:cNvGraphicFramePr/>
          <p:nvPr/>
        </p:nvGraphicFramePr>
        <p:xfrm>
          <a:off x="0" y="1"/>
          <a:ext cx="9133100" cy="7721639"/>
        </p:xfrm>
        <a:graphic>
          <a:graphicData uri="http://schemas.openxmlformats.org/drawingml/2006/table">
            <a:tbl>
              <a:tblPr>
                <a:noFill/>
              </a:tblPr>
              <a:tblGrid>
                <a:gridCol w="2283275"/>
                <a:gridCol w="2283275"/>
                <a:gridCol w="2283275"/>
                <a:gridCol w="2283275"/>
              </a:tblGrid>
              <a:tr h="609560">
                <a:tc>
                  <a:txBody>
                    <a:bodyPr/>
                    <a:lstStyle/>
                    <a:p>
                      <a:pPr marL="0" marR="0">
                        <a:spcBef>
                          <a:spcPts val="0"/>
                        </a:spcBef>
                        <a:spcAft>
                          <a:spcPts val="0"/>
                        </a:spcAft>
                      </a:pPr>
                      <a:r>
                        <a:rPr lang="en-US" sz="2700" b="1" i="1">
                          <a:latin typeface="Times New Roman"/>
                          <a:ea typeface="Cambria"/>
                          <a:cs typeface="Times New Roman"/>
                        </a:rPr>
                        <a:t> </a:t>
                      </a:r>
                      <a:r>
                        <a:rPr lang="en-US" sz="2700" b="1" i="1">
                          <a:solidFill>
                            <a:srgbClr val="FFFFFF"/>
                          </a:solidFill>
                          <a:latin typeface="Times New Roman"/>
                          <a:ea typeface="Cambria"/>
                          <a:cs typeface="Times New Roman"/>
                        </a:rPr>
                        <a:t>Form</a:t>
                      </a:r>
                      <a:endParaRPr lang="en-US" sz="2700" b="1" i="1">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2700" b="1" i="1">
                          <a:solidFill>
                            <a:srgbClr val="FFFFFF"/>
                          </a:solidFill>
                          <a:latin typeface="Times New Roman"/>
                          <a:ea typeface="Cambria"/>
                          <a:cs typeface="Times New Roman"/>
                        </a:rPr>
                        <a:t>Function</a:t>
                      </a:r>
                      <a:endParaRPr lang="en-US" sz="2700" b="1" i="1">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2700" b="1" i="1">
                          <a:solidFill>
                            <a:srgbClr val="FFFFFF"/>
                          </a:solidFill>
                          <a:latin typeface="Times New Roman"/>
                          <a:ea typeface="Cambria"/>
                          <a:cs typeface="Times New Roman"/>
                        </a:rPr>
                        <a:t>Content</a:t>
                      </a:r>
                      <a:endParaRPr lang="en-US" sz="2700" b="1" i="1">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2700" b="1" i="1" dirty="0">
                          <a:solidFill>
                            <a:srgbClr val="FFFFFF"/>
                          </a:solidFill>
                          <a:latin typeface="Times New Roman"/>
                          <a:ea typeface="Cambria"/>
                          <a:cs typeface="Times New Roman"/>
                        </a:rPr>
                        <a:t>Context</a:t>
                      </a:r>
                      <a:endParaRPr lang="en-US" sz="2700" b="1" i="1" dirty="0">
                        <a:latin typeface="Times New Roman"/>
                        <a:ea typeface="Cambria"/>
                        <a:cs typeface="Times New Roman"/>
                      </a:endParaRPr>
                    </a:p>
                  </a:txBody>
                  <a:tcPr marL="127000" marR="127000" marT="127000" marB="127000"/>
                </a:tc>
              </a:tr>
              <a:tr h="1567200">
                <a:tc>
                  <a:txBody>
                    <a:bodyPr/>
                    <a:lstStyle/>
                    <a:p>
                      <a:pPr marL="0" marR="0">
                        <a:spcBef>
                          <a:spcPts val="0"/>
                        </a:spcBef>
                        <a:spcAft>
                          <a:spcPts val="0"/>
                        </a:spcAft>
                      </a:pPr>
                      <a:r>
                        <a:rPr lang="en-US" sz="1600">
                          <a:solidFill>
                            <a:srgbClr val="FFFFFF"/>
                          </a:solidFill>
                          <a:latin typeface="Times New Roman"/>
                          <a:ea typeface="Cambria"/>
                          <a:cs typeface="Times New Roman"/>
                        </a:rPr>
                        <a:t>Collage elements and Abstract expressionist brush work</a:t>
                      </a:r>
                      <a:endParaRPr lang="en-US" sz="16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600">
                          <a:solidFill>
                            <a:srgbClr val="FFFFFF"/>
                          </a:solidFill>
                          <a:latin typeface="Times New Roman"/>
                          <a:ea typeface="Cambria"/>
                          <a:cs typeface="Times New Roman"/>
                        </a:rPr>
                        <a:t>Work meant as the “Quincentenary Non-Celebration” of European occupation of North America</a:t>
                      </a:r>
                      <a:endParaRPr lang="en-US" sz="16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600">
                          <a:solidFill>
                            <a:srgbClr val="FFFFFF"/>
                          </a:solidFill>
                          <a:latin typeface="Times New Roman"/>
                          <a:ea typeface="Cambria"/>
                          <a:cs typeface="Times New Roman"/>
                        </a:rPr>
                        <a:t>Red paint symbolic of shedding of American Indian blood</a:t>
                      </a:r>
                      <a:endParaRPr lang="en-US" sz="16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600">
                          <a:solidFill>
                            <a:srgbClr val="FFFFFF"/>
                          </a:solidFill>
                          <a:latin typeface="Times New Roman"/>
                          <a:ea typeface="Cambria"/>
                          <a:cs typeface="Times New Roman"/>
                        </a:rPr>
                        <a:t>Member of the Salish and Kootenai American Indian tribes</a:t>
                      </a:r>
                      <a:endParaRPr lang="en-US" sz="1600">
                        <a:latin typeface="Times New Roman"/>
                        <a:ea typeface="Cambria"/>
                        <a:cs typeface="Times New Roman"/>
                      </a:endParaRPr>
                    </a:p>
                  </a:txBody>
                  <a:tcPr marL="127000" marR="127000" marT="127000" marB="127000"/>
                </a:tc>
              </a:tr>
              <a:tr h="1567200">
                <a:tc>
                  <a:txBody>
                    <a:bodyPr/>
                    <a:lstStyle/>
                    <a:p>
                      <a:pPr marL="0" marR="0">
                        <a:spcBef>
                          <a:spcPts val="0"/>
                        </a:spcBef>
                        <a:spcAft>
                          <a:spcPts val="0"/>
                        </a:spcAft>
                      </a:pPr>
                      <a:r>
                        <a:rPr lang="en-US" sz="16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6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600">
                          <a:solidFill>
                            <a:srgbClr val="FFFFFF"/>
                          </a:solidFill>
                          <a:latin typeface="Times New Roman"/>
                          <a:ea typeface="Cambria"/>
                          <a:cs typeface="Times New Roman"/>
                        </a:rPr>
                        <a:t>Newspaper clippings, images of conquest placed over a large dominant canoe</a:t>
                      </a:r>
                      <a:endParaRPr lang="en-US" sz="16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600">
                          <a:solidFill>
                            <a:srgbClr val="FFFFFF"/>
                          </a:solidFill>
                          <a:latin typeface="Times New Roman"/>
                          <a:ea typeface="Cambria"/>
                          <a:cs typeface="Times New Roman"/>
                        </a:rPr>
                        <a:t>Native American social issues caused by European occupation stressed: poverty, unemployment, disease, alcoholism</a:t>
                      </a:r>
                      <a:endParaRPr lang="en-US" sz="1600">
                        <a:latin typeface="Times New Roman"/>
                        <a:ea typeface="Cambria"/>
                        <a:cs typeface="Times New Roman"/>
                      </a:endParaRPr>
                    </a:p>
                  </a:txBody>
                  <a:tcPr marL="127000" marR="127000" marT="127000" marB="127000"/>
                </a:tc>
              </a:tr>
              <a:tr h="1567200">
                <a:tc>
                  <a:txBody>
                    <a:bodyPr/>
                    <a:lstStyle/>
                    <a:p>
                      <a:pPr marL="0" marR="0">
                        <a:spcBef>
                          <a:spcPts val="0"/>
                        </a:spcBef>
                        <a:spcAft>
                          <a:spcPts val="0"/>
                        </a:spcAft>
                      </a:pPr>
                      <a:r>
                        <a:rPr lang="en-US" sz="16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600">
                          <a:latin typeface="Times New Roman"/>
                          <a:ea typeface="Cambria"/>
                          <a:cs typeface="Times New Roman"/>
                        </a:rPr>
                        <a:t> </a:t>
                      </a:r>
                    </a:p>
                  </a:txBody>
                  <a:tcPr marL="127000" marR="127000" marT="127000" marB="127000"/>
                </a:tc>
                <a:tc>
                  <a:txBody>
                    <a:bodyPr/>
                    <a:lstStyle/>
                    <a:p>
                      <a:pPr marL="0" marR="0">
                        <a:spcBef>
                          <a:spcPts val="0"/>
                        </a:spcBef>
                        <a:spcAft>
                          <a:spcPts val="0"/>
                        </a:spcAft>
                      </a:pPr>
                      <a:r>
                        <a:rPr lang="en-US" sz="1600">
                          <a:solidFill>
                            <a:srgbClr val="FFFFFF"/>
                          </a:solidFill>
                          <a:latin typeface="Times New Roman"/>
                          <a:ea typeface="Cambria"/>
                          <a:cs typeface="Times New Roman"/>
                        </a:rPr>
                        <a:t>Array of objects sardonically representing Native American culture in the eyes of Europeans: sports teams, knicknacks, dolls and arrows</a:t>
                      </a:r>
                      <a:endParaRPr lang="en-US" sz="1600">
                        <a:latin typeface="Times New Roman"/>
                        <a:ea typeface="Cambria"/>
                        <a:cs typeface="Times New Roman"/>
                      </a:endParaRPr>
                    </a:p>
                  </a:txBody>
                  <a:tcPr marL="127000" marR="127000" marT="127000" marB="127000"/>
                </a:tc>
                <a:tc>
                  <a:txBody>
                    <a:bodyPr/>
                    <a:lstStyle/>
                    <a:p>
                      <a:pPr marL="0" marR="0">
                        <a:spcBef>
                          <a:spcPts val="0"/>
                        </a:spcBef>
                        <a:spcAft>
                          <a:spcPts val="0"/>
                        </a:spcAft>
                      </a:pPr>
                      <a:r>
                        <a:rPr lang="en-US" sz="1600" dirty="0">
                          <a:latin typeface="Times New Roman"/>
                          <a:ea typeface="Cambria"/>
                          <a:cs typeface="Times New Roman"/>
                        </a:rPr>
                        <a:t> </a:t>
                      </a:r>
                    </a:p>
                  </a:txBody>
                  <a:tcPr marL="127000" marR="127000" marT="127000" marB="127000"/>
                </a:tc>
              </a:tr>
              <a:tr h="1567200">
                <a:tc>
                  <a:txBody>
                    <a:bodyPr/>
                    <a:lstStyle/>
                    <a:p>
                      <a:endParaRPr lang="en-US" sz="1600" dirty="0">
                        <a:latin typeface="Times New Roman"/>
                        <a:cs typeface="Times New Roman"/>
                      </a:endParaRPr>
                    </a:p>
                  </a:txBody>
                  <a:tcPr marL="127000" marR="127000" marT="127000" marB="127000"/>
                </a:tc>
                <a:tc>
                  <a:txBody>
                    <a:bodyPr/>
                    <a:lstStyle/>
                    <a:p>
                      <a:endParaRPr lang="en-US" sz="1600" dirty="0">
                        <a:latin typeface="Times New Roman"/>
                        <a:cs typeface="Times New Roman"/>
                      </a:endParaRPr>
                    </a:p>
                  </a:txBody>
                  <a:tcPr marL="127000" marR="127000" marT="127000" marB="127000"/>
                </a:tc>
                <a:tc>
                  <a:txBody>
                    <a:bodyPr/>
                    <a:lstStyle/>
                    <a:p>
                      <a:endParaRPr lang="en-US" sz="1600" dirty="0">
                        <a:latin typeface="Times New Roman"/>
                        <a:cs typeface="Times New Roman"/>
                      </a:endParaRPr>
                    </a:p>
                  </a:txBody>
                  <a:tcPr marL="127000" marR="127000" marT="127000" marB="127000"/>
                </a:tc>
                <a:tc>
                  <a:txBody>
                    <a:bodyPr/>
                    <a:lstStyle/>
                    <a:p>
                      <a:endParaRPr lang="en-US" sz="1600" dirty="0">
                        <a:latin typeface="Times New Roman"/>
                        <a:cs typeface="Times New Roman"/>
                      </a:endParaRPr>
                    </a:p>
                  </a:txBody>
                  <a:tcPr marL="127000" marR="127000" marT="127000" marB="127000"/>
                </a:tc>
              </a:tr>
            </a:tbl>
          </a:graphicData>
        </a:graphic>
      </p:graphicFrame>
      <p:pic>
        <p:nvPicPr>
          <p:cNvPr id="235" name="Shape 235"/>
          <p:cNvPicPr preferRelativeResize="0"/>
          <p:nvPr/>
        </p:nvPicPr>
        <p:blipFill>
          <a:blip r:embed="rId3">
            <a:alphaModFix/>
          </a:blip>
          <a:stretch>
            <a:fillRect/>
          </a:stretch>
        </p:blipFill>
        <p:spPr>
          <a:xfrm>
            <a:off x="304800" y="3352800"/>
            <a:ext cx="2438400" cy="2540000"/>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0180606_123924.jpg"/>
          <p:cNvPicPr>
            <a:picLocks noChangeAspect="1"/>
          </p:cNvPicPr>
          <p:nvPr/>
        </p:nvPicPr>
        <p:blipFill>
          <a:blip r:embed="rId2"/>
          <a:stretch>
            <a:fillRect/>
          </a:stretch>
        </p:blipFill>
        <p:spPr>
          <a:xfrm>
            <a:off x="0" y="0"/>
            <a:ext cx="10261600" cy="7696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e Broad.mp4">
            <a:hlinkClick r:id="" action="ppaction://media"/>
          </p:cNvPr>
          <p:cNvPicPr/>
          <p:nvPr>
            <p:ph idx="1"/>
            <a:videoFile r:link="rId1"/>
          </p:nvPr>
        </p:nvPicPr>
        <p:blipFill>
          <a:blip r:embed="rId3"/>
          <a:stretch>
            <a:fillRect/>
          </a:stretch>
        </p:blipFill>
        <p:spPr>
          <a:xfrm>
            <a:off x="548922" y="1036637"/>
            <a:ext cx="8046156"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png"/>
          <p:cNvPicPr>
            <a:picLocks noChangeAspect="1"/>
          </p:cNvPicPr>
          <p:nvPr/>
        </p:nvPicPr>
        <p:blipFill>
          <a:blip r:embed="rId2"/>
          <a:stretch>
            <a:fillRect/>
          </a:stretch>
        </p:blipFill>
        <p:spPr>
          <a:xfrm>
            <a:off x="1600200" y="609600"/>
            <a:ext cx="5791200" cy="5334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1.png"/>
          <p:cNvPicPr>
            <a:picLocks noChangeAspect="1"/>
          </p:cNvPicPr>
          <p:nvPr/>
        </p:nvPicPr>
        <p:blipFill>
          <a:blip r:embed="rId2"/>
          <a:stretch>
            <a:fillRect/>
          </a:stretch>
        </p:blipFill>
        <p:spPr>
          <a:xfrm>
            <a:off x="0" y="1115892"/>
            <a:ext cx="9197344" cy="383710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388</TotalTime>
  <Words>1397</Words>
  <Application>Microsoft Macintosh PowerPoint</Application>
  <PresentationFormat>On-screen Show (4:3)</PresentationFormat>
  <Paragraphs>189</Paragraphs>
  <Slides>67</Slides>
  <Notes>22</Notes>
  <HiddenSlides>0</HiddenSlides>
  <MMClips>1</MMClips>
  <ScaleCrop>false</ScaleCrop>
  <HeadingPairs>
    <vt:vector size="4" baseType="variant">
      <vt:variant>
        <vt:lpstr>Design Template</vt:lpstr>
      </vt:variant>
      <vt:variant>
        <vt:i4>1</vt:i4>
      </vt:variant>
      <vt:variant>
        <vt:lpstr>Slide Titles</vt:lpstr>
      </vt:variant>
      <vt:variant>
        <vt:i4>67</vt:i4>
      </vt:variant>
    </vt:vector>
  </HeadingPairs>
  <TitlesOfParts>
    <vt:vector size="68" baseType="lpstr">
      <vt:lpstr>Office Theme</vt:lpstr>
      <vt:lpstr>Slide 1</vt:lpstr>
      <vt:lpstr>Enduring Understanding</vt:lpstr>
      <vt:lpstr>Essential Knowledge</vt:lpstr>
      <vt:lpstr>Essential Knowledge</vt:lpstr>
      <vt:lpstr>Essential Knowledge</vt:lpstr>
      <vt:lpstr>Contemporary Sculpture</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Contemporary Mixed Media</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Rock Frampton</dc:creator>
  <cp:lastModifiedBy>Rock Frampton</cp:lastModifiedBy>
  <cp:revision>15</cp:revision>
  <dcterms:created xsi:type="dcterms:W3CDTF">2018-07-27T20:39:42Z</dcterms:created>
  <dcterms:modified xsi:type="dcterms:W3CDTF">2018-07-27T20:43:47Z</dcterms:modified>
</cp:coreProperties>
</file>